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3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5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0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516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23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15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14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227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97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9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8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4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82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0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4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43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1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07A24-B528-453A-9F53-48C33D475969}" type="datetimeFigureOut">
              <a:rPr lang="ru-RU" smtClean="0"/>
              <a:t>25.05.2020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6F63AE-54BE-4475-AE36-8AC45808C6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7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gorod.ru/read/information/sightseen/borovichy/gornaya-mst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vgorod.ru/read/information/sightseen/borovichy/gornaya-mst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359069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Monotype Corsiva" panose="03010101010201010101" pitchFamily="66" charset="0"/>
              </a:rPr>
              <a:t>Опеченский Посад – Лоцманская слобода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704" y="2133600"/>
            <a:ext cx="8300852" cy="377825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02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420" y="332509"/>
            <a:ext cx="4096988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Лоцманы Мстинских порогов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4" y="991988"/>
            <a:ext cx="5759533" cy="47938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4420" y="1080655"/>
            <a:ext cx="3800105" cy="4788333"/>
          </a:xfrm>
        </p:spPr>
        <p:txBody>
          <a:bodyPr>
            <a:norm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/>
              <a:t>Вышневолоцкая</a:t>
            </a:r>
            <a:r>
              <a:rPr lang="ru-RU" dirty="0"/>
              <a:t> водная система  - одна из наиболее старых искусственных водных систем в России. 12 января 1703 года Петр I подписал указ о строительстве канала между реками Цной и Тверцой, положив тем самым начало организации водного пути, связывающего Поволжье и новую столицу Петербург на берегу Балтийского </a:t>
            </a:r>
            <a:r>
              <a:rPr lang="ru-RU" dirty="0" smtClean="0"/>
              <a:t>моря.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Благодаря </a:t>
            </a:r>
            <a:r>
              <a:rPr lang="ru-RU" dirty="0"/>
              <a:t>системе каналов, шлюзов и водохранилищ в районе Вышнего Волочка река Тверца (приток Волги) связывалась с </a:t>
            </a:r>
            <a:r>
              <a:rPr lang="ru-RU" dirty="0">
                <a:hlinkClick r:id="rId3"/>
              </a:rPr>
              <a:t>рекой </a:t>
            </a:r>
            <a:r>
              <a:rPr lang="ru-RU" dirty="0" smtClean="0">
                <a:hlinkClick r:id="rId3"/>
              </a:rPr>
              <a:t>Мстой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Движение </a:t>
            </a:r>
            <a:r>
              <a:rPr lang="ru-RU" dirty="0"/>
              <a:t>по системе было односторонним, от Волги к </a:t>
            </a:r>
            <a:r>
              <a:rPr lang="ru-RU" dirty="0" smtClean="0"/>
              <a:t>Санкт-Петербургу.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Целью </a:t>
            </a:r>
            <a:r>
              <a:rPr lang="ru-RU" dirty="0"/>
              <a:t>строительства данной водной системы было снабжение столицы продовольствием и другими товарами, поставляемыми из Центральной России. </a:t>
            </a:r>
          </a:p>
        </p:txBody>
      </p:sp>
    </p:spTree>
    <p:extLst>
      <p:ext uri="{BB962C8B-B14F-4D97-AF65-F5344CB8AC3E}">
        <p14:creationId xmlns:p14="http://schemas.microsoft.com/office/powerpoint/2010/main" val="168321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154378"/>
            <a:ext cx="3610098" cy="439389"/>
          </a:xfrm>
        </p:spPr>
        <p:txBody>
          <a:bodyPr>
            <a:norm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40" y="741172"/>
            <a:ext cx="5676405" cy="53746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62545" y="622419"/>
            <a:ext cx="3942608" cy="5932759"/>
          </a:xfrm>
        </p:spPr>
        <p:txBody>
          <a:bodyPr>
            <a:noAutofit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/>
              <a:t>Крупное купеческо-мещанское село </a:t>
            </a:r>
            <a:r>
              <a:rPr lang="ru-RU" b="1" dirty="0"/>
              <a:t>Опеченский Посад</a:t>
            </a:r>
            <a:r>
              <a:rPr lang="ru-RU" dirty="0"/>
              <a:t> в XVIII – XIX вв. было важным лоцманским центром Вышневолоцкой водной системы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Точное </a:t>
            </a:r>
            <a:r>
              <a:rPr lang="ru-RU" dirty="0"/>
              <a:t>название села во времена активного использования системы – «</a:t>
            </a:r>
            <a:r>
              <a:rPr lang="ru-RU" b="1" dirty="0"/>
              <a:t>лоцманская слобода Опеченский Посад</a:t>
            </a:r>
            <a:r>
              <a:rPr lang="ru-RU" dirty="0"/>
              <a:t>». В Российской Империи посадами назывались поселки городского типа с ярмаркой и более чем одной церковью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dirty="0"/>
              <a:t>Опеченский Посад (ранее Опеченский Рядок или Опеченская Пристань) стал важным лоцманским центром Вышневолоцкой водной системы благодаря своему расположению выше </a:t>
            </a:r>
            <a:r>
              <a:rPr lang="ru-RU" dirty="0">
                <a:hlinkClick r:id="rId3"/>
              </a:rPr>
              <a:t>Боровицких (Мстинских) порогов</a:t>
            </a:r>
            <a:r>
              <a:rPr lang="ru-RU" dirty="0"/>
              <a:t>, которые значительно усложняли судоходство по Мсте. Здесь суда нанимали до 60-70 рабочих, но даже такой большой команды с лоцманами часто не </a:t>
            </a:r>
            <a:r>
              <a:rPr lang="ru-RU" dirty="0" smtClean="0"/>
              <a:t>хватало.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У </a:t>
            </a:r>
            <a:r>
              <a:rPr lang="ru-RU" dirty="0"/>
              <a:t>больших порогов суда ожидало множество местных жителей, готовых за плату вычерпать из барок набравшуюся воду, помочь с перегрузкой товара, с ремонтом повреждений.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63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556" y="296883"/>
            <a:ext cx="3348841" cy="3800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47" y="783772"/>
            <a:ext cx="5498275" cy="51920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3169" y="783772"/>
            <a:ext cx="4013859" cy="5192094"/>
          </a:xfrm>
        </p:spPr>
        <p:txBody>
          <a:bodyPr>
            <a:normAutofit lnSpcReduction="10000"/>
          </a:bodyPr>
          <a:lstStyle/>
          <a:p>
            <a:pPr indent="457200" algn="just">
              <a:spcBef>
                <a:spcPts val="0"/>
              </a:spcBef>
            </a:pPr>
            <a:r>
              <a:rPr lang="ru-RU" dirty="0"/>
              <a:t>В Опеченском Посаде была создана удобная, хорошо оборудованная </a:t>
            </a:r>
            <a:r>
              <a:rPr lang="ru-RU" dirty="0" smtClean="0"/>
              <a:t>пристань, </a:t>
            </a:r>
            <a:r>
              <a:rPr lang="ru-RU" dirty="0"/>
              <a:t>протяженностью около 900 метров с чугунными тумбами (кнехтами), с двумя арочными мостами. Она сохранилась здесь до наших </a:t>
            </a:r>
            <a:r>
              <a:rPr lang="ru-RU" dirty="0" smtClean="0"/>
              <a:t>дней.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Село </a:t>
            </a:r>
            <a:r>
              <a:rPr lang="ru-RU" dirty="0"/>
              <a:t>застраивалось по образцу Васильевского острова в Петербурге: улицы в нем идут параллельно реке и называются линиями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dirty="0" smtClean="0"/>
              <a:t>На </a:t>
            </a:r>
            <a:r>
              <a:rPr lang="ru-RU" dirty="0"/>
              <a:t>набережной Мсты, на месте дома командира Боровичских порогов, несколько лет назад установлен памятный знак в честь посещения в 1785 году села и этого дома </a:t>
            </a:r>
            <a:r>
              <a:rPr lang="ru-RU" dirty="0" smtClean="0"/>
              <a:t>императрицей </a:t>
            </a:r>
            <a:r>
              <a:rPr lang="ru-RU" dirty="0"/>
              <a:t>Екатериной II</a:t>
            </a:r>
            <a:r>
              <a:rPr lang="ru-RU" dirty="0" smtClean="0"/>
              <a:t>.</a:t>
            </a:r>
          </a:p>
          <a:p>
            <a:pPr indent="457200" algn="just">
              <a:spcBef>
                <a:spcPts val="0"/>
              </a:spcBef>
            </a:pPr>
            <a:r>
              <a:rPr lang="ru-RU" dirty="0"/>
              <a:t>На 1-ой линии в Посаде стоит дом писателя-народника Павла Владимировича Засодимского, работавшего в 1872 году учителем в школе для крестьянских детей в соседнем селе. На основе полученных здесь впечатлений он описал в своём романе «Хроника села Смурина» расслоение боровичской деревни после отмены крепостного права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70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550" y="445326"/>
            <a:ext cx="3932237" cy="207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0" y="806234"/>
            <a:ext cx="5260768" cy="4917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0051" y="806233"/>
            <a:ext cx="4203866" cy="4990214"/>
          </a:xfrm>
        </p:spPr>
        <p:txBody>
          <a:bodyPr>
            <a:normAutofit fontScale="92500" lnSpcReduction="10000"/>
          </a:bodyPr>
          <a:lstStyle/>
          <a:p>
            <a:pPr indent="457200" algn="just">
              <a:spcBef>
                <a:spcPts val="0"/>
              </a:spcBef>
            </a:pPr>
            <a:r>
              <a:rPr lang="ru-RU" sz="1500" dirty="0"/>
              <a:t>Ещё один деревянный двухэтажный дом с мемориальной доской напоминает о том, что здесь в 1890-е годы жил будущий русский писатель Вячеслав Яковлевич Шишков, автор романов «Угрюм-река» и «Емельян Пугачёв». Будучи студентом Вышневолоцкого технического училища, он проходивший практику </a:t>
            </a:r>
            <a:r>
              <a:rPr lang="ru-RU" sz="1500" dirty="0" smtClean="0"/>
              <a:t>на Уверском </a:t>
            </a:r>
            <a:r>
              <a:rPr lang="ru-RU" sz="1500" dirty="0"/>
              <a:t>бейшлоте (Уверь – приток Мсты</a:t>
            </a:r>
            <a:r>
              <a:rPr lang="ru-RU" sz="1500" dirty="0" smtClean="0"/>
              <a:t>).</a:t>
            </a:r>
          </a:p>
          <a:p>
            <a:pPr indent="457200" algn="just">
              <a:spcBef>
                <a:spcPts val="0"/>
              </a:spcBef>
            </a:pPr>
            <a:endParaRPr lang="ru-RU" sz="1500" dirty="0" smtClean="0"/>
          </a:p>
          <a:p>
            <a:pPr indent="457200" algn="just">
              <a:spcBef>
                <a:spcPts val="0"/>
              </a:spcBef>
            </a:pPr>
            <a:r>
              <a:rPr lang="ru-RU" sz="1500" dirty="0" smtClean="0"/>
              <a:t>«Предки </a:t>
            </a:r>
            <a:r>
              <a:rPr lang="ru-RU" sz="1500" dirty="0"/>
              <a:t>наши блаженной памяти Государем Императором Петром I , были востребованы из разных городов и селений на Опеченскую пристань, называемую боровицкими порогами, для выпровождения вспомоществования при проходе через оные, как казённых, так и партикулярных караванов. После которых мы остались как единственные наследственники, преемственно занимаясь при оных боровицких порогах збережением судов</a:t>
            </a:r>
            <a:r>
              <a:rPr lang="ru-RU" sz="1500" dirty="0" smtClean="0"/>
              <a:t>…»</a:t>
            </a:r>
          </a:p>
          <a:p>
            <a:pPr algn="just">
              <a:spcBef>
                <a:spcPts val="0"/>
              </a:spcBef>
            </a:pPr>
            <a:r>
              <a:rPr lang="ru-RU" sz="1200" i="1" dirty="0" smtClean="0"/>
              <a:t>(Из </a:t>
            </a:r>
            <a:r>
              <a:rPr lang="ru-RU" sz="1200" i="1" dirty="0"/>
              <a:t>обращения жителей Опеченского Рядка к Главному Директору Департамента водяных коммуникаций Якову Ефимовичу </a:t>
            </a:r>
            <a:r>
              <a:rPr lang="ru-RU" sz="1200" i="1" dirty="0" smtClean="0"/>
              <a:t>Сиверсу, 1798 год)</a:t>
            </a:r>
            <a:endParaRPr lang="ru-RU" sz="12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017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612569" y="411481"/>
            <a:ext cx="3325092" cy="3485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693" y="871454"/>
            <a:ext cx="4619501" cy="52918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7574" y="871454"/>
            <a:ext cx="3715121" cy="5203970"/>
          </a:xfrm>
        </p:spPr>
        <p:txBody>
          <a:bodyPr/>
          <a:lstStyle/>
          <a:p>
            <a:pPr algn="ctr"/>
            <a:r>
              <a:rPr lang="ru-RU" dirty="0"/>
              <a:t>Это было очень опасно,</a:t>
            </a:r>
            <a:br>
              <a:rPr lang="ru-RU" dirty="0"/>
            </a:br>
            <a:r>
              <a:rPr lang="ru-RU" dirty="0"/>
              <a:t>Погибали порой, не напрасно</a:t>
            </a:r>
            <a:br>
              <a:rPr lang="ru-RU" dirty="0"/>
            </a:br>
            <a:r>
              <a:rPr lang="ru-RU" dirty="0"/>
              <a:t>Рисковали, с жизнью играя,</a:t>
            </a:r>
            <a:br>
              <a:rPr lang="ru-RU" dirty="0"/>
            </a:br>
            <a:r>
              <a:rPr lang="ru-RU" dirty="0"/>
              <a:t>Боровичского люди края.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Мать-кормилица - река Мста</a:t>
            </a:r>
            <a:br>
              <a:rPr lang="ru-RU" dirty="0"/>
            </a:br>
            <a:r>
              <a:rPr lang="ru-RU" dirty="0"/>
              <a:t>Все текла за верстой верста,</a:t>
            </a:r>
            <a:br>
              <a:rPr lang="ru-RU" dirty="0"/>
            </a:br>
            <a:r>
              <a:rPr lang="ru-RU" dirty="0"/>
              <a:t>Сотни лоцманов были в деле,</a:t>
            </a:r>
            <a:br>
              <a:rPr lang="ru-RU" dirty="0"/>
            </a:br>
            <a:r>
              <a:rPr lang="ru-RU" dirty="0"/>
              <a:t>И прославить они сумели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Труд свой, память о них будет вечна!</a:t>
            </a:r>
            <a:br>
              <a:rPr lang="ru-RU" dirty="0"/>
            </a:br>
            <a:r>
              <a:rPr lang="ru-RU" dirty="0"/>
              <a:t>Здесь решили увековечить</a:t>
            </a:r>
            <a:br>
              <a:rPr lang="ru-RU" dirty="0"/>
            </a:br>
            <a:r>
              <a:rPr lang="ru-RU" dirty="0"/>
              <a:t>Ее, пусть все увидят люди:</a:t>
            </a:r>
            <a:br>
              <a:rPr lang="ru-RU" dirty="0"/>
            </a:br>
            <a:r>
              <a:rPr lang="ru-RU" dirty="0"/>
              <a:t>Лоцман был </a:t>
            </a:r>
            <a:r>
              <a:rPr lang="ru-RU" dirty="0" smtClean="0"/>
              <a:t>здесь </a:t>
            </a:r>
            <a:r>
              <a:rPr lang="ru-RU" dirty="0"/>
              <a:t>и ныне будет</a:t>
            </a:r>
            <a:r>
              <a:rPr lang="ru-RU" dirty="0" smtClean="0"/>
              <a:t>!</a:t>
            </a:r>
          </a:p>
          <a:p>
            <a:pPr algn="ctr"/>
            <a:endParaRPr lang="ru-RU" dirty="0" smtClean="0"/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ru-RU" sz="1100" i="1" dirty="0"/>
              <a:t>(Из </a:t>
            </a:r>
            <a:r>
              <a:rPr lang="ru-RU" sz="1100" i="1" dirty="0" smtClean="0"/>
              <a:t>стихотворения Юрия </a:t>
            </a:r>
            <a:r>
              <a:rPr lang="ru-RU" sz="1100" i="1" dirty="0"/>
              <a:t>Курбатова Лоцманам Боровичских порогов)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755090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524" y="365125"/>
            <a:ext cx="10451275" cy="1000537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anose="030F0702030302020204" pitchFamily="66" charset="0"/>
              </a:rPr>
              <a:t>Лоцманская слобода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87532"/>
            <a:ext cx="5177641" cy="5122678"/>
          </a:xfrm>
        </p:spPr>
      </p:pic>
    </p:spTree>
    <p:extLst>
      <p:ext uri="{BB962C8B-B14F-4D97-AF65-F5344CB8AC3E}">
        <p14:creationId xmlns:p14="http://schemas.microsoft.com/office/powerpoint/2010/main" val="91796175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812</TotalTime>
  <Words>597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Comic Sans MS</vt:lpstr>
      <vt:lpstr>Monotype Corsiva</vt:lpstr>
      <vt:lpstr>Wingdings 3</vt:lpstr>
      <vt:lpstr>Легкий дым</vt:lpstr>
      <vt:lpstr>Опеченский Посад – Лоцманская слобода</vt:lpstr>
      <vt:lpstr>Лоцманы Мстинских порогов</vt:lpstr>
      <vt:lpstr>…</vt:lpstr>
      <vt:lpstr>…</vt:lpstr>
      <vt:lpstr>…</vt:lpstr>
      <vt:lpstr>…</vt:lpstr>
      <vt:lpstr>Лоцманская слобода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Лоцманская слобода</dc:title>
  <dc:creator>Альтенгоф Наталья Викторовна</dc:creator>
  <cp:lastModifiedBy>Сташук Галина Николаевна</cp:lastModifiedBy>
  <cp:revision>26</cp:revision>
  <cp:lastPrinted>2020-03-25T06:07:36Z</cp:lastPrinted>
  <dcterms:created xsi:type="dcterms:W3CDTF">2020-03-17T09:05:45Z</dcterms:created>
  <dcterms:modified xsi:type="dcterms:W3CDTF">2020-05-25T13:48:06Z</dcterms:modified>
</cp:coreProperties>
</file>