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6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23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2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2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7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4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3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53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5AEFD-7694-4D67-B5C0-DE89F12F0024}" type="datetimeFigureOut">
              <a:rPr lang="ru-RU" smtClean="0"/>
              <a:t>30.05.2022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96354D-36EA-405F-BF5B-BBEBD58F97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92B2BEA-9389-4D02-9B48-C9C97A159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2636322"/>
            <a:ext cx="5925786" cy="31187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Мост Белелюбского – Боровичское достояние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27254703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982" y="528452"/>
            <a:ext cx="3073854" cy="564078"/>
          </a:xfrm>
        </p:spPr>
        <p:txBody>
          <a:bodyPr/>
          <a:lstStyle/>
          <a:p>
            <a:pPr algn="ctr"/>
            <a:r>
              <a:rPr lang="ru-RU" dirty="0"/>
              <a:t>Как </a:t>
            </a:r>
            <a:r>
              <a:rPr lang="ru-RU" dirty="0" smtClean="0"/>
              <a:t>всё </a:t>
            </a:r>
            <a:r>
              <a:rPr lang="ru-RU" dirty="0"/>
              <a:t>начиналось?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0" y="1092530"/>
            <a:ext cx="4722158" cy="429886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657" y="1080655"/>
            <a:ext cx="4714504" cy="4619501"/>
          </a:xfrm>
        </p:spPr>
        <p:txBody>
          <a:bodyPr>
            <a:noAutofit/>
          </a:bodyPr>
          <a:lstStyle/>
          <a:p>
            <a:pPr indent="18000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/>
              <a:t> Первые </a:t>
            </a:r>
            <a:r>
              <a:rPr lang="ru-RU" sz="1550" dirty="0" smtClean="0"/>
              <a:t>серьёзные </a:t>
            </a:r>
            <a:r>
              <a:rPr lang="ru-RU" sz="1550" dirty="0"/>
              <a:t>разговоры о необходимости строительства моста через реку Мста начались в 1879 году, когда Иван </a:t>
            </a:r>
            <a:r>
              <a:rPr lang="ru-RU" sz="1550" dirty="0" smtClean="0"/>
              <a:t>Суздальцев, </a:t>
            </a:r>
            <a:r>
              <a:rPr lang="ru-RU" sz="1550" dirty="0"/>
              <a:t>санкт-петербургской 1 гильдии купец, построивший Боровичскую железную дорогу, исключительно на </a:t>
            </a:r>
            <a:r>
              <a:rPr lang="ru-RU" sz="1550" dirty="0" smtClean="0"/>
              <a:t>заёмные </a:t>
            </a:r>
            <a:r>
              <a:rPr lang="ru-RU" sz="1550" dirty="0"/>
              <a:t>деньги, обратился в правительство за помощью.</a:t>
            </a:r>
          </a:p>
          <a:p>
            <a:pPr indent="18000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/>
              <a:t>Специалисты Главного Общества Российских железных дорог приехали в город для знакомства с ситуацией на месте, их решение было однозначным: для нормальной работы Боровичской железной дороги требуется провести мост прямо в город. Следующий активный этап в решении проблемы с мостом через Мсту начался в 1890-х годах. Не только городские власти желали построить мост-он был нужен всем и городу, и уездному земству, и военным, и железнодорожникам. Большую поддержку оказало Военное министерство, так как Боровичи выступали сборным пунктом для северных уездов </a:t>
            </a:r>
            <a:r>
              <a:rPr lang="ru-RU" sz="1550" dirty="0" smtClean="0"/>
              <a:t>губернии. </a:t>
            </a:r>
            <a:endParaRPr lang="ru-RU" sz="1550" dirty="0"/>
          </a:p>
          <a:p>
            <a:pPr indent="18000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/>
              <a:t>В это же время в Боровичах стала активно развиваться промышленность: производство огнеупорного кирпича, керамики, стали появляться бумажные фабрики, лесопильные заводы и др.</a:t>
            </a:r>
          </a:p>
          <a:p>
            <a:pPr indent="180000" algn="just"/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2869703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37" y="736270"/>
            <a:ext cx="3370737" cy="451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Поддержим идею?!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6" y="1282535"/>
            <a:ext cx="5438898" cy="407135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0971" y="1282535"/>
            <a:ext cx="4204795" cy="4702629"/>
          </a:xfrm>
        </p:spPr>
        <p:txBody>
          <a:bodyPr>
            <a:noAutofit/>
          </a:bodyPr>
          <a:lstStyle/>
          <a:p>
            <a:pPr indent="1800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/>
              <a:t>Потребность в качественном огнеупорном кирпиче из Боровичей для российских заводов росла с каждым </a:t>
            </a:r>
            <a:r>
              <a:rPr lang="ru-RU" sz="1550" dirty="0" smtClean="0"/>
              <a:t>днём</a:t>
            </a:r>
            <a:r>
              <a:rPr lang="ru-RU" sz="1550" dirty="0"/>
              <a:t>, в связи с этим в правительственных кругах была получена поддержка идеи постройки моста. Кроме проблем для промышленности, отсутствие моста сильно мешало и обычной городской жизни. </a:t>
            </a:r>
            <a:endParaRPr lang="ru-RU" sz="1550" dirty="0" smtClean="0"/>
          </a:p>
          <a:p>
            <a:pPr indent="1800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 smtClean="0"/>
              <a:t>В </a:t>
            </a:r>
            <a:r>
              <a:rPr lang="ru-RU" sz="1550" dirty="0"/>
              <a:t>базарные </a:t>
            </a:r>
            <a:r>
              <a:rPr lang="ru-RU" sz="1550" dirty="0" smtClean="0"/>
              <a:t>дни </a:t>
            </a:r>
            <a:r>
              <a:rPr lang="ru-RU" sz="1550" dirty="0"/>
              <a:t>подводы с товарами растягивались в очереди по несколько сот саженей, простаивая по несколько часов в ожидании переправы на пароме.</a:t>
            </a:r>
          </a:p>
          <a:p>
            <a:pPr indent="1800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50" dirty="0"/>
              <a:t>Контракт на строительство моста был заключен с </a:t>
            </a:r>
            <a:r>
              <a:rPr lang="ru-RU" sz="1550" dirty="0" smtClean="0"/>
              <a:t>Товариществом </a:t>
            </a:r>
            <a:r>
              <a:rPr lang="ru-RU" sz="1550" dirty="0"/>
              <a:t>Московского металлического </a:t>
            </a:r>
            <a:r>
              <a:rPr lang="ru-RU" sz="1550" dirty="0" smtClean="0"/>
              <a:t>завода </a:t>
            </a:r>
            <a:r>
              <a:rPr lang="ru-RU" sz="1550" dirty="0"/>
              <a:t>в ноябре 1901 года, а окончательный проект рассмотрели и согласовали в техническо-строительном комитете Министерства внутренних дел </a:t>
            </a:r>
            <a:r>
              <a:rPr lang="ru-RU" sz="1550" dirty="0" smtClean="0"/>
              <a:t>07 </a:t>
            </a:r>
            <a:r>
              <a:rPr lang="ru-RU" sz="1550" dirty="0"/>
              <a:t>марта 1902 года.</a:t>
            </a:r>
          </a:p>
        </p:txBody>
      </p:sp>
    </p:spTree>
    <p:extLst>
      <p:ext uri="{BB962C8B-B14F-4D97-AF65-F5344CB8AC3E}">
        <p14:creationId xmlns:p14="http://schemas.microsoft.com/office/powerpoint/2010/main" val="18347289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416" y="635330"/>
            <a:ext cx="3287609" cy="611579"/>
          </a:xfrm>
        </p:spPr>
        <p:txBody>
          <a:bodyPr/>
          <a:lstStyle/>
          <a:p>
            <a:pPr algn="ctr"/>
            <a:r>
              <a:rPr lang="ru-RU" dirty="0"/>
              <a:t>Проект готов!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78" y="1246910"/>
            <a:ext cx="5440690" cy="410886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1906" y="1367773"/>
            <a:ext cx="3906982" cy="4653017"/>
          </a:xfrm>
        </p:spPr>
        <p:txBody>
          <a:bodyPr>
            <a:normAutofit/>
          </a:bodyPr>
          <a:lstStyle/>
          <a:p>
            <a:pPr indent="180000" algn="just"/>
            <a:r>
              <a:rPr lang="ru-RU" dirty="0"/>
              <a:t>Проект моста был </a:t>
            </a:r>
            <a:r>
              <a:rPr lang="ru-RU" dirty="0" smtClean="0"/>
              <a:t>изменён</a:t>
            </a:r>
            <a:r>
              <a:rPr lang="ru-RU" dirty="0"/>
              <a:t>, в конечном результате мост стал арочным, а не параболическим, он стал шире, изменилось и его место расположения: его удалили от Свято-Духова </a:t>
            </a:r>
            <a:r>
              <a:rPr lang="ru-RU" dirty="0" smtClean="0"/>
              <a:t>монастыря, </a:t>
            </a:r>
            <a:r>
              <a:rPr lang="ru-RU" dirty="0"/>
              <a:t>теперь он выходил на Богородскую улицу.</a:t>
            </a:r>
          </a:p>
          <a:p>
            <a:pPr indent="18000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Работы начались весной 1902 года, строительство планировали закончить уже в 1903 году, но в связи со сложностью устройства основания на правом берегу, сроки затянулись более чем на полтора года.</a:t>
            </a:r>
          </a:p>
          <a:p>
            <a:pPr indent="180000" algn="just"/>
            <a:r>
              <a:rPr lang="ru-RU" dirty="0"/>
              <a:t>В феврале 1905 года в городе Боровичи Новгородской губернии был торжественно открыт железный арочный мост через реку Мста, построенный по проекту профессора Николая Апполоновича Белелюбского.</a:t>
            </a:r>
          </a:p>
        </p:txBody>
      </p:sp>
    </p:spTree>
    <p:extLst>
      <p:ext uri="{BB962C8B-B14F-4D97-AF65-F5344CB8AC3E}">
        <p14:creationId xmlns:p14="http://schemas.microsoft.com/office/powerpoint/2010/main" val="3772803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480951"/>
            <a:ext cx="3667619" cy="682831"/>
          </a:xfrm>
        </p:spPr>
        <p:txBody>
          <a:bodyPr/>
          <a:lstStyle/>
          <a:p>
            <a:pPr algn="ctr"/>
            <a:r>
              <a:rPr lang="ru-RU" dirty="0"/>
              <a:t>Гордость </a:t>
            </a:r>
            <a:r>
              <a:rPr lang="ru-RU" dirty="0" smtClean="0"/>
              <a:t>Боровичей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04" y="1377671"/>
            <a:ext cx="5174423" cy="405193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3778" y="1270726"/>
            <a:ext cx="4512622" cy="4678812"/>
          </a:xfrm>
        </p:spPr>
        <p:txBody>
          <a:bodyPr>
            <a:noAutofit/>
          </a:bodyPr>
          <a:lstStyle/>
          <a:p>
            <a:pPr indent="18000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Оригинальность конструкции состоит в использовании принципа напряженного лука. Арка, опираясь о берега, держит на себе всю тяжесть моста с передвигающимися по нему грузами. В центре моста сделано подвижное шарнирное устройство, чтобы во время большой нагрузки арка не переломилась.</a:t>
            </a:r>
          </a:p>
          <a:p>
            <a:pPr algn="l">
              <a:lnSpc>
                <a:spcPts val="1600"/>
              </a:lnSpc>
            </a:pPr>
            <a:endParaRPr lang="ru-RU" dirty="0" smtClean="0"/>
          </a:p>
          <a:p>
            <a:pPr indent="180000" algn="just">
              <a:lnSpc>
                <a:spcPts val="1600"/>
              </a:lnSpc>
            </a:pPr>
            <a:r>
              <a:rPr lang="ru-RU" dirty="0" smtClean="0"/>
              <a:t>Позднее по этому принципу строились мосты в Европе.</a:t>
            </a:r>
          </a:p>
          <a:p>
            <a:pPr indent="180000" algn="just">
              <a:lnSpc>
                <a:spcPts val="1600"/>
              </a:lnSpc>
            </a:pPr>
            <a:r>
              <a:rPr lang="ru-RU" dirty="0" smtClean="0"/>
              <a:t>Подобная конструкция была использована при строительстве всемирно известного Харбор-Бридж в Сиднее.</a:t>
            </a:r>
          </a:p>
          <a:p>
            <a:pPr indent="180000" algn="just">
              <a:lnSpc>
                <a:spcPts val="1600"/>
              </a:lnSpc>
            </a:pPr>
            <a:r>
              <a:rPr lang="ru-RU" dirty="0" err="1" smtClean="0"/>
              <a:t>П.Павлинский</a:t>
            </a:r>
            <a:r>
              <a:rPr lang="ru-RU" dirty="0" smtClean="0"/>
              <a:t> писал: «Постройкой этого моста </a:t>
            </a:r>
            <a:r>
              <a:rPr lang="ru-RU" dirty="0" err="1" smtClean="0"/>
              <a:t>М.Я.Шульгин</a:t>
            </a:r>
            <a:r>
              <a:rPr lang="ru-RU" dirty="0" smtClean="0"/>
              <a:t> приобрёл себе неизгладимую благодарность общества и всех тех, которые пользуются им для скорой и удобной переправы».</a:t>
            </a:r>
          </a:p>
          <a:p>
            <a:pPr indent="180000" algn="just">
              <a:lnSpc>
                <a:spcPts val="1600"/>
              </a:lnSpc>
            </a:pPr>
            <a:r>
              <a:rPr lang="ru-RU" dirty="0" smtClean="0"/>
              <a:t>В октябре 2005 года мост стал только пешеходным.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301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3" y="1923804"/>
            <a:ext cx="5676405" cy="593766"/>
          </a:xfrm>
        </p:spPr>
        <p:txBody>
          <a:bodyPr>
            <a:normAutofit/>
          </a:bodyPr>
          <a:lstStyle/>
          <a:p>
            <a:r>
              <a:rPr lang="ru-RU" dirty="0"/>
              <a:t>Бренд «Мост Белелюбского»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3782" y="2636322"/>
            <a:ext cx="4773879" cy="2339439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dirty="0"/>
              <a:t>Изображение бренда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«Мост Белелюбского»,</a:t>
            </a:r>
            <a:r>
              <a:rPr lang="ru-RU" dirty="0"/>
              <a:t> на производимой продукции в городе Боровичи и Боровичском </a:t>
            </a:r>
            <a:r>
              <a:rPr lang="ru-RU" dirty="0" smtClean="0"/>
              <a:t>районе</a:t>
            </a:r>
            <a:r>
              <a:rPr lang="ru-RU" dirty="0"/>
              <a:t>, позволит привлечь внимание покупателей и предпринимателей к городу и </a:t>
            </a:r>
            <a:r>
              <a:rPr lang="ru-RU" dirty="0" smtClean="0"/>
              <a:t>району </a:t>
            </a:r>
            <a:r>
              <a:rPr lang="ru-RU" dirty="0"/>
              <a:t>в целом, не только в Российской Федерации, но и далеко за </a:t>
            </a:r>
            <a:r>
              <a:rPr lang="ru-RU" dirty="0" smtClean="0"/>
              <a:t>её </a:t>
            </a:r>
            <a:r>
              <a:rPr lang="ru-RU" dirty="0"/>
              <a:t>пределами.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22" y="1258784"/>
            <a:ext cx="4334601" cy="3716978"/>
          </a:xfrm>
        </p:spPr>
      </p:pic>
    </p:spTree>
    <p:extLst>
      <p:ext uri="{BB962C8B-B14F-4D97-AF65-F5344CB8AC3E}">
        <p14:creationId xmlns:p14="http://schemas.microsoft.com/office/powerpoint/2010/main" val="393474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351</TotalTime>
  <Words>520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Мост Белелюбского – Боровичское достояние</vt:lpstr>
      <vt:lpstr>Как всё начиналось?</vt:lpstr>
      <vt:lpstr>Поддержим идею?!</vt:lpstr>
      <vt:lpstr>Проект готов!</vt:lpstr>
      <vt:lpstr>Гордость Боровичей</vt:lpstr>
      <vt:lpstr>Бренд «Мост Белелюбского»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Альтенгоф Наталья Викторовна</dc:creator>
  <cp:lastModifiedBy>Сташук Галина Николаевна</cp:lastModifiedBy>
  <cp:revision>42</cp:revision>
  <cp:lastPrinted>2020-07-22T05:40:26Z</cp:lastPrinted>
  <dcterms:created xsi:type="dcterms:W3CDTF">2020-03-18T11:59:59Z</dcterms:created>
  <dcterms:modified xsi:type="dcterms:W3CDTF">2022-05-30T08:18:19Z</dcterms:modified>
</cp:coreProperties>
</file>