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492" y="346709"/>
            <a:ext cx="867501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C135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C135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C135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219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859" y="1820037"/>
            <a:ext cx="8590280" cy="109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C135A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345" y="1516126"/>
            <a:ext cx="8849309" cy="254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Relationship Id="rId4" Type="http://schemas.openxmlformats.org/officeDocument/2006/relationships/image" Target="../media/image66.jpg"/><Relationship Id="rId5" Type="http://schemas.openxmlformats.org/officeDocument/2006/relationships/image" Target="../media/image6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jpg"/><Relationship Id="rId6" Type="http://schemas.openxmlformats.org/officeDocument/2006/relationships/image" Target="../media/image7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1.jpg"/><Relationship Id="rId4" Type="http://schemas.openxmlformats.org/officeDocument/2006/relationships/image" Target="../media/image7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Relationship Id="rId4" Type="http://schemas.openxmlformats.org/officeDocument/2006/relationships/image" Target="../media/image79.jpg"/><Relationship Id="rId5" Type="http://schemas.openxmlformats.org/officeDocument/2006/relationships/image" Target="../media/image8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8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7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78.png"/><Relationship Id="rId4" Type="http://schemas.openxmlformats.org/officeDocument/2006/relationships/image" Target="../media/image8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Relationship Id="rId4" Type="http://schemas.openxmlformats.org/officeDocument/2006/relationships/image" Target="../media/image7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jpg"/><Relationship Id="rId5" Type="http://schemas.openxmlformats.org/officeDocument/2006/relationships/image" Target="../media/image104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Relationship Id="rId4" Type="http://schemas.openxmlformats.org/officeDocument/2006/relationships/image" Target="../media/image107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8.png"/><Relationship Id="rId3" Type="http://schemas.openxmlformats.org/officeDocument/2006/relationships/image" Target="../media/image109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jpg"/><Relationship Id="rId5" Type="http://schemas.openxmlformats.org/officeDocument/2006/relationships/image" Target="../media/image11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jpg"/><Relationship Id="rId5" Type="http://schemas.openxmlformats.org/officeDocument/2006/relationships/image" Target="../media/image120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jpg"/><Relationship Id="rId4" Type="http://schemas.openxmlformats.org/officeDocument/2006/relationships/image" Target="../media/image12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jpg"/><Relationship Id="rId4" Type="http://schemas.openxmlformats.org/officeDocument/2006/relationships/image" Target="../media/image126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g"/><Relationship Id="rId3" Type="http://schemas.openxmlformats.org/officeDocument/2006/relationships/image" Target="../media/image130.jpg"/><Relationship Id="rId4" Type="http://schemas.openxmlformats.org/officeDocument/2006/relationships/image" Target="../media/image1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Relationship Id="rId4" Type="http://schemas.openxmlformats.org/officeDocument/2006/relationships/image" Target="../media/image133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3" Type="http://schemas.openxmlformats.org/officeDocument/2006/relationships/image" Target="../media/image135.jpg"/><Relationship Id="rId4" Type="http://schemas.openxmlformats.org/officeDocument/2006/relationships/image" Target="../media/image136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2.png"/><Relationship Id="rId3" Type="http://schemas.openxmlformats.org/officeDocument/2006/relationships/image" Target="../media/image143.jpg"/><Relationship Id="rId4" Type="http://schemas.openxmlformats.org/officeDocument/2006/relationships/image" Target="../media/image140.png"/><Relationship Id="rId5" Type="http://schemas.openxmlformats.org/officeDocument/2006/relationships/image" Target="../media/image144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jpg"/><Relationship Id="rId4" Type="http://schemas.openxmlformats.org/officeDocument/2006/relationships/image" Target="../media/image140.png"/><Relationship Id="rId5" Type="http://schemas.openxmlformats.org/officeDocument/2006/relationships/image" Target="../media/image147.jpg"/><Relationship Id="rId6" Type="http://schemas.openxmlformats.org/officeDocument/2006/relationships/image" Target="../media/image148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jpg"/><Relationship Id="rId3" Type="http://schemas.openxmlformats.org/officeDocument/2006/relationships/image" Target="../media/image150.png"/><Relationship Id="rId4" Type="http://schemas.openxmlformats.org/officeDocument/2006/relationships/image" Target="../media/image140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jpg"/><Relationship Id="rId4" Type="http://schemas.openxmlformats.org/officeDocument/2006/relationships/image" Target="../media/image153.jpg"/><Relationship Id="rId5" Type="http://schemas.openxmlformats.org/officeDocument/2006/relationships/image" Target="../media/image154.jpg"/><Relationship Id="rId6" Type="http://schemas.openxmlformats.org/officeDocument/2006/relationships/image" Target="../media/image69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Relationship Id="rId3" Type="http://schemas.openxmlformats.org/officeDocument/2006/relationships/image" Target="../media/image16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image" Target="../media/image51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jpg"/><Relationship Id="rId4" Type="http://schemas.openxmlformats.org/officeDocument/2006/relationships/image" Target="../media/image165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Relationship Id="rId3" Type="http://schemas.openxmlformats.org/officeDocument/2006/relationships/image" Target="../media/image167.jpg"/><Relationship Id="rId4" Type="http://schemas.openxmlformats.org/officeDocument/2006/relationships/image" Target="../media/image168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0.png"/><Relationship Id="rId4" Type="http://schemas.openxmlformats.org/officeDocument/2006/relationships/image" Target="../media/image171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jpg"/><Relationship Id="rId7" Type="http://schemas.openxmlformats.org/officeDocument/2006/relationships/image" Target="../media/image181.jpg"/><Relationship Id="rId8" Type="http://schemas.openxmlformats.org/officeDocument/2006/relationships/image" Target="../media/image182.jpg"/><Relationship Id="rId9" Type="http://schemas.openxmlformats.org/officeDocument/2006/relationships/image" Target="../media/image183.png"/><Relationship Id="rId10" Type="http://schemas.openxmlformats.org/officeDocument/2006/relationships/image" Target="../media/image184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jpg"/><Relationship Id="rId5" Type="http://schemas.openxmlformats.org/officeDocument/2006/relationships/image" Target="../media/image188.jpg"/><Relationship Id="rId6" Type="http://schemas.openxmlformats.org/officeDocument/2006/relationships/image" Target="../media/image189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Relationship Id="rId3" Type="http://schemas.openxmlformats.org/officeDocument/2006/relationships/image" Target="../media/image191.jpg"/><Relationship Id="rId4" Type="http://schemas.openxmlformats.org/officeDocument/2006/relationships/image" Target="../media/image192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jpg"/><Relationship Id="rId6" Type="http://schemas.openxmlformats.org/officeDocument/2006/relationships/image" Target="../media/image197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png"/><Relationship Id="rId3" Type="http://schemas.openxmlformats.org/officeDocument/2006/relationships/image" Target="../media/image18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png"/><Relationship Id="rId3" Type="http://schemas.openxmlformats.org/officeDocument/2006/relationships/image" Target="../media/image200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1.jpg"/><Relationship Id="rId3" Type="http://schemas.openxmlformats.org/officeDocument/2006/relationships/image" Target="../media/image202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3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5.jpg"/><Relationship Id="rId3" Type="http://schemas.openxmlformats.org/officeDocument/2006/relationships/image" Target="../media/image206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7.jpg"/><Relationship Id="rId3" Type="http://schemas.openxmlformats.org/officeDocument/2006/relationships/image" Target="../media/image208.jp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jpg"/><Relationship Id="rId3" Type="http://schemas.openxmlformats.org/officeDocument/2006/relationships/image" Target="../media/image213.jp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22.png"/><Relationship Id="rId4" Type="http://schemas.openxmlformats.org/officeDocument/2006/relationships/image" Target="../media/image223.jpg"/><Relationship Id="rId5" Type="http://schemas.openxmlformats.org/officeDocument/2006/relationships/image" Target="../media/image224.png"/><Relationship Id="rId6" Type="http://schemas.openxmlformats.org/officeDocument/2006/relationships/image" Target="../media/image225.pn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6.jpg"/><Relationship Id="rId3" Type="http://schemas.openxmlformats.org/officeDocument/2006/relationships/image" Target="../media/image227.jpg"/><Relationship Id="rId4" Type="http://schemas.openxmlformats.org/officeDocument/2006/relationships/image" Target="../media/image22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9141460" cy="6856730"/>
            <a:chOff x="3047" y="0"/>
            <a:chExt cx="914146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5344667"/>
              <a:ext cx="8628888" cy="12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0"/>
              <a:ext cx="9136380" cy="68564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1473" y="4733035"/>
            <a:ext cx="731329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6370" marR="50800" indent="-10541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solidFill>
                  <a:srgbClr val="FFFFFF"/>
                </a:solidFill>
                <a:latin typeface="Calibri"/>
                <a:cs typeface="Calibri"/>
              </a:rPr>
              <a:t>Проект типовых технических решений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по обеспечению </a:t>
            </a:r>
            <a:r>
              <a:rPr dirty="0" sz="2400" spc="-5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"/>
                <a:cs typeface="Calibri"/>
              </a:rPr>
              <a:t>безбарьерного</a:t>
            </a:r>
            <a:r>
              <a:rPr dirty="0" sz="24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доступа</a:t>
            </a:r>
            <a:r>
              <a:rPr dirty="0" sz="2400" spc="-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"/>
                <a:cs typeface="Calibri"/>
              </a:rPr>
              <a:t>инвалидов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dirty="0" sz="2400" spc="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"/>
                <a:cs typeface="Calibri"/>
              </a:rPr>
              <a:t>маломобильных</a:t>
            </a:r>
            <a:endParaRPr sz="2400">
              <a:latin typeface="Calibri"/>
              <a:cs typeface="Calibri"/>
            </a:endParaRPr>
          </a:p>
          <a:p>
            <a:pPr marL="146685" marR="5080" indent="-134620">
              <a:lnSpc>
                <a:spcPct val="100000"/>
              </a:lnSpc>
            </a:pPr>
            <a:r>
              <a:rPr dirty="0" sz="2400" spc="-5" b="0">
                <a:solidFill>
                  <a:srgbClr val="FFFFFF"/>
                </a:solidFill>
                <a:latin typeface="Calibri"/>
                <a:cs typeface="Calibri"/>
              </a:rPr>
              <a:t>групп населения </a:t>
            </a:r>
            <a:r>
              <a:rPr dirty="0" sz="2400" spc="-20" b="0">
                <a:solidFill>
                  <a:srgbClr val="FFFFFF"/>
                </a:solidFill>
                <a:latin typeface="Calibri"/>
                <a:cs typeface="Calibri"/>
              </a:rPr>
              <a:t>ко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всем </a:t>
            </a:r>
            <a:r>
              <a:rPr dirty="0" sz="2400" spc="-15" b="0">
                <a:solidFill>
                  <a:srgbClr val="FFFFFF"/>
                </a:solidFill>
                <a:latin typeface="Calibri"/>
                <a:cs typeface="Calibri"/>
              </a:rPr>
              <a:t>категориям торговых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объектов </a:t>
            </a:r>
            <a:r>
              <a:rPr dirty="0" sz="2400" spc="-5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разбивке</a:t>
            </a:r>
            <a:r>
              <a:rPr dirty="0" sz="24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различные</a:t>
            </a:r>
            <a:r>
              <a:rPr dirty="0" sz="2400" spc="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зоны</a:t>
            </a:r>
            <a:r>
              <a:rPr dirty="0" sz="2400" spc="-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0">
                <a:solidFill>
                  <a:srgbClr val="FFFFFF"/>
                </a:solidFill>
                <a:latin typeface="Calibri"/>
                <a:cs typeface="Calibri"/>
              </a:rPr>
              <a:t>торговых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 предприятий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256031"/>
            <a:ext cx="4053078" cy="6774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64" y="322834"/>
            <a:ext cx="36753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СТОЯНКА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ИНВАЛИДОВ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1230">
              <a:lnSpc>
                <a:spcPct val="2071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ход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Кас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16255">
              <a:lnSpc>
                <a:spcPts val="3479"/>
              </a:lnSpc>
              <a:spcBef>
                <a:spcPts val="300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Кори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д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оры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4805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та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6639" y="1517649"/>
            <a:ext cx="50977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Территория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перед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магазином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должна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быть </a:t>
            </a:r>
            <a:r>
              <a:rPr dirty="0" sz="1600" spc="-484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оборудована специальными парковочными местами 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600" spc="2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людей</a:t>
            </a:r>
            <a:r>
              <a:rPr dirty="0" sz="1600" spc="2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600" spc="229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инвалидных</a:t>
            </a:r>
            <a:r>
              <a:rPr dirty="0" sz="1600" spc="2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колясках,</a:t>
            </a:r>
            <a:r>
              <a:rPr dirty="0" sz="1600" spc="2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выполненными </a:t>
            </a:r>
            <a:r>
              <a:rPr dirty="0" sz="1600" spc="-484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6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соответствии</a:t>
            </a:r>
            <a:r>
              <a:rPr dirty="0" sz="1600" spc="4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с ГОСТ.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777" y="2645791"/>
            <a:ext cx="11125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95"/>
              </a:spcBef>
              <a:tabLst>
                <a:tab pos="411480" algn="l"/>
                <a:tab pos="765175" algn="l"/>
              </a:tabLst>
            </a:pP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dirty="0" sz="1600" spc="5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я  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об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ще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г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365" y="2645791"/>
            <a:ext cx="10839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ин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вали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до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в  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ол</a:t>
            </a:r>
            <a:r>
              <a:rPr dirty="0" sz="1600" spc="5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чества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639" y="2645791"/>
            <a:ext cx="258889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Количество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парковочных </a:t>
            </a:r>
            <a:r>
              <a:rPr dirty="0" sz="1600" spc="-484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должно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составлять</a:t>
            </a:r>
            <a:r>
              <a:rPr dirty="0" sz="16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10% </a:t>
            </a:r>
            <a:r>
              <a:rPr dirty="0" sz="1600" spc="-484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ahoma"/>
                <a:cs typeface="Tahoma"/>
              </a:rPr>
              <a:t>парковочных</a:t>
            </a:r>
            <a:r>
              <a:rPr dirty="0" sz="16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ahoma"/>
                <a:cs typeface="Tahoma"/>
              </a:rPr>
              <a:t>мест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767" y="1219200"/>
            <a:ext cx="7574280" cy="5501640"/>
            <a:chOff x="48767" y="1219200"/>
            <a:chExt cx="7574280" cy="55016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6084" y="3777995"/>
              <a:ext cx="5379720" cy="26487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7" y="3640835"/>
              <a:ext cx="2220468" cy="3080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79" y="1219200"/>
              <a:ext cx="2258568" cy="2462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767328"/>
            <a:ext cx="4180332" cy="28757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" y="280415"/>
            <a:ext cx="4053078" cy="6774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588" y="346709"/>
            <a:ext cx="36766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СТОЯНКА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ИНВАЛИДОВ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1792046"/>
            <a:ext cx="492633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Место парковки оборудуется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специальным знаком «парковка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для </a:t>
            </a:r>
            <a:r>
              <a:rPr dirty="0" sz="2000" spc="-57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инвалидов» и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обозначается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разметкой</a:t>
            </a:r>
            <a:r>
              <a:rPr dirty="0" sz="2000" spc="-3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на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асфальте.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323" y="1194816"/>
            <a:ext cx="1828800" cy="1828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61332" y="3745991"/>
            <a:ext cx="4307205" cy="2897505"/>
            <a:chOff x="4561332" y="3745991"/>
            <a:chExt cx="4307205" cy="28975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1332" y="3745991"/>
              <a:ext cx="4306823" cy="28971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69964" y="5516879"/>
              <a:ext cx="288290" cy="215265"/>
            </a:xfrm>
            <a:custGeom>
              <a:avLst/>
              <a:gdLst/>
              <a:ahLst/>
              <a:cxnLst/>
              <a:rect l="l" t="t" r="r" b="b"/>
              <a:pathLst>
                <a:path w="288290" h="215264">
                  <a:moveTo>
                    <a:pt x="144017" y="0"/>
                  </a:moveTo>
                  <a:lnTo>
                    <a:pt x="87975" y="8447"/>
                  </a:lnTo>
                  <a:lnTo>
                    <a:pt x="42195" y="31480"/>
                  </a:lnTo>
                  <a:lnTo>
                    <a:pt x="11322" y="65633"/>
                  </a:lnTo>
                  <a:lnTo>
                    <a:pt x="0" y="107442"/>
                  </a:lnTo>
                  <a:lnTo>
                    <a:pt x="11322" y="149261"/>
                  </a:lnTo>
                  <a:lnTo>
                    <a:pt x="42195" y="183413"/>
                  </a:lnTo>
                  <a:lnTo>
                    <a:pt x="87975" y="206440"/>
                  </a:lnTo>
                  <a:lnTo>
                    <a:pt x="144017" y="214884"/>
                  </a:lnTo>
                  <a:lnTo>
                    <a:pt x="200060" y="206440"/>
                  </a:lnTo>
                  <a:lnTo>
                    <a:pt x="245840" y="183413"/>
                  </a:lnTo>
                  <a:lnTo>
                    <a:pt x="276713" y="149261"/>
                  </a:lnTo>
                  <a:lnTo>
                    <a:pt x="288035" y="107442"/>
                  </a:lnTo>
                  <a:lnTo>
                    <a:pt x="276713" y="65633"/>
                  </a:lnTo>
                  <a:lnTo>
                    <a:pt x="245840" y="31480"/>
                  </a:lnTo>
                  <a:lnTo>
                    <a:pt x="200060" y="8447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2B452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280415"/>
            <a:ext cx="4053078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788" y="346709"/>
            <a:ext cx="36810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СТОЯНКА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ИНВАЛИДОВ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589277"/>
            <a:ext cx="3771900" cy="429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Место парковки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оборудуется специальным </a:t>
            </a:r>
            <a:r>
              <a:rPr dirty="0" sz="2000" spc="-57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знаком</a:t>
            </a:r>
            <a:r>
              <a:rPr dirty="0" sz="2000" spc="-2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«парковка</a:t>
            </a:r>
            <a:r>
              <a:rPr dirty="0" sz="2000" spc="-4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для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инвалидов»</a:t>
            </a:r>
            <a:r>
              <a:rPr dirty="0" sz="2000" spc="-2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и</a:t>
            </a:r>
            <a:r>
              <a:rPr dirty="0" sz="2000" spc="-2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обозначается</a:t>
            </a:r>
            <a:endParaRPr sz="2000">
              <a:latin typeface="Tahoma"/>
              <a:cs typeface="Tahoma"/>
            </a:endParaRPr>
          </a:p>
          <a:p>
            <a:pPr marL="12700" marR="548005">
              <a:lnSpc>
                <a:spcPct val="100000"/>
              </a:lnSpc>
            </a:pP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разметкой</a:t>
            </a:r>
            <a:r>
              <a:rPr dirty="0" sz="2000" spc="-7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на</a:t>
            </a:r>
            <a:r>
              <a:rPr dirty="0" sz="2000" spc="-3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асфальте. </a:t>
            </a:r>
            <a:r>
              <a:rPr dirty="0" sz="2000" spc="-57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Ширина парковочного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места</a:t>
            </a:r>
            <a:r>
              <a:rPr dirty="0" sz="2000" spc="-1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–</a:t>
            </a:r>
            <a:r>
              <a:rPr dirty="0" sz="2000" spc="-1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3,5</a:t>
            </a:r>
            <a:r>
              <a:rPr dirty="0" sz="2000" spc="1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м.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 marL="12700" marR="229235">
              <a:lnSpc>
                <a:spcPct val="100000"/>
              </a:lnSpc>
              <a:spcBef>
                <a:spcPts val="1905"/>
              </a:spcBef>
            </a:pP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Это необходимо для того, </a:t>
            </a:r>
            <a:r>
              <a:rPr dirty="0" sz="2000" spc="-57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чтобы</a:t>
            </a:r>
            <a:r>
              <a:rPr dirty="0" sz="2000" spc="-4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человек</a:t>
            </a:r>
            <a:r>
              <a:rPr dirty="0" sz="2000" spc="-2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на</a:t>
            </a:r>
            <a:r>
              <a:rPr dirty="0" sz="2000" spc="-2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коляске </a:t>
            </a:r>
            <a:r>
              <a:rPr dirty="0" sz="2000" spc="-57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имел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пространство сбоку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машины для высадки или </a:t>
            </a:r>
            <a:r>
              <a:rPr dirty="0" sz="2000" spc="-57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посадки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8418" y="1540763"/>
            <a:ext cx="3457979" cy="4963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280415"/>
            <a:ext cx="4053078" cy="677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5518" y="1731721"/>
            <a:ext cx="3392170" cy="3075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8669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Парковки</a:t>
            </a:r>
            <a:r>
              <a:rPr dirty="0" sz="2000" spc="-6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должны</a:t>
            </a:r>
            <a:r>
              <a:rPr dirty="0" sz="2000" spc="-3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быть </a:t>
            </a:r>
            <a:r>
              <a:rPr dirty="0" sz="2000" spc="-57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обеспечены кнопками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вызова</a:t>
            </a:r>
            <a:r>
              <a:rPr dirty="0" sz="2000" spc="-4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помощи</a:t>
            </a:r>
            <a:r>
              <a:rPr dirty="0" sz="2000" spc="-3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для</a:t>
            </a:r>
            <a:endParaRPr sz="2000">
              <a:latin typeface="Tahoma"/>
              <a:cs typeface="Tahoma"/>
            </a:endParaRPr>
          </a:p>
          <a:p>
            <a:pPr marL="12700" marR="20955">
              <a:lnSpc>
                <a:spcPct val="100000"/>
              </a:lnSpc>
            </a:pP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людей</a:t>
            </a:r>
            <a:r>
              <a:rPr dirty="0" sz="2000" spc="-3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с</a:t>
            </a:r>
            <a:r>
              <a:rPr dirty="0" sz="2000" spc="-3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инвалидностью, </a:t>
            </a:r>
            <a:r>
              <a:rPr dirty="0" sz="2000" spc="-57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которые</a:t>
            </a:r>
            <a:r>
              <a:rPr dirty="0" sz="2000" spc="-3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передают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сигнал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о необходимости </a:t>
            </a:r>
            <a:r>
              <a:rPr dirty="0" sz="2000" spc="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оказания</a:t>
            </a:r>
            <a:r>
              <a:rPr dirty="0" sz="2000" spc="-5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помощи</a:t>
            </a:r>
            <a:r>
              <a:rPr dirty="0" sz="2000" spc="-55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людям </a:t>
            </a:r>
            <a:r>
              <a:rPr dirty="0" sz="2000" spc="-57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с инвалидностью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со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стороны сотрудников </a:t>
            </a:r>
            <a:r>
              <a:rPr dirty="0" sz="2000" b="1">
                <a:solidFill>
                  <a:srgbClr val="4F6073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F6073"/>
                </a:solidFill>
                <a:latin typeface="Tahoma"/>
                <a:cs typeface="Tahoma"/>
              </a:rPr>
              <a:t>парковки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72355" y="1700783"/>
            <a:ext cx="4365625" cy="4321175"/>
            <a:chOff x="4372355" y="1700783"/>
            <a:chExt cx="4365625" cy="4321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1700783"/>
              <a:ext cx="4365192" cy="43206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40552" y="5012436"/>
              <a:ext cx="1224280" cy="288290"/>
            </a:xfrm>
            <a:custGeom>
              <a:avLst/>
              <a:gdLst/>
              <a:ahLst/>
              <a:cxnLst/>
              <a:rect l="l" t="t" r="r" b="b"/>
              <a:pathLst>
                <a:path w="1224279" h="288289">
                  <a:moveTo>
                    <a:pt x="1223772" y="0"/>
                  </a:moveTo>
                  <a:lnTo>
                    <a:pt x="1079753" y="0"/>
                  </a:lnTo>
                  <a:lnTo>
                    <a:pt x="1074682" y="21273"/>
                  </a:lnTo>
                  <a:lnTo>
                    <a:pt x="1059948" y="41580"/>
                  </a:lnTo>
                  <a:lnTo>
                    <a:pt x="1004389" y="78402"/>
                  </a:lnTo>
                  <a:lnTo>
                    <a:pt x="965010" y="94471"/>
                  </a:lnTo>
                  <a:lnTo>
                    <a:pt x="918861" y="108680"/>
                  </a:lnTo>
                  <a:lnTo>
                    <a:pt x="866666" y="120806"/>
                  </a:lnTo>
                  <a:lnTo>
                    <a:pt x="809148" y="130626"/>
                  </a:lnTo>
                  <a:lnTo>
                    <a:pt x="747030" y="137917"/>
                  </a:lnTo>
                  <a:lnTo>
                    <a:pt x="681035" y="142455"/>
                  </a:lnTo>
                  <a:lnTo>
                    <a:pt x="611886" y="144018"/>
                  </a:lnTo>
                  <a:lnTo>
                    <a:pt x="542736" y="142455"/>
                  </a:lnTo>
                  <a:lnTo>
                    <a:pt x="476741" y="137917"/>
                  </a:lnTo>
                  <a:lnTo>
                    <a:pt x="414623" y="130626"/>
                  </a:lnTo>
                  <a:lnTo>
                    <a:pt x="357105" y="120806"/>
                  </a:lnTo>
                  <a:lnTo>
                    <a:pt x="304910" y="108680"/>
                  </a:lnTo>
                  <a:lnTo>
                    <a:pt x="258761" y="94471"/>
                  </a:lnTo>
                  <a:lnTo>
                    <a:pt x="219382" y="78402"/>
                  </a:lnTo>
                  <a:lnTo>
                    <a:pt x="163823" y="41580"/>
                  </a:lnTo>
                  <a:lnTo>
                    <a:pt x="144018" y="0"/>
                  </a:lnTo>
                  <a:lnTo>
                    <a:pt x="0" y="0"/>
                  </a:lnTo>
                  <a:lnTo>
                    <a:pt x="12430" y="58064"/>
                  </a:lnTo>
                  <a:lnTo>
                    <a:pt x="48083" y="112139"/>
                  </a:lnTo>
                  <a:lnTo>
                    <a:pt x="104497" y="161067"/>
                  </a:lnTo>
                  <a:lnTo>
                    <a:pt x="139721" y="183239"/>
                  </a:lnTo>
                  <a:lnTo>
                    <a:pt x="179212" y="203692"/>
                  </a:lnTo>
                  <a:lnTo>
                    <a:pt x="222664" y="222279"/>
                  </a:lnTo>
                  <a:lnTo>
                    <a:pt x="269769" y="238857"/>
                  </a:lnTo>
                  <a:lnTo>
                    <a:pt x="320219" y="253282"/>
                  </a:lnTo>
                  <a:lnTo>
                    <a:pt x="373707" y="265408"/>
                  </a:lnTo>
                  <a:lnTo>
                    <a:pt x="429925" y="275091"/>
                  </a:lnTo>
                  <a:lnTo>
                    <a:pt x="488566" y="282186"/>
                  </a:lnTo>
                  <a:lnTo>
                    <a:pt x="549322" y="286549"/>
                  </a:lnTo>
                  <a:lnTo>
                    <a:pt x="611886" y="288035"/>
                  </a:lnTo>
                  <a:lnTo>
                    <a:pt x="674449" y="286549"/>
                  </a:lnTo>
                  <a:lnTo>
                    <a:pt x="735205" y="282186"/>
                  </a:lnTo>
                  <a:lnTo>
                    <a:pt x="793846" y="275091"/>
                  </a:lnTo>
                  <a:lnTo>
                    <a:pt x="850064" y="265408"/>
                  </a:lnTo>
                  <a:lnTo>
                    <a:pt x="903552" y="253282"/>
                  </a:lnTo>
                  <a:lnTo>
                    <a:pt x="954002" y="238857"/>
                  </a:lnTo>
                  <a:lnTo>
                    <a:pt x="1001107" y="222279"/>
                  </a:lnTo>
                  <a:lnTo>
                    <a:pt x="1044559" y="203692"/>
                  </a:lnTo>
                  <a:lnTo>
                    <a:pt x="1084050" y="183239"/>
                  </a:lnTo>
                  <a:lnTo>
                    <a:pt x="1119274" y="161067"/>
                  </a:lnTo>
                  <a:lnTo>
                    <a:pt x="1149923" y="137318"/>
                  </a:lnTo>
                  <a:lnTo>
                    <a:pt x="1196263" y="85672"/>
                  </a:lnTo>
                  <a:lnTo>
                    <a:pt x="1220613" y="29458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E6C7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788" y="346709"/>
            <a:ext cx="36810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СТОЯНКА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ИНВАЛИДОВ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88" y="0"/>
            <a:ext cx="7611109" cy="6789420"/>
            <a:chOff x="56388" y="0"/>
            <a:chExt cx="7611109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" y="256031"/>
              <a:ext cx="4278630" cy="6774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4116" y="1258951"/>
            <a:ext cx="517652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Позволяет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слабовидящим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людям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получать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информацию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 </a:t>
            </a:r>
            <a:r>
              <a:rPr dirty="0" sz="1500" spc="-4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наличии</a:t>
            </a:r>
            <a:r>
              <a:rPr dirty="0" sz="1500" spc="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препятствия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(контрастные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круги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дверях,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контрастные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полосы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ступенях,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25">
                <a:solidFill>
                  <a:srgbClr val="404040"/>
                </a:solidFill>
                <a:latin typeface="Tahoma"/>
                <a:cs typeface="Tahoma"/>
              </a:rPr>
              <a:t>пр.)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4492" y="322834"/>
            <a:ext cx="390080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КОНТРАСТНАЯ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МАРКИРОВКА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0895" y="1226819"/>
            <a:ext cx="7044055" cy="5372100"/>
            <a:chOff x="310895" y="1226819"/>
            <a:chExt cx="7044055" cy="5372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319" y="1226819"/>
              <a:ext cx="1199387" cy="11978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947" y="2290572"/>
              <a:ext cx="2138172" cy="20025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895" y="4451603"/>
              <a:ext cx="3165348" cy="21473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1543" y="2537459"/>
              <a:ext cx="3383279" cy="40614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256031"/>
            <a:ext cx="4246626" cy="6774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2943" y="1833753"/>
            <a:ext cx="412369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76935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Жёлтые</a:t>
            </a:r>
            <a:r>
              <a:rPr dirty="0" sz="2100" spc="-5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круги</a:t>
            </a:r>
            <a:r>
              <a:rPr dirty="0" sz="2100" spc="-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должны </a:t>
            </a:r>
            <a:r>
              <a:rPr dirty="0" sz="2100" spc="-6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маркировать</a:t>
            </a:r>
            <a:r>
              <a:rPr dirty="0" sz="2100" spc="-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каждую</a:t>
            </a:r>
            <a:endParaRPr sz="21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стеклянную дверь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обоих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ее </a:t>
            </a:r>
            <a:r>
              <a:rPr dirty="0" sz="2100" spc="-6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сторон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–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это важно для того, </a:t>
            </a:r>
            <a:r>
              <a:rPr dirty="0" sz="2100" spc="-6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чтобы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слабовидящие люди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обратили на нее внимание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21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избежали травм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при </a:t>
            </a:r>
            <a:r>
              <a:rPr dirty="0" sz="21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404040"/>
                </a:solidFill>
                <a:latin typeface="Tahoma"/>
                <a:cs typeface="Tahoma"/>
              </a:rPr>
              <a:t>столкновении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9592" y="4724400"/>
            <a:ext cx="1874520" cy="1871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4608" y="1283207"/>
            <a:ext cx="4256532" cy="51130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492" y="322834"/>
            <a:ext cx="3867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КОНТРАСТНАЯ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МАРКИРОВКА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256031"/>
            <a:ext cx="4246626" cy="6774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0413" y="1748155"/>
            <a:ext cx="2833370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Контрастные</a:t>
            </a:r>
            <a:r>
              <a:rPr dirty="0" sz="2000" spc="-7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полосы </a:t>
            </a:r>
            <a:r>
              <a:rPr dirty="0" sz="2000" spc="-57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должны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быть</a:t>
            </a:r>
            <a:endParaRPr sz="2000">
              <a:latin typeface="Tahoma"/>
              <a:cs typeface="Tahoma"/>
            </a:endParaRPr>
          </a:p>
          <a:p>
            <a:pPr marL="12700" marR="25400">
              <a:lnSpc>
                <a:spcPct val="100000"/>
              </a:lnSpc>
            </a:pP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нанесены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первую </a:t>
            </a:r>
            <a:r>
              <a:rPr dirty="0" sz="2000" spc="-57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последнюю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ступень</a:t>
            </a:r>
            <a:r>
              <a:rPr dirty="0" sz="2000" spc="-6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лестничного </a:t>
            </a:r>
            <a:r>
              <a:rPr dirty="0" sz="2000" spc="-57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марша</a:t>
            </a:r>
            <a:r>
              <a:rPr dirty="0" sz="2000" spc="-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–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они</a:t>
            </a:r>
            <a:endParaRPr sz="2000">
              <a:latin typeface="Tahoma"/>
              <a:cs typeface="Tahoma"/>
            </a:endParaRPr>
          </a:p>
          <a:p>
            <a:pPr marL="12700" marR="61722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позволяют </a:t>
            </a:r>
            <a:r>
              <a:rPr dirty="0" sz="20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слабовидящим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 людям</a:t>
            </a:r>
            <a:r>
              <a:rPr dirty="0" sz="2000" spc="-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обратить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внимание</a:t>
            </a:r>
            <a:r>
              <a:rPr dirty="0" sz="2000" spc="-5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2000" spc="-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начало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2000" spc="-3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конец</a:t>
            </a:r>
            <a:r>
              <a:rPr dirty="0" sz="2000" spc="-3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лестницы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9647" y="1833372"/>
            <a:ext cx="5853684" cy="39715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492" y="322834"/>
            <a:ext cx="38677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КОНТРАСТНАЯ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МАРКИРОВКА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28459"/>
            <a:chOff x="0" y="0"/>
            <a:chExt cx="9144000" cy="6728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0035" y="1196339"/>
              <a:ext cx="4148327" cy="5532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" y="256031"/>
              <a:ext cx="4278630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2417" y="1731721"/>
            <a:ext cx="427672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Контрастные</a:t>
            </a:r>
            <a:r>
              <a:rPr dirty="0" sz="2000" spc="-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полос</a:t>
            </a:r>
            <a:r>
              <a:rPr dirty="0" sz="2000" spc="-3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используют</a:t>
            </a:r>
            <a:endParaRPr sz="2000">
              <a:latin typeface="Tahoma"/>
              <a:cs typeface="Tahoma"/>
            </a:endParaRPr>
          </a:p>
          <a:p>
            <a:pPr marL="12700" marR="404495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20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маркировки</a:t>
            </a:r>
            <a:r>
              <a:rPr dirty="0" sz="2000" spc="-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габаритов </a:t>
            </a:r>
            <a:r>
              <a:rPr dirty="0" sz="2000" spc="-57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дверного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 проема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492" y="322834"/>
            <a:ext cx="390080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КОНТРАСТНАЯ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МАРКИРОВКА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067" y="1492963"/>
            <a:ext cx="1734312" cy="12582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3736"/>
            <a:ext cx="4368546" cy="896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964" y="264413"/>
            <a:ext cx="39014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ТАКТИЛЬНАЯ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ПЛИТКА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8267" y="1373251"/>
            <a:ext cx="518350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Слабовидящие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слепые люди должны иметь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возможность ориентироваться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пространстве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(на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территории,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внутри здания).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Для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этих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целей </a:t>
            </a:r>
            <a:r>
              <a:rPr dirty="0" sz="1800" spc="-5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используют специальные объемные тактильные </a:t>
            </a:r>
            <a:r>
              <a:rPr dirty="0" sz="1800" spc="-5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плитки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и покрытия,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обозначающие пути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движения,</a:t>
            </a:r>
            <a:r>
              <a:rPr dirty="0" sz="18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повороты</a:t>
            </a:r>
            <a:r>
              <a:rPr dirty="0" sz="18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препятствия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(перекрестки,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ступени,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лестницы,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двери).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6189" y="6320434"/>
            <a:ext cx="11214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E7E7E"/>
                </a:solidFill>
                <a:latin typeface="Tahoma"/>
                <a:cs typeface="Tahoma"/>
              </a:rPr>
              <a:t>На</a:t>
            </a:r>
            <a:r>
              <a:rPr dirty="0" sz="1800" spc="-7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7E7E7E"/>
                </a:solidFill>
                <a:latin typeface="Tahoma"/>
                <a:cs typeface="Tahoma"/>
              </a:rPr>
              <a:t>улице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2227" y="6330492"/>
            <a:ext cx="16440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dirty="0" sz="1800" spc="-9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7E7E7E"/>
                </a:solidFill>
                <a:latin typeface="Tahoma"/>
                <a:cs typeface="Tahoma"/>
              </a:rPr>
              <a:t>помещении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500" y="3512820"/>
            <a:ext cx="7348855" cy="2796540"/>
            <a:chOff x="190500" y="3512820"/>
            <a:chExt cx="7348855" cy="27965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3723132"/>
              <a:ext cx="4381500" cy="2552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9747" y="3512820"/>
              <a:ext cx="3459479" cy="2796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3736"/>
            <a:ext cx="4368546" cy="8968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9442" y="6330492"/>
            <a:ext cx="1645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Tahoma"/>
                <a:cs typeface="Tahoma"/>
              </a:rPr>
              <a:t>В</a:t>
            </a:r>
            <a:r>
              <a:rPr dirty="0" sz="1800" spc="-7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7E7E7E"/>
                </a:solidFill>
                <a:latin typeface="Tahoma"/>
                <a:cs typeface="Tahoma"/>
              </a:rPr>
              <a:t>помещении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700783"/>
            <a:ext cx="5445252" cy="4450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5782" y="1636902"/>
            <a:ext cx="3126105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ТАКТИЛЬНАЯ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ПЛИТКА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ДОЛЖНА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 БЫТЬ </a:t>
            </a: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ВЫПОЛНЕНА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2200" spc="-6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СООТВЕТСТВИИ</a:t>
            </a:r>
            <a:r>
              <a:rPr dirty="0" sz="2200" spc="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22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ГОСТ</a:t>
            </a:r>
            <a:r>
              <a:rPr dirty="0" sz="22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Р 56305</a:t>
            </a: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― 2014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200" spc="-10" b="1">
                <a:solidFill>
                  <a:srgbClr val="404040"/>
                </a:solidFill>
                <a:latin typeface="Tahoma"/>
                <a:cs typeface="Tahoma"/>
              </a:rPr>
              <a:t>(ИСО </a:t>
            </a:r>
            <a:r>
              <a:rPr dirty="0" sz="2200" spc="-5" b="1">
                <a:solidFill>
                  <a:srgbClr val="404040"/>
                </a:solidFill>
                <a:latin typeface="Tahoma"/>
                <a:cs typeface="Tahoma"/>
              </a:rPr>
              <a:t>23599:2012)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964" y="264413"/>
            <a:ext cx="39014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ТАКТИЛЬНАЯ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ПЛИТКА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8285" cy="6782434"/>
            <a:chOff x="0" y="0"/>
            <a:chExt cx="9138285" cy="67824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904" cy="67819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072"/>
              <a:ext cx="5139690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3392"/>
              <a:ext cx="1908809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240" y="158877"/>
            <a:ext cx="4871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Организация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доступной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среды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торговых</a:t>
            </a: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точек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Входная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группа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1982" y="4021963"/>
            <a:ext cx="2854960" cy="1157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35"/>
              </a:spcBef>
              <a:buAutoNum type="arabicPeriod" startAt="10"/>
              <a:tabLst>
                <a:tab pos="250825" algn="l"/>
              </a:tabLst>
            </a:pPr>
            <a:r>
              <a:rPr dirty="0" sz="1200" spc="10">
                <a:latin typeface="Times New Roman"/>
                <a:cs typeface="Times New Roman"/>
              </a:rPr>
              <a:t>Звуковой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маяк</a:t>
            </a:r>
            <a:endParaRPr sz="1200">
              <a:latin typeface="Times New Roman"/>
              <a:cs typeface="Times New Roman"/>
            </a:endParaRPr>
          </a:p>
          <a:p>
            <a:pPr marL="243840" indent="-231775">
              <a:lnSpc>
                <a:spcPct val="100000"/>
              </a:lnSpc>
              <a:spcBef>
                <a:spcPts val="35"/>
              </a:spcBef>
              <a:buAutoNum type="arabicPeriod" startAt="10"/>
              <a:tabLst>
                <a:tab pos="244475" algn="l"/>
              </a:tabLst>
            </a:pPr>
            <a:r>
              <a:rPr dirty="0" sz="1200" spc="10">
                <a:latin typeface="Times New Roman"/>
                <a:cs typeface="Times New Roman"/>
              </a:rPr>
              <a:t>Тактильные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знаки</a:t>
            </a:r>
            <a:endParaRPr sz="120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50"/>
              </a:spcBef>
              <a:buAutoNum type="arabicPeriod" startAt="10"/>
              <a:tabLst>
                <a:tab pos="250825" algn="l"/>
              </a:tabLst>
            </a:pPr>
            <a:r>
              <a:rPr dirty="0" sz="1200" spc="15">
                <a:latin typeface="Times New Roman"/>
                <a:cs typeface="Times New Roman"/>
              </a:rPr>
              <a:t>Информационно-тактильный</a:t>
            </a:r>
            <a:r>
              <a:rPr dirty="0" sz="1200" spc="10">
                <a:latin typeface="Times New Roman"/>
                <a:cs typeface="Times New Roman"/>
              </a:rPr>
              <a:t> знак</a:t>
            </a:r>
            <a:endParaRPr sz="120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45"/>
              </a:spcBef>
              <a:buAutoNum type="arabicPeriod" startAt="10"/>
              <a:tabLst>
                <a:tab pos="250825" algn="l"/>
              </a:tabLst>
            </a:pPr>
            <a:r>
              <a:rPr dirty="0" sz="1200" spc="15">
                <a:latin typeface="Times New Roman"/>
                <a:cs typeface="Times New Roman"/>
              </a:rPr>
              <a:t>Знак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«Парковка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для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инвалидов»</a:t>
            </a:r>
            <a:endParaRPr sz="120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50"/>
              </a:spcBef>
              <a:buAutoNum type="arabicPeriod" startAt="10"/>
              <a:tabLst>
                <a:tab pos="250825" algn="l"/>
              </a:tabLst>
            </a:pPr>
            <a:r>
              <a:rPr dirty="0" sz="1200" spc="15">
                <a:latin typeface="Times New Roman"/>
                <a:cs typeface="Times New Roman"/>
              </a:rPr>
              <a:t>Электронное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табло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«Бегущая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строка»</a:t>
            </a:r>
            <a:endParaRPr sz="1200">
              <a:latin typeface="Times New Roman"/>
              <a:cs typeface="Times New Roman"/>
            </a:endParaRPr>
          </a:p>
          <a:p>
            <a:pPr marL="250190" indent="-238125">
              <a:lnSpc>
                <a:spcPct val="100000"/>
              </a:lnSpc>
              <a:spcBef>
                <a:spcPts val="45"/>
              </a:spcBef>
              <a:buAutoNum type="arabicPeriod" startAt="10"/>
              <a:tabLst>
                <a:tab pos="250825" algn="l"/>
              </a:tabLst>
            </a:pPr>
            <a:r>
              <a:rPr dirty="0" sz="1200" spc="10">
                <a:latin typeface="Times New Roman"/>
                <a:cs typeface="Times New Roman"/>
              </a:rPr>
              <a:t>Кнопка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вызова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помощника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(на </a:t>
            </a:r>
            <a:r>
              <a:rPr dirty="0" sz="1200" spc="5">
                <a:latin typeface="Times New Roman"/>
                <a:cs typeface="Times New Roman"/>
              </a:rPr>
              <a:t>стойке)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1982" y="1819401"/>
            <a:ext cx="2904490" cy="1157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71450" algn="l"/>
              </a:tabLst>
            </a:pPr>
            <a:r>
              <a:rPr dirty="0" sz="1200" spc="15">
                <a:latin typeface="Times New Roman"/>
                <a:cs typeface="Times New Roman"/>
              </a:rPr>
              <a:t>Предупреждающий </a:t>
            </a:r>
            <a:r>
              <a:rPr dirty="0" sz="1200" spc="10">
                <a:latin typeface="Times New Roman"/>
                <a:cs typeface="Times New Roman"/>
              </a:rPr>
              <a:t>знак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«Желтый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круг»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71450" algn="l"/>
              </a:tabLst>
            </a:pPr>
            <a:r>
              <a:rPr dirty="0" sz="1200" spc="10">
                <a:latin typeface="Times New Roman"/>
                <a:cs typeface="Times New Roman"/>
              </a:rPr>
              <a:t>Автоматические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системы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открывания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00" spc="15">
                <a:latin typeface="Times New Roman"/>
                <a:cs typeface="Times New Roman"/>
              </a:rPr>
              <a:t>дверей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–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раздвижные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двери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AutoNum type="arabicPeriod" startAt="3"/>
              <a:tabLst>
                <a:tab pos="171450" algn="l"/>
              </a:tabLst>
            </a:pPr>
            <a:r>
              <a:rPr dirty="0" sz="1200" spc="5">
                <a:latin typeface="Times New Roman"/>
                <a:cs typeface="Times New Roman"/>
              </a:rPr>
              <a:t>Плитка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тактильная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для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улицы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45"/>
              </a:spcBef>
              <a:buAutoNum type="arabicPeriod" startAt="3"/>
              <a:tabLst>
                <a:tab pos="171450" algn="l"/>
              </a:tabLst>
            </a:pPr>
            <a:r>
              <a:rPr dirty="0" sz="1200" spc="10">
                <a:latin typeface="Times New Roman"/>
                <a:cs typeface="Times New Roman"/>
              </a:rPr>
              <a:t>Подъемник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AutoNum type="arabicPeriod" startAt="3"/>
              <a:tabLst>
                <a:tab pos="171450" algn="l"/>
              </a:tabLst>
            </a:pPr>
            <a:r>
              <a:rPr dirty="0" sz="1200" spc="20">
                <a:latin typeface="Times New Roman"/>
                <a:cs typeface="Times New Roman"/>
              </a:rPr>
              <a:t>Место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парковки </a:t>
            </a:r>
            <a:r>
              <a:rPr dirty="0" sz="1200" spc="10">
                <a:latin typeface="Times New Roman"/>
                <a:cs typeface="Times New Roman"/>
              </a:rPr>
              <a:t>для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инвалидов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1982" y="3116706"/>
            <a:ext cx="3064510" cy="7797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135"/>
              </a:spcBef>
              <a:buAutoNum type="arabicPeriod" startAt="6"/>
              <a:tabLst>
                <a:tab pos="171450" algn="l"/>
              </a:tabLst>
            </a:pPr>
            <a:r>
              <a:rPr dirty="0" sz="1200" spc="15">
                <a:latin typeface="Times New Roman"/>
                <a:cs typeface="Times New Roman"/>
              </a:rPr>
              <a:t>Полоса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контрастная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35"/>
              </a:spcBef>
              <a:buAutoNum type="arabicPeriod" startAt="6"/>
              <a:tabLst>
                <a:tab pos="171450" algn="l"/>
              </a:tabLst>
            </a:pPr>
            <a:r>
              <a:rPr dirty="0" sz="1200" spc="15">
                <a:latin typeface="Times New Roman"/>
                <a:cs typeface="Times New Roman"/>
              </a:rPr>
              <a:t>Противоскользящее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покрытие на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ступенях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AutoNum type="arabicPeriod" startAt="6"/>
              <a:tabLst>
                <a:tab pos="171450" algn="l"/>
              </a:tabLst>
            </a:pPr>
            <a:r>
              <a:rPr dirty="0" sz="1200" spc="15">
                <a:latin typeface="Times New Roman"/>
                <a:cs typeface="Times New Roman"/>
              </a:rPr>
              <a:t>Специальная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дверная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ручка </a:t>
            </a:r>
            <a:r>
              <a:rPr dirty="0" sz="1200" spc="10">
                <a:latin typeface="Times New Roman"/>
                <a:cs typeface="Times New Roman"/>
              </a:rPr>
              <a:t>для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инвалидов</a:t>
            </a:r>
            <a:endParaRPr sz="1200">
              <a:latin typeface="Times New Roman"/>
              <a:cs typeface="Times New Roman"/>
            </a:endParaRPr>
          </a:p>
          <a:p>
            <a:pPr marL="170815" indent="-158750">
              <a:lnSpc>
                <a:spcPct val="100000"/>
              </a:lnSpc>
              <a:spcBef>
                <a:spcPts val="50"/>
              </a:spcBef>
              <a:buAutoNum type="arabicPeriod" startAt="6"/>
              <a:tabLst>
                <a:tab pos="171450" algn="l"/>
              </a:tabLst>
            </a:pPr>
            <a:r>
              <a:rPr dirty="0" sz="1200" spc="15">
                <a:latin typeface="Times New Roman"/>
                <a:cs typeface="Times New Roman"/>
              </a:rPr>
              <a:t>Системы открывания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распашных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дверей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0227" y="1709927"/>
            <a:ext cx="5461000" cy="3828415"/>
            <a:chOff x="300227" y="1709927"/>
            <a:chExt cx="5461000" cy="382841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227" y="1709927"/>
              <a:ext cx="5460492" cy="38282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2168" y="1993391"/>
              <a:ext cx="251459" cy="23774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84623" y="2005025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2211" y="2153411"/>
            <a:ext cx="251459" cy="2392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076827" y="216268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59679" y="1795272"/>
            <a:ext cx="252983" cy="24079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13401" y="1808175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20284" y="2336292"/>
            <a:ext cx="252983" cy="23774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377053" y="235165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99532" y="3119627"/>
            <a:ext cx="251459" cy="24079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456301" y="3137661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7911" y="3476244"/>
            <a:ext cx="251459" cy="23774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65575" y="348551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40479" y="5018532"/>
            <a:ext cx="251459" cy="23926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925951" y="503351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03804" y="5146547"/>
            <a:ext cx="251460" cy="23926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095370" y="515886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1639" y="2735579"/>
            <a:ext cx="251460" cy="23926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787144" y="274243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91840" y="1845564"/>
            <a:ext cx="251459" cy="23774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344671" y="185140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84732" y="3310128"/>
            <a:ext cx="251459" cy="23926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345819" y="332663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0831" y="2086355"/>
            <a:ext cx="251460" cy="23926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23417" y="209435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13587" y="2383282"/>
            <a:ext cx="3959225" cy="1774189"/>
            <a:chOff x="513587" y="2383282"/>
            <a:chExt cx="3959225" cy="1774189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3587" y="3918204"/>
              <a:ext cx="251460" cy="2392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623309" y="2393442"/>
              <a:ext cx="839469" cy="1525905"/>
            </a:xfrm>
            <a:custGeom>
              <a:avLst/>
              <a:gdLst/>
              <a:ahLst/>
              <a:cxnLst/>
              <a:rect l="l" t="t" r="r" b="b"/>
              <a:pathLst>
                <a:path w="839470" h="1525904">
                  <a:moveTo>
                    <a:pt x="513588" y="0"/>
                  </a:moveTo>
                  <a:lnTo>
                    <a:pt x="838962" y="438150"/>
                  </a:lnTo>
                </a:path>
                <a:path w="839470" h="1525904">
                  <a:moveTo>
                    <a:pt x="284225" y="1292352"/>
                  </a:moveTo>
                  <a:lnTo>
                    <a:pt x="0" y="1525651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873246" y="3004566"/>
              <a:ext cx="226060" cy="212090"/>
            </a:xfrm>
            <a:custGeom>
              <a:avLst/>
              <a:gdLst/>
              <a:ahLst/>
              <a:cxnLst/>
              <a:rect l="l" t="t" r="r" b="b"/>
              <a:pathLst>
                <a:path w="226060" h="212089">
                  <a:moveTo>
                    <a:pt x="112775" y="0"/>
                  </a:moveTo>
                  <a:lnTo>
                    <a:pt x="68901" y="8316"/>
                  </a:lnTo>
                  <a:lnTo>
                    <a:pt x="33051" y="31003"/>
                  </a:lnTo>
                  <a:lnTo>
                    <a:pt x="8870" y="64668"/>
                  </a:lnTo>
                  <a:lnTo>
                    <a:pt x="0" y="105918"/>
                  </a:lnTo>
                  <a:lnTo>
                    <a:pt x="8870" y="147167"/>
                  </a:lnTo>
                  <a:lnTo>
                    <a:pt x="33051" y="180832"/>
                  </a:lnTo>
                  <a:lnTo>
                    <a:pt x="68901" y="203519"/>
                  </a:lnTo>
                  <a:lnTo>
                    <a:pt x="112775" y="211836"/>
                  </a:lnTo>
                  <a:lnTo>
                    <a:pt x="156650" y="203519"/>
                  </a:lnTo>
                  <a:lnTo>
                    <a:pt x="192500" y="180832"/>
                  </a:lnTo>
                  <a:lnTo>
                    <a:pt x="216681" y="147167"/>
                  </a:lnTo>
                  <a:lnTo>
                    <a:pt x="225551" y="105918"/>
                  </a:lnTo>
                  <a:lnTo>
                    <a:pt x="216681" y="64668"/>
                  </a:lnTo>
                  <a:lnTo>
                    <a:pt x="192500" y="31003"/>
                  </a:lnTo>
                  <a:lnTo>
                    <a:pt x="156650" y="831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873246" y="3004566"/>
              <a:ext cx="226060" cy="212090"/>
            </a:xfrm>
            <a:custGeom>
              <a:avLst/>
              <a:gdLst/>
              <a:ahLst/>
              <a:cxnLst/>
              <a:rect l="l" t="t" r="r" b="b"/>
              <a:pathLst>
                <a:path w="226060" h="212089">
                  <a:moveTo>
                    <a:pt x="0" y="105918"/>
                  </a:moveTo>
                  <a:lnTo>
                    <a:pt x="8870" y="64668"/>
                  </a:lnTo>
                  <a:lnTo>
                    <a:pt x="33051" y="31003"/>
                  </a:lnTo>
                  <a:lnTo>
                    <a:pt x="68901" y="8316"/>
                  </a:lnTo>
                  <a:lnTo>
                    <a:pt x="112775" y="0"/>
                  </a:lnTo>
                  <a:lnTo>
                    <a:pt x="156650" y="8316"/>
                  </a:lnTo>
                  <a:lnTo>
                    <a:pt x="192500" y="31003"/>
                  </a:lnTo>
                  <a:lnTo>
                    <a:pt x="216681" y="64668"/>
                  </a:lnTo>
                  <a:lnTo>
                    <a:pt x="225551" y="105918"/>
                  </a:lnTo>
                  <a:lnTo>
                    <a:pt x="216681" y="147167"/>
                  </a:lnTo>
                  <a:lnTo>
                    <a:pt x="192500" y="180832"/>
                  </a:lnTo>
                  <a:lnTo>
                    <a:pt x="156650" y="203519"/>
                  </a:lnTo>
                  <a:lnTo>
                    <a:pt x="112775" y="211836"/>
                  </a:lnTo>
                  <a:lnTo>
                    <a:pt x="68901" y="203519"/>
                  </a:lnTo>
                  <a:lnTo>
                    <a:pt x="33051" y="180832"/>
                  </a:lnTo>
                  <a:lnTo>
                    <a:pt x="8870" y="147167"/>
                  </a:lnTo>
                  <a:lnTo>
                    <a:pt x="0" y="1059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960621" y="300418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83079" y="3180333"/>
            <a:ext cx="2489200" cy="2205990"/>
            <a:chOff x="1783079" y="3180333"/>
            <a:chExt cx="2489200" cy="2205990"/>
          </a:xfrm>
        </p:grpSpPr>
        <p:sp>
          <p:nvSpPr>
            <p:cNvPr id="43" name="object 43"/>
            <p:cNvSpPr/>
            <p:nvPr/>
          </p:nvSpPr>
          <p:spPr>
            <a:xfrm>
              <a:off x="4069841" y="3190493"/>
              <a:ext cx="192405" cy="133350"/>
            </a:xfrm>
            <a:custGeom>
              <a:avLst/>
              <a:gdLst/>
              <a:ahLst/>
              <a:cxnLst/>
              <a:rect l="l" t="t" r="r" b="b"/>
              <a:pathLst>
                <a:path w="192404" h="133350">
                  <a:moveTo>
                    <a:pt x="192024" y="13335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3079" y="5146548"/>
              <a:ext cx="251460" cy="23926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879219" y="515886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1866" y="1995677"/>
            <a:ext cx="4951730" cy="3175635"/>
          </a:xfrm>
          <a:custGeom>
            <a:avLst/>
            <a:gdLst/>
            <a:ahLst/>
            <a:cxnLst/>
            <a:rect l="l" t="t" r="r" b="b"/>
            <a:pathLst>
              <a:path w="4951730" h="3175635">
                <a:moveTo>
                  <a:pt x="1476756" y="3141853"/>
                </a:moveTo>
                <a:lnTo>
                  <a:pt x="1532382" y="2814828"/>
                </a:lnTo>
              </a:path>
              <a:path w="4951730" h="3175635">
                <a:moveTo>
                  <a:pt x="2861691" y="2814828"/>
                </a:moveTo>
                <a:lnTo>
                  <a:pt x="2718816" y="3175127"/>
                </a:lnTo>
              </a:path>
              <a:path w="4951730" h="3175635">
                <a:moveTo>
                  <a:pt x="4165092" y="176784"/>
                </a:moveTo>
                <a:lnTo>
                  <a:pt x="4253992" y="448310"/>
                </a:lnTo>
              </a:path>
              <a:path w="4951730" h="3175635">
                <a:moveTo>
                  <a:pt x="4647565" y="0"/>
                </a:moveTo>
                <a:lnTo>
                  <a:pt x="4433316" y="80899"/>
                </a:lnTo>
              </a:path>
              <a:path w="4951730" h="3175635">
                <a:moveTo>
                  <a:pt x="4926076" y="557784"/>
                </a:moveTo>
                <a:lnTo>
                  <a:pt x="4648200" y="788035"/>
                </a:lnTo>
              </a:path>
              <a:path w="4951730" h="3175635">
                <a:moveTo>
                  <a:pt x="4951222" y="1223391"/>
                </a:moveTo>
                <a:lnTo>
                  <a:pt x="4578096" y="1156716"/>
                </a:lnTo>
              </a:path>
              <a:path w="4951730" h="3175635">
                <a:moveTo>
                  <a:pt x="3597275" y="2929636"/>
                </a:moveTo>
                <a:lnTo>
                  <a:pt x="3581400" y="2535936"/>
                </a:lnTo>
              </a:path>
              <a:path w="4951730" h="3175635">
                <a:moveTo>
                  <a:pt x="2862326" y="44196"/>
                </a:moveTo>
                <a:lnTo>
                  <a:pt x="2590800" y="171196"/>
                </a:lnTo>
              </a:path>
              <a:path w="4951730" h="3175635">
                <a:moveTo>
                  <a:pt x="950214" y="1551432"/>
                </a:moveTo>
                <a:lnTo>
                  <a:pt x="893064" y="2019808"/>
                </a:lnTo>
              </a:path>
              <a:path w="4951730" h="3175635">
                <a:moveTo>
                  <a:pt x="240792" y="313944"/>
                </a:moveTo>
                <a:lnTo>
                  <a:pt x="302704" y="674370"/>
                </a:lnTo>
              </a:path>
              <a:path w="4951730" h="3175635">
                <a:moveTo>
                  <a:pt x="1900682" y="1092327"/>
                </a:moveTo>
                <a:lnTo>
                  <a:pt x="1476756" y="912876"/>
                </a:lnTo>
              </a:path>
              <a:path w="4951730" h="3175635">
                <a:moveTo>
                  <a:pt x="0" y="2890266"/>
                </a:moveTo>
                <a:lnTo>
                  <a:pt x="166687" y="214884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20064" y="393319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24113" y="328625"/>
            <a:ext cx="141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847" y="1223772"/>
            <a:ext cx="8751570" cy="5320665"/>
            <a:chOff x="307847" y="1223772"/>
            <a:chExt cx="8751570" cy="5320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7" y="3127248"/>
              <a:ext cx="8717280" cy="34168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324" y="1223772"/>
              <a:ext cx="1895053" cy="19034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9615" y="1373251"/>
            <a:ext cx="647827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Объемный</a:t>
            </a:r>
            <a:r>
              <a:rPr dirty="0" sz="2000" spc="-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рисунок</a:t>
            </a:r>
            <a:r>
              <a:rPr dirty="0" sz="20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плитки</a:t>
            </a:r>
            <a:r>
              <a:rPr dirty="0" sz="2000" spc="-4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виде</a:t>
            </a:r>
            <a:r>
              <a:rPr dirty="0" sz="2000" spc="-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ТОЧЕК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(“биты”) означает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наличие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препятствий на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пути </a:t>
            </a:r>
            <a:r>
              <a:rPr dirty="0" sz="2000" spc="-57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человека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(столбы,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деревья,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изменение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уровня, </a:t>
            </a:r>
            <a:r>
              <a:rPr dirty="0" sz="20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дорога,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пешеходный переход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 другие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опасные </a:t>
            </a:r>
            <a:r>
              <a:rPr dirty="0" sz="2000" spc="-57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20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незрячего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человека</a:t>
            </a:r>
            <a:r>
              <a:rPr dirty="0" sz="2000" spc="-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препятствия.)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3736"/>
            <a:ext cx="4368546" cy="896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964" y="264413"/>
            <a:ext cx="39014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ТАКТИЛЬНАЯ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ПЛИТКА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284220"/>
            <a:chOff x="0" y="0"/>
            <a:chExt cx="9144000" cy="3284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8008" y="1240536"/>
              <a:ext cx="3531108" cy="20436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3736"/>
              <a:ext cx="4368546" cy="89687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9615" y="1516126"/>
            <a:ext cx="499618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Когда</a:t>
            </a:r>
            <a:r>
              <a:rPr dirty="0" sz="2000" spc="-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незрячий</a:t>
            </a:r>
            <a:r>
              <a:rPr dirty="0" sz="2000" spc="-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человек</a:t>
            </a:r>
            <a:r>
              <a:rPr dirty="0" sz="2000" spc="-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идет</a:t>
            </a:r>
            <a:r>
              <a:rPr dirty="0" sz="2000" spc="-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тростью,</a:t>
            </a:r>
            <a:r>
              <a:rPr dirty="0" sz="20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то</a:t>
            </a:r>
            <a:r>
              <a:rPr dirty="0" sz="2000" spc="-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трость</a:t>
            </a:r>
            <a:r>
              <a:rPr dirty="0" sz="2000" spc="-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упирается</a:t>
            </a:r>
            <a:r>
              <a:rPr dirty="0" sz="20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 такие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“биты”,</a:t>
            </a:r>
            <a:r>
              <a:rPr dirty="0" sz="2000" spc="-6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передавая</a:t>
            </a:r>
            <a:r>
              <a:rPr dirty="0" sz="2000" spc="-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незрячему</a:t>
            </a:r>
            <a:endParaRPr sz="2000">
              <a:latin typeface="Tahoma"/>
              <a:cs typeface="Tahoma"/>
            </a:endParaRPr>
          </a:p>
          <a:p>
            <a:pPr marL="12700" marR="23622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человеку, что на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его пути находися </a:t>
            </a:r>
            <a:r>
              <a:rPr dirty="0" sz="2000" spc="-57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опасное</a:t>
            </a:r>
            <a:r>
              <a:rPr dirty="0" sz="20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препятствие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1" y="3587496"/>
            <a:ext cx="9029700" cy="301904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964" y="264413"/>
            <a:ext cx="39014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ТАКТИЛЬНАЯ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ПЛИТКА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464" y="1482852"/>
            <a:ext cx="6556248" cy="50413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939" y="2452573"/>
            <a:ext cx="3838575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Объемный</a:t>
            </a:r>
            <a:r>
              <a:rPr dirty="0" sz="2000" spc="-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рисунок</a:t>
            </a:r>
            <a:r>
              <a:rPr dirty="0" sz="2000" spc="-3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плитки</a:t>
            </a:r>
            <a:r>
              <a:rPr dirty="0" sz="2000" spc="-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виде</a:t>
            </a:r>
            <a:r>
              <a:rPr dirty="0" sz="2000" spc="-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НАПРАВЛЯЮЩИХ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ПОЛОС</a:t>
            </a:r>
            <a:r>
              <a:rPr dirty="0" sz="2000" spc="-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означает</a:t>
            </a:r>
            <a:r>
              <a:rPr dirty="0" sz="20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наличие</a:t>
            </a:r>
            <a:endParaRPr sz="2000">
              <a:latin typeface="Tahoma"/>
              <a:cs typeface="Tahoma"/>
            </a:endParaRPr>
          </a:p>
          <a:p>
            <a:pPr marL="12700" marR="59055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безопасного</a:t>
            </a:r>
            <a:r>
              <a:rPr dirty="0" sz="2000" spc="-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пути</a:t>
            </a:r>
            <a:r>
              <a:rPr dirty="0" sz="2000" spc="-5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движения </a:t>
            </a:r>
            <a:r>
              <a:rPr dirty="0" sz="2000" spc="-57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для незрячего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 человека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73736"/>
            <a:ext cx="8868410" cy="5434965"/>
            <a:chOff x="0" y="173736"/>
            <a:chExt cx="8868410" cy="5434965"/>
          </a:xfrm>
        </p:grpSpPr>
        <p:sp>
          <p:nvSpPr>
            <p:cNvPr id="5" name="object 5"/>
            <p:cNvSpPr/>
            <p:nvPr/>
          </p:nvSpPr>
          <p:spPr>
            <a:xfrm>
              <a:off x="1372869" y="4126102"/>
              <a:ext cx="1731645" cy="1470025"/>
            </a:xfrm>
            <a:custGeom>
              <a:avLst/>
              <a:gdLst/>
              <a:ahLst/>
              <a:cxnLst/>
              <a:rect l="l" t="t" r="r" b="b"/>
              <a:pathLst>
                <a:path w="1731645" h="1470025">
                  <a:moveTo>
                    <a:pt x="192913" y="0"/>
                  </a:moveTo>
                  <a:lnTo>
                    <a:pt x="0" y="243078"/>
                  </a:lnTo>
                  <a:lnTo>
                    <a:pt x="1391793" y="1348105"/>
                  </a:lnTo>
                  <a:lnTo>
                    <a:pt x="1295273" y="1469656"/>
                  </a:lnTo>
                  <a:lnTo>
                    <a:pt x="1731391" y="1419606"/>
                  </a:lnTo>
                  <a:lnTo>
                    <a:pt x="1681353" y="983488"/>
                  </a:lnTo>
                  <a:lnTo>
                    <a:pt x="1584833" y="1105027"/>
                  </a:lnTo>
                  <a:lnTo>
                    <a:pt x="192913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2869" y="4126102"/>
              <a:ext cx="1731645" cy="1470025"/>
            </a:xfrm>
            <a:custGeom>
              <a:avLst/>
              <a:gdLst/>
              <a:ahLst/>
              <a:cxnLst/>
              <a:rect l="l" t="t" r="r" b="b"/>
              <a:pathLst>
                <a:path w="1731645" h="1470025">
                  <a:moveTo>
                    <a:pt x="1731391" y="1419606"/>
                  </a:moveTo>
                  <a:lnTo>
                    <a:pt x="1295273" y="1469656"/>
                  </a:lnTo>
                  <a:lnTo>
                    <a:pt x="1391793" y="1348105"/>
                  </a:lnTo>
                  <a:lnTo>
                    <a:pt x="0" y="243078"/>
                  </a:lnTo>
                  <a:lnTo>
                    <a:pt x="192913" y="0"/>
                  </a:lnTo>
                  <a:lnTo>
                    <a:pt x="1584833" y="1105027"/>
                  </a:lnTo>
                  <a:lnTo>
                    <a:pt x="1681353" y="983488"/>
                  </a:lnTo>
                  <a:lnTo>
                    <a:pt x="1731391" y="1419606"/>
                  </a:lnTo>
                  <a:close/>
                </a:path>
              </a:pathLst>
            </a:custGeom>
            <a:ln w="25399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5616" y="202692"/>
              <a:ext cx="1272540" cy="12725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3736"/>
              <a:ext cx="4368546" cy="89687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964" y="264413"/>
            <a:ext cx="39014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ТАКТИЛЬНАЯ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ПЛИТКА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736" y="1289304"/>
            <a:ext cx="8124444" cy="55686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615" y="1516126"/>
            <a:ext cx="47440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Правильное</a:t>
            </a:r>
            <a:r>
              <a:rPr dirty="0" sz="2000" spc="-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404040"/>
                </a:solidFill>
                <a:latin typeface="Tahoma"/>
                <a:cs typeface="Tahoma"/>
              </a:rPr>
              <a:t>использование</a:t>
            </a:r>
            <a:r>
              <a:rPr dirty="0" sz="2000" spc="-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404040"/>
                </a:solidFill>
                <a:latin typeface="Tahoma"/>
                <a:cs typeface="Tahoma"/>
              </a:rPr>
              <a:t>плитки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3736"/>
            <a:ext cx="4399026" cy="896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0964" y="264413"/>
            <a:ext cx="393192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ТАКТИЛЬНАЯ</a:t>
            </a:r>
            <a:r>
              <a:rPr dirty="0" sz="3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ПЛИТКА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" y="0"/>
            <a:ext cx="7626350" cy="6789420"/>
            <a:chOff x="41148" y="0"/>
            <a:chExt cx="7626350" cy="6789420"/>
          </a:xfrm>
        </p:grpSpPr>
        <p:sp>
          <p:nvSpPr>
            <p:cNvPr id="5" name="object 5"/>
            <p:cNvSpPr/>
            <p:nvPr/>
          </p:nvSpPr>
          <p:spPr>
            <a:xfrm>
              <a:off x="7623048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" y="216408"/>
              <a:ext cx="5087874" cy="6774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8338" y="283209"/>
            <a:ext cx="47167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ПРОТИВОСКОЛЬЗЯЩИЕ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ПОКРЫТИЯ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1373251"/>
            <a:ext cx="68992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 прилегающей территории,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во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входной группе,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 ряде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случаев внутри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здания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(скользкий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пол) устанавливаются противоскользящие покрытия на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поверхности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и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ступени,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предохраняющие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покупателей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от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любых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случаев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падения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/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скольжения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2587750"/>
            <a:ext cx="6440424" cy="41666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590" y="1299794"/>
            <a:ext cx="689864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прилегающей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территории,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во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входной группе,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 ряде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случаев внутри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здания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(скользкий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пол) устанавливаются противоскользящие покрытия на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поверхности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и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ступени,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предохраняющие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покупателей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от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любых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случаев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падения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/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скольжения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48" y="216408"/>
            <a:ext cx="7339965" cy="6419215"/>
            <a:chOff x="41148" y="216408"/>
            <a:chExt cx="7339965" cy="64192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415" y="2590800"/>
              <a:ext cx="6338316" cy="4044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" y="216408"/>
              <a:ext cx="5087874" cy="67741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8338" y="283209"/>
            <a:ext cx="47167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ПРОТИВОСКОЛЬЗЯЩИЕ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ПОКРЫТИЯ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" y="280415"/>
            <a:ext cx="3624834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38" y="346709"/>
            <a:ext cx="3251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НАКЛАДКИ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СТУПЕНИ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444878"/>
            <a:ext cx="88284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прилегающей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территории,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во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входной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группе,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ряде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случаев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внутри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зд 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(скользкие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ступени)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устанавливаются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противоскользящие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накладки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ступ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 предохраняющие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посетителей от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любых</a:t>
            </a:r>
            <a:r>
              <a:rPr dirty="0" sz="18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случаев</a:t>
            </a:r>
            <a:r>
              <a:rPr dirty="0" sz="18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падения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/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 скольжения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935" y="2564892"/>
            <a:ext cx="5343144" cy="3959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" y="280415"/>
            <a:ext cx="3627882" cy="677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065" y="1589278"/>
            <a:ext cx="84842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Накладки на ступени оптимально делать контрастным цветом относительно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цвета ступеней. Идеальный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вариант –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желтый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–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этот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цвет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хорошо различим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людей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с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остаточным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зрением,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таким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образом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накладка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может 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одновременно</a:t>
            </a:r>
            <a:r>
              <a:rPr dirty="0" sz="18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играть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роль</a:t>
            </a:r>
            <a:r>
              <a:rPr dirty="0" sz="18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предупреждающих</a:t>
            </a:r>
            <a:r>
              <a:rPr dirty="0" sz="1800" spc="-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полос.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8824" y="2769107"/>
            <a:ext cx="7644383" cy="33024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338" y="346709"/>
            <a:ext cx="3255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НАКЛАДКИ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СТУПЕНИ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256031"/>
            <a:ext cx="4008882" cy="6774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316" y="1528953"/>
            <a:ext cx="3382010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16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Все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пандусы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должны быть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оснащены двухуровневыми </a:t>
            </a:r>
            <a:r>
              <a:rPr dirty="0" sz="1800" spc="-5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непрерывными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перилами-</a:t>
            </a:r>
            <a:endParaRPr sz="1800">
              <a:latin typeface="Tahoma"/>
              <a:cs typeface="Tahoma"/>
            </a:endParaRPr>
          </a:p>
          <a:p>
            <a:pPr marL="12700" marR="43815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поручнями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(для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людей разного </a:t>
            </a:r>
            <a:r>
              <a:rPr dirty="0" sz="1800" spc="-5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роста).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Поручни</a:t>
            </a:r>
            <a:r>
              <a:rPr dirty="0" sz="18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должны</a:t>
            </a:r>
            <a:r>
              <a:rPr dirty="0" sz="18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быть</a:t>
            </a:r>
            <a:endParaRPr sz="1800">
              <a:latin typeface="Tahoma"/>
              <a:cs typeface="Tahoma"/>
            </a:endParaRPr>
          </a:p>
          <a:p>
            <a:pPr marL="12700" marR="1778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гладкими,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неразрывными,</a:t>
            </a:r>
            <a:r>
              <a:rPr dirty="0" sz="18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без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любых препятствий на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их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пути, </a:t>
            </a:r>
            <a:r>
              <a:rPr dirty="0" sz="1800" spc="-5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краях иметь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плавный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переход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верхнего уровня на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нижний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659765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Поручни должны быть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выполнены</a:t>
            </a:r>
            <a:r>
              <a:rPr dirty="0" sz="18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8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двух</a:t>
            </a:r>
            <a:r>
              <a:rPr dirty="0" sz="1800" spc="-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сторон </a:t>
            </a:r>
            <a:r>
              <a:rPr dirty="0" sz="1800" spc="-54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полотна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пандуса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Ширина</a:t>
            </a:r>
            <a:r>
              <a:rPr dirty="0" sz="18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поручней должна</a:t>
            </a:r>
            <a:r>
              <a:rPr dirty="0" sz="18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быть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40-60</a:t>
            </a:r>
            <a:r>
              <a:rPr dirty="0" sz="1800" spc="-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мм.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4403" y="1915667"/>
            <a:ext cx="5149596" cy="39593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64" y="322834"/>
            <a:ext cx="36296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СТАЦИОНАРНЫЕ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ПАНДУСЫ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280415"/>
            <a:ext cx="5823966" cy="677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1516126"/>
            <a:ext cx="84105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Любые невысокие 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препятствия и </a:t>
            </a: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пороги на путях движения 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должны </a:t>
            </a:r>
            <a:r>
              <a:rPr dirty="0" sz="1800" spc="-5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быть</a:t>
            </a:r>
            <a:r>
              <a:rPr dirty="0" sz="18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выровнены</a:t>
            </a:r>
            <a:r>
              <a:rPr dirty="0" sz="18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dirty="0" sz="18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оснащены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пандусами</a:t>
            </a:r>
            <a:r>
              <a:rPr dirty="0" sz="1800" spc="5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800" spc="5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преодоления </a:t>
            </a:r>
            <a:r>
              <a:rPr dirty="0" sz="18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ahoma"/>
                <a:cs typeface="Tahoma"/>
              </a:rPr>
              <a:t>порогов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492" y="346709"/>
            <a:ext cx="5448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ПАНДУСЫ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ПРЕОДОЛЕНИЯ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ПОРОГОВ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1997" y="6430771"/>
            <a:ext cx="25711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40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05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90">
                <a:solidFill>
                  <a:srgbClr val="7E7E7E"/>
                </a:solidFill>
                <a:latin typeface="Franklin Gothic Medium"/>
                <a:cs typeface="Franklin Gothic Medium"/>
              </a:rPr>
              <a:t>у</a:t>
            </a:r>
            <a:r>
              <a:rPr dirty="0" sz="1600" spc="-95">
                <a:solidFill>
                  <a:srgbClr val="7E7E7E"/>
                </a:solidFill>
                <a:latin typeface="Franklin Gothic Medium"/>
                <a:cs typeface="Franklin Gothic Medium"/>
              </a:rPr>
              <a:t>с</a:t>
            </a:r>
            <a:r>
              <a:rPr dirty="0" sz="16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6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я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05">
                <a:solidFill>
                  <a:srgbClr val="7E7E7E"/>
                </a:solidFill>
                <a:latin typeface="Franklin Gothic Medium"/>
                <a:cs typeface="Franklin Gothic Medium"/>
              </a:rPr>
              <a:t>р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ле</a:t>
            </a:r>
            <a:r>
              <a:rPr dirty="0" sz="1600" spc="-140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6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я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05">
                <a:solidFill>
                  <a:srgbClr val="7E7E7E"/>
                </a:solidFill>
                <a:latin typeface="Franklin Gothic Medium"/>
                <a:cs typeface="Franklin Gothic Medium"/>
              </a:rPr>
              <a:t>р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г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в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7872" y="2537387"/>
            <a:ext cx="6052795" cy="3512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8285" cy="6782434"/>
            <a:chOff x="0" y="0"/>
            <a:chExt cx="9138285" cy="67824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904" cy="67819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2120"/>
              <a:ext cx="5144262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6440"/>
              <a:ext cx="3688841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117" y="161925"/>
            <a:ext cx="4871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Организация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доступной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среды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торговых</a:t>
            </a: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точек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25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дв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три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ма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6178" y="1794129"/>
            <a:ext cx="2583815" cy="285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0510" marR="11430" indent="-257810">
              <a:lnSpc>
                <a:spcPct val="102499"/>
              </a:lnSpc>
              <a:spcBef>
                <a:spcPts val="100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Алюминиевая </a:t>
            </a:r>
            <a:r>
              <a:rPr dirty="0" sz="1200" spc="20">
                <a:latin typeface="Times New Roman"/>
                <a:cs typeface="Times New Roman"/>
              </a:rPr>
              <a:t>полоса </a:t>
            </a:r>
            <a:r>
              <a:rPr dirty="0" sz="1200" spc="15">
                <a:latin typeface="Times New Roman"/>
                <a:cs typeface="Times New Roman"/>
              </a:rPr>
              <a:t>с резиновой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вставкой</a:t>
            </a:r>
            <a:endParaRPr sz="1200">
              <a:latin typeface="Times New Roman"/>
              <a:cs typeface="Times New Roman"/>
            </a:endParaRPr>
          </a:p>
          <a:p>
            <a:pPr marL="270510" marR="317500" indent="-257810">
              <a:lnSpc>
                <a:spcPct val="103299"/>
              </a:lnSpc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Телескопические </a:t>
            </a:r>
            <a:r>
              <a:rPr dirty="0" sz="1200" spc="20">
                <a:latin typeface="Times New Roman"/>
                <a:cs typeface="Times New Roman"/>
              </a:rPr>
              <a:t>переносные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пандусы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Информационный терминал</a:t>
            </a:r>
            <a:endParaRPr sz="1200">
              <a:latin typeface="Times New Roman"/>
              <a:cs typeface="Times New Roman"/>
            </a:endParaRPr>
          </a:p>
          <a:p>
            <a:pPr marL="270510" marR="5080" indent="-257810">
              <a:lnSpc>
                <a:spcPct val="102499"/>
              </a:lnSpc>
              <a:spcBef>
                <a:spcPts val="15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Предупреждающий </a:t>
            </a:r>
            <a:r>
              <a:rPr dirty="0" sz="1200" spc="10">
                <a:latin typeface="Times New Roman"/>
                <a:cs typeface="Times New Roman"/>
              </a:rPr>
              <a:t>знак </a:t>
            </a:r>
            <a:r>
              <a:rPr dirty="0" sz="1200" spc="5">
                <a:latin typeface="Times New Roman"/>
                <a:cs typeface="Times New Roman"/>
              </a:rPr>
              <a:t>«Желтый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круг»</a:t>
            </a:r>
            <a:endParaRPr sz="1200">
              <a:latin typeface="Times New Roman"/>
              <a:cs typeface="Times New Roman"/>
            </a:endParaRPr>
          </a:p>
          <a:p>
            <a:pPr marL="270510" marR="62865" indent="-257810">
              <a:lnSpc>
                <a:spcPct val="103299"/>
              </a:lnSpc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Метки </a:t>
            </a:r>
            <a:r>
              <a:rPr dirty="0" sz="1200" spc="10">
                <a:latin typeface="Times New Roman"/>
                <a:cs typeface="Times New Roman"/>
              </a:rPr>
              <a:t>напольные </a:t>
            </a:r>
            <a:r>
              <a:rPr dirty="0" sz="1200" spc="20">
                <a:latin typeface="Times New Roman"/>
                <a:cs typeface="Times New Roman"/>
              </a:rPr>
              <a:t>металлические </a:t>
            </a:r>
            <a:r>
              <a:rPr dirty="0" sz="1200" spc="-29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тактильные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в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виде</a:t>
            </a:r>
            <a:r>
              <a:rPr dirty="0" sz="1200" spc="5">
                <a:latin typeface="Times New Roman"/>
                <a:cs typeface="Times New Roman"/>
              </a:rPr>
              <a:t> точек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5">
                <a:latin typeface="Times New Roman"/>
                <a:cs typeface="Times New Roman"/>
              </a:rPr>
              <a:t>Тактильно-звуковая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мнемосхема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Адаптированные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скамейки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Тактильный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знак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Мнемосхема</a:t>
            </a:r>
            <a:endParaRPr sz="1200">
              <a:latin typeface="Times New Roman"/>
              <a:cs typeface="Times New Roman"/>
            </a:endParaRPr>
          </a:p>
          <a:p>
            <a:pPr marL="270510" marR="286385" indent="-257810">
              <a:lnSpc>
                <a:spcPct val="103299"/>
              </a:lnSpc>
              <a:spcBef>
                <a:spcPts val="5"/>
              </a:spcBef>
              <a:buFont typeface="Times New Roman"/>
              <a:buAutoNum type="arabicPeriod"/>
              <a:tabLst>
                <a:tab pos="310515" algn="l"/>
              </a:tabLst>
            </a:pPr>
            <a:r>
              <a:rPr dirty="0"/>
              <a:t>	</a:t>
            </a:r>
            <a:r>
              <a:rPr dirty="0" sz="1200" spc="15">
                <a:latin typeface="Times New Roman"/>
                <a:cs typeface="Times New Roman"/>
              </a:rPr>
              <a:t>Специальная </a:t>
            </a:r>
            <a:r>
              <a:rPr dirty="0" sz="1200" spc="10">
                <a:latin typeface="Times New Roman"/>
                <a:cs typeface="Times New Roman"/>
              </a:rPr>
              <a:t>адаптированная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покупательская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тележка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6178" y="4623308"/>
            <a:ext cx="2413000" cy="9702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70510" marR="5080" indent="-257810">
              <a:lnSpc>
                <a:spcPct val="103299"/>
              </a:lnSpc>
              <a:spcBef>
                <a:spcPts val="85"/>
              </a:spcBef>
              <a:buAutoNum type="arabicPeriod" startAt="11"/>
              <a:tabLst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Специальная</a:t>
            </a:r>
            <a:r>
              <a:rPr dirty="0" sz="1200" spc="10">
                <a:latin typeface="Times New Roman"/>
                <a:cs typeface="Times New Roman"/>
              </a:rPr>
              <a:t> дверная </a:t>
            </a:r>
            <a:r>
              <a:rPr dirty="0" sz="1200" spc="5">
                <a:latin typeface="Times New Roman"/>
                <a:cs typeface="Times New Roman"/>
              </a:rPr>
              <a:t>ручка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для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инвалидов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0"/>
              </a:spcBef>
              <a:buAutoNum type="arabicPeriod" startAt="11"/>
              <a:tabLst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Тактильная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плитка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0"/>
              </a:spcBef>
              <a:buAutoNum type="arabicPeriod" startAt="11"/>
              <a:tabLst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Поручень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двухуровневый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45"/>
              </a:spcBef>
              <a:buAutoNum type="arabicPeriod" startAt="11"/>
              <a:tabLst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Кассовый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бокс</a:t>
            </a:r>
            <a:r>
              <a:rPr dirty="0" sz="1200" spc="10">
                <a:latin typeface="Times New Roman"/>
                <a:cs typeface="Times New Roman"/>
              </a:rPr>
              <a:t> для инвалидов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468" y="1653539"/>
            <a:ext cx="5088890" cy="3931920"/>
            <a:chOff x="315468" y="1653539"/>
            <a:chExt cx="5088890" cy="39319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68" y="1653539"/>
              <a:ext cx="5088636" cy="3931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8728" y="2179319"/>
              <a:ext cx="210311" cy="2087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11371" y="217550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10511" y="2238755"/>
            <a:ext cx="556260" cy="213360"/>
            <a:chOff x="1810511" y="2238755"/>
            <a:chExt cx="556260" cy="21336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0511" y="2243327"/>
              <a:ext cx="210312" cy="208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6459" y="2238755"/>
              <a:ext cx="210312" cy="21031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45945" y="2240102"/>
            <a:ext cx="4870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240" algn="l"/>
              </a:tabLst>
            </a:pPr>
            <a:r>
              <a:rPr dirty="0" sz="1200">
                <a:latin typeface="Calibri"/>
                <a:cs typeface="Calibri"/>
              </a:rPr>
              <a:t>10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66615" y="1990344"/>
            <a:ext cx="207263" cy="20878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246626" y="198653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05400" y="1938527"/>
            <a:ext cx="208787" cy="20878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140578" y="192608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6236" y="1920239"/>
            <a:ext cx="210311" cy="18745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97965" y="190385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0683" y="3273552"/>
            <a:ext cx="211835" cy="21031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42543" y="3264230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9391" y="2115311"/>
            <a:ext cx="208788" cy="21031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42340" y="2103577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6780" y="2206751"/>
            <a:ext cx="210311" cy="21031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985215" y="219925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9768" y="3273552"/>
            <a:ext cx="210312" cy="2103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71017" y="3264230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44139" y="3201923"/>
            <a:ext cx="208788" cy="21031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677795" y="31981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97479" y="4960620"/>
            <a:ext cx="210312" cy="20878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771648" y="496189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48328" y="5087111"/>
            <a:ext cx="210311" cy="210311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224273" y="508901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62528" y="5065776"/>
            <a:ext cx="210311" cy="20878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3535171" y="5053660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6259" y="1937004"/>
            <a:ext cx="4663440" cy="3475990"/>
            <a:chOff x="556259" y="1937004"/>
            <a:chExt cx="4663440" cy="3475990"/>
          </a:xfrm>
        </p:grpSpPr>
        <p:sp>
          <p:nvSpPr>
            <p:cNvPr id="40" name="object 40"/>
            <p:cNvSpPr/>
            <p:nvPr/>
          </p:nvSpPr>
          <p:spPr>
            <a:xfrm>
              <a:off x="566165" y="2094738"/>
              <a:ext cx="4643755" cy="3308350"/>
            </a:xfrm>
            <a:custGeom>
              <a:avLst/>
              <a:gdLst/>
              <a:ahLst/>
              <a:cxnLst/>
              <a:rect l="l" t="t" r="r" b="b"/>
              <a:pathLst>
                <a:path w="4643755" h="3308350">
                  <a:moveTo>
                    <a:pt x="2694813" y="2843784"/>
                  </a:moveTo>
                  <a:lnTo>
                    <a:pt x="2342388" y="2970784"/>
                  </a:lnTo>
                </a:path>
                <a:path w="4643755" h="3308350">
                  <a:moveTo>
                    <a:pt x="3579241" y="3097022"/>
                  </a:moveTo>
                  <a:lnTo>
                    <a:pt x="3368040" y="2747772"/>
                  </a:lnTo>
                </a:path>
                <a:path w="4643755" h="3308350">
                  <a:moveTo>
                    <a:pt x="3794887" y="727837"/>
                  </a:moveTo>
                  <a:lnTo>
                    <a:pt x="3717036" y="97536"/>
                  </a:lnTo>
                </a:path>
                <a:path w="4643755" h="3308350">
                  <a:moveTo>
                    <a:pt x="4495800" y="727710"/>
                  </a:moveTo>
                  <a:lnTo>
                    <a:pt x="4643501" y="62484"/>
                  </a:lnTo>
                </a:path>
                <a:path w="4643755" h="3308350">
                  <a:moveTo>
                    <a:pt x="2695956" y="639572"/>
                  </a:moveTo>
                  <a:lnTo>
                    <a:pt x="3026156" y="271272"/>
                  </a:lnTo>
                </a:path>
                <a:path w="4643755" h="3308350">
                  <a:moveTo>
                    <a:pt x="1811147" y="684276"/>
                  </a:moveTo>
                  <a:lnTo>
                    <a:pt x="1719072" y="341375"/>
                  </a:lnTo>
                </a:path>
                <a:path w="4643755" h="3308350">
                  <a:moveTo>
                    <a:pt x="1347216" y="684276"/>
                  </a:moveTo>
                  <a:lnTo>
                    <a:pt x="1347216" y="341375"/>
                  </a:lnTo>
                </a:path>
                <a:path w="4643755" h="3308350">
                  <a:moveTo>
                    <a:pt x="798322" y="512699"/>
                  </a:moveTo>
                  <a:lnTo>
                    <a:pt x="690372" y="0"/>
                  </a:lnTo>
                </a:path>
                <a:path w="4643755" h="3308350">
                  <a:moveTo>
                    <a:pt x="2182367" y="1525143"/>
                  </a:moveTo>
                  <a:lnTo>
                    <a:pt x="2182367" y="1304544"/>
                  </a:lnTo>
                </a:path>
                <a:path w="4643755" h="3308350">
                  <a:moveTo>
                    <a:pt x="551815" y="683895"/>
                  </a:moveTo>
                  <a:lnTo>
                    <a:pt x="472440" y="310896"/>
                  </a:lnTo>
                </a:path>
                <a:path w="4643755" h="3308350">
                  <a:moveTo>
                    <a:pt x="105219" y="578358"/>
                  </a:moveTo>
                  <a:lnTo>
                    <a:pt x="27432" y="217932"/>
                  </a:lnTo>
                </a:path>
                <a:path w="4643755" h="3308350">
                  <a:moveTo>
                    <a:pt x="797814" y="882396"/>
                  </a:moveTo>
                  <a:lnTo>
                    <a:pt x="512064" y="1212596"/>
                  </a:lnTo>
                </a:path>
                <a:path w="4643755" h="3308350">
                  <a:moveTo>
                    <a:pt x="93662" y="1657223"/>
                  </a:moveTo>
                  <a:lnTo>
                    <a:pt x="0" y="1374648"/>
                  </a:lnTo>
                </a:path>
                <a:path w="4643755" h="3308350">
                  <a:moveTo>
                    <a:pt x="3126232" y="3308223"/>
                  </a:moveTo>
                  <a:lnTo>
                    <a:pt x="3038856" y="316687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0111" y="1937004"/>
              <a:ext cx="1040891" cy="54254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552815" y="318008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28" y="0"/>
            <a:ext cx="7633970" cy="6789420"/>
            <a:chOff x="33528" y="0"/>
            <a:chExt cx="7633970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187452"/>
              <a:ext cx="1815845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1516" y="217931"/>
              <a:ext cx="3332226" cy="6240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767" y="1301318"/>
            <a:ext cx="747585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ИСКЛЮЧИТЕЛЬНО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КАК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ВРЕМЕННАЯ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МЕРА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(НАПРИМЕР,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ВО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Tahoma"/>
                <a:cs typeface="Tahoma"/>
              </a:rPr>
              <a:t>ВРЕМЯ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 РЕМОНТА) МОГУТ ПРИМЕНЯТЬСЯ ТЕЛЕСКОПИЧЕСКИЕ И ПОДОБНЫЕ 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ПАНДУСЫ,</a:t>
            </a:r>
            <a:r>
              <a:rPr dirty="0" sz="1600" spc="15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ВЫПОЛНЕННЫЕ</a:t>
            </a:r>
            <a:r>
              <a:rPr dirty="0" sz="1600" spc="13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dirty="0" sz="1600" spc="13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НАРУШЕНИЕМ</a:t>
            </a:r>
            <a:r>
              <a:rPr dirty="0" sz="1600" spc="14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ТРЕБОВАНИЙ</a:t>
            </a:r>
            <a:r>
              <a:rPr dirty="0" sz="1600" spc="14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dirty="0" sz="1600" spc="14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УГЛУ</a:t>
            </a:r>
            <a:endParaRPr sz="16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НАКЛОНА.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Использование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таких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пандусов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требует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чрезвычайно 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высоких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мер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безопасности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(сопровождение</a:t>
            </a:r>
            <a:r>
              <a:rPr dirty="0" sz="160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2-х</a:t>
            </a:r>
            <a:r>
              <a:rPr dirty="0" sz="1600" spc="1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dirty="0" sz="1600" spc="459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Tahoma"/>
                <a:cs typeface="Tahoma"/>
              </a:rPr>
              <a:t>более </a:t>
            </a:r>
            <a:r>
              <a:rPr dirty="0" sz="1600" spc="-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Tahoma"/>
                <a:cs typeface="Tahoma"/>
              </a:rPr>
              <a:t>помощников)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2242" y="254634"/>
            <a:ext cx="43986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ПАНДУСЫ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(ВРЕМЕННЫЕ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РЕШЕНИЯ)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038855"/>
            <a:ext cx="7604759" cy="2893060"/>
            <a:chOff x="0" y="3038855"/>
            <a:chExt cx="7604759" cy="28930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6659" y="3038855"/>
              <a:ext cx="3848099" cy="2892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69335"/>
              <a:ext cx="3706369" cy="28072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72155" y="5731763"/>
              <a:ext cx="934719" cy="144780"/>
            </a:xfrm>
            <a:custGeom>
              <a:avLst/>
              <a:gdLst/>
              <a:ahLst/>
              <a:cxnLst/>
              <a:rect l="l" t="t" r="r" b="b"/>
              <a:pathLst>
                <a:path w="934720" h="144779">
                  <a:moveTo>
                    <a:pt x="934212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934212" y="144780"/>
                  </a:lnTo>
                  <a:lnTo>
                    <a:pt x="93421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72227" y="6092444"/>
            <a:ext cx="1734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800" spc="-195">
                <a:solidFill>
                  <a:srgbClr val="7E7E7E"/>
                </a:solidFill>
                <a:latin typeface="Franklin Gothic Medium"/>
                <a:cs typeface="Franklin Gothic Medium"/>
              </a:rPr>
              <a:t>Т</a:t>
            </a:r>
            <a:r>
              <a:rPr dirty="0" sz="1800" spc="-175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r>
              <a:rPr dirty="0" sz="1800" spc="-17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8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800" spc="-170">
                <a:solidFill>
                  <a:srgbClr val="7E7E7E"/>
                </a:solidFill>
                <a:latin typeface="Franklin Gothic Medium"/>
                <a:cs typeface="Franklin Gothic Medium"/>
              </a:rPr>
              <a:t>НОЙ</a:t>
            </a:r>
            <a:r>
              <a:rPr dirty="0" sz="18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5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800" spc="-195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800" spc="-165">
                <a:solidFill>
                  <a:srgbClr val="7E7E7E"/>
                </a:solidFill>
                <a:latin typeface="Franklin Gothic Medium"/>
                <a:cs typeface="Franklin Gothic Medium"/>
              </a:rPr>
              <a:t>НД</a:t>
            </a:r>
            <a:r>
              <a:rPr dirty="0" sz="18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У</a:t>
            </a:r>
            <a:r>
              <a:rPr dirty="0" sz="1800" spc="-95">
                <a:solidFill>
                  <a:srgbClr val="7E7E7E"/>
                </a:solidFill>
                <a:latin typeface="Franklin Gothic Medium"/>
                <a:cs typeface="Franklin Gothic Medium"/>
              </a:rPr>
              <a:t>С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240" y="6092444"/>
            <a:ext cx="3904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solidFill>
                  <a:srgbClr val="7E7E7E"/>
                </a:solidFill>
                <a:latin typeface="Franklin Gothic Medium"/>
                <a:cs typeface="Franklin Gothic Medium"/>
              </a:rPr>
              <a:t>Т</a:t>
            </a:r>
            <a:r>
              <a:rPr dirty="0" sz="18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800" spc="-160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8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8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С</a:t>
            </a:r>
            <a:r>
              <a:rPr dirty="0" sz="1800" spc="-175">
                <a:solidFill>
                  <a:srgbClr val="7E7E7E"/>
                </a:solidFill>
                <a:latin typeface="Franklin Gothic Medium"/>
                <a:cs typeface="Franklin Gothic Medium"/>
              </a:rPr>
              <a:t>КО</a:t>
            </a:r>
            <a:r>
              <a:rPr dirty="0" sz="1800" spc="-180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800" spc="-17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800" spc="-165">
                <a:solidFill>
                  <a:srgbClr val="7E7E7E"/>
                </a:solidFill>
                <a:latin typeface="Franklin Gothic Medium"/>
                <a:cs typeface="Franklin Gothic Medium"/>
              </a:rPr>
              <a:t>Ч</a:t>
            </a:r>
            <a:r>
              <a:rPr dirty="0" sz="1800" spc="-160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800" spc="-90">
                <a:solidFill>
                  <a:srgbClr val="7E7E7E"/>
                </a:solidFill>
                <a:latin typeface="Franklin Gothic Medium"/>
                <a:cs typeface="Franklin Gothic Medium"/>
              </a:rPr>
              <a:t>С</a:t>
            </a:r>
            <a:r>
              <a:rPr dirty="0" sz="1800" spc="-185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r>
              <a:rPr dirty="0" sz="1800" spc="-19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800" spc="-180">
                <a:solidFill>
                  <a:srgbClr val="7E7E7E"/>
                </a:solidFill>
                <a:latin typeface="Franklin Gothic Medium"/>
                <a:cs typeface="Franklin Gothic Medium"/>
              </a:rPr>
              <a:t>Й</a:t>
            </a:r>
            <a:r>
              <a:rPr dirty="0" sz="1800" spc="-14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65">
                <a:solidFill>
                  <a:srgbClr val="7E7E7E"/>
                </a:solidFill>
                <a:latin typeface="Franklin Gothic Medium"/>
                <a:cs typeface="Franklin Gothic Medium"/>
              </a:rPr>
              <a:t>(</a:t>
            </a:r>
            <a:r>
              <a:rPr dirty="0" sz="1800" spc="-155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800" spc="-150">
                <a:solidFill>
                  <a:srgbClr val="7E7E7E"/>
                </a:solidFill>
                <a:latin typeface="Franklin Gothic Medium"/>
                <a:cs typeface="Franklin Gothic Medium"/>
              </a:rPr>
              <a:t>ЕРЕНОС</a:t>
            </a:r>
            <a:r>
              <a:rPr dirty="0" sz="1800" spc="-165">
                <a:solidFill>
                  <a:srgbClr val="7E7E7E"/>
                </a:solidFill>
                <a:latin typeface="Franklin Gothic Medium"/>
                <a:cs typeface="Franklin Gothic Medium"/>
              </a:rPr>
              <a:t>НО</a:t>
            </a:r>
            <a:r>
              <a:rPr dirty="0" sz="1800" spc="-165">
                <a:solidFill>
                  <a:srgbClr val="7E7E7E"/>
                </a:solidFill>
                <a:latin typeface="Franklin Gothic Medium"/>
                <a:cs typeface="Franklin Gothic Medium"/>
              </a:rPr>
              <a:t>Й</a:t>
            </a:r>
            <a:r>
              <a:rPr dirty="0" sz="1800" spc="-70">
                <a:solidFill>
                  <a:srgbClr val="7E7E7E"/>
                </a:solidFill>
                <a:latin typeface="Franklin Gothic Medium"/>
                <a:cs typeface="Franklin Gothic Medium"/>
              </a:rPr>
              <a:t>)</a:t>
            </a:r>
            <a:r>
              <a:rPr dirty="0" sz="1800" spc="19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55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800" spc="-195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800" spc="-140">
                <a:solidFill>
                  <a:srgbClr val="7E7E7E"/>
                </a:solidFill>
                <a:latin typeface="Franklin Gothic Medium"/>
                <a:cs typeface="Franklin Gothic Medium"/>
              </a:rPr>
              <a:t>НДУС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2839" y="1373251"/>
            <a:ext cx="7296784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Оптимальное</a:t>
            </a:r>
            <a:r>
              <a:rPr dirty="0" sz="15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решение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обеспечения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доступности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входных 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групп,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также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зон,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где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осуществляется</a:t>
            </a:r>
            <a:r>
              <a:rPr dirty="0" sz="15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подъем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другие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этажи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(в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т.ч. решения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подъема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лестницам)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2420"/>
            <a:ext cx="6409182" cy="67741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664" y="378028"/>
            <a:ext cx="61226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СТАЦИОНАРНЫЕ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1459" y="2087879"/>
            <a:ext cx="7103745" cy="4144010"/>
            <a:chOff x="251459" y="2087879"/>
            <a:chExt cx="7103745" cy="4144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2555747"/>
              <a:ext cx="3810000" cy="2857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780" y="2087879"/>
              <a:ext cx="2638044" cy="41437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45513" y="5536793"/>
            <a:ext cx="1797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0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50">
                <a:solidFill>
                  <a:srgbClr val="7E7E7E"/>
                </a:solidFill>
                <a:latin typeface="Franklin Gothic Medium"/>
                <a:cs typeface="Franklin Gothic Medium"/>
              </a:rPr>
              <a:t>нны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й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ъ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600" spc="-155">
                <a:solidFill>
                  <a:srgbClr val="7E7E7E"/>
                </a:solidFill>
                <a:latin typeface="Franklin Gothic Medium"/>
                <a:cs typeface="Franklin Gothic Medium"/>
              </a:rPr>
              <a:t>мн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0261" y="6186017"/>
            <a:ext cx="2084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Вертикальный</a:t>
            </a:r>
            <a:r>
              <a:rPr dirty="0" sz="1600" spc="13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подъемник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7263"/>
            <a:ext cx="5953506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" y="273811"/>
            <a:ext cx="56394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НАКЛОННЫЕ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491" y="6049467"/>
            <a:ext cx="1798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0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50">
                <a:solidFill>
                  <a:srgbClr val="7E7E7E"/>
                </a:solidFill>
                <a:latin typeface="Franklin Gothic Medium"/>
                <a:cs typeface="Franklin Gothic Medium"/>
              </a:rPr>
              <a:t>нны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й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ъ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600" spc="-180">
                <a:solidFill>
                  <a:srgbClr val="7E7E7E"/>
                </a:solidFill>
                <a:latin typeface="Franklin Gothic Medium"/>
                <a:cs typeface="Franklin Gothic Medium"/>
              </a:rPr>
              <a:t>м</a:t>
            </a:r>
            <a:r>
              <a:rPr dirty="0" sz="16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755" y="1731264"/>
            <a:ext cx="6696456" cy="41437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015"/>
              <a:ext cx="4056126" cy="6774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3776"/>
              <a:ext cx="2362962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190" y="194309"/>
            <a:ext cx="3611879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НАКЛОННЫЕ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4794" y="6133591"/>
            <a:ext cx="1798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0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50">
                <a:solidFill>
                  <a:srgbClr val="7E7E7E"/>
                </a:solidFill>
                <a:latin typeface="Franklin Gothic Medium"/>
                <a:cs typeface="Franklin Gothic Medium"/>
              </a:rPr>
              <a:t>нны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й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ъ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600" spc="-180">
                <a:solidFill>
                  <a:srgbClr val="7E7E7E"/>
                </a:solidFill>
                <a:latin typeface="Franklin Gothic Medium"/>
                <a:cs typeface="Franklin Gothic Medium"/>
              </a:rPr>
              <a:t>м</a:t>
            </a:r>
            <a:r>
              <a:rPr dirty="0" sz="16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79364" y="1341119"/>
            <a:ext cx="3491865" cy="5245735"/>
            <a:chOff x="5579364" y="1341119"/>
            <a:chExt cx="3491865" cy="52457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9364" y="1341119"/>
              <a:ext cx="3491484" cy="5245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88252" y="3788663"/>
              <a:ext cx="144780" cy="433070"/>
            </a:xfrm>
            <a:custGeom>
              <a:avLst/>
              <a:gdLst/>
              <a:ahLst/>
              <a:cxnLst/>
              <a:rect l="l" t="t" r="r" b="b"/>
              <a:pathLst>
                <a:path w="144779" h="433070">
                  <a:moveTo>
                    <a:pt x="144779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144779" y="432816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847" y="2636520"/>
            <a:ext cx="4879848" cy="32445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4595"/>
            <a:chOff x="0" y="0"/>
            <a:chExt cx="9144000" cy="1204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2042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268224"/>
              <a:ext cx="6497574" cy="6774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639" y="335660"/>
            <a:ext cx="61182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СТАЦИОНАРНЫЕ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491" y="6049467"/>
            <a:ext cx="1798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0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а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50">
                <a:solidFill>
                  <a:srgbClr val="7E7E7E"/>
                </a:solidFill>
                <a:latin typeface="Franklin Gothic Medium"/>
                <a:cs typeface="Franklin Gothic Medium"/>
              </a:rPr>
              <a:t>нны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й</a:t>
            </a:r>
            <a:r>
              <a:rPr dirty="0" sz="1600" spc="-13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п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40">
                <a:solidFill>
                  <a:srgbClr val="7E7E7E"/>
                </a:solidFill>
                <a:latin typeface="Franklin Gothic Medium"/>
                <a:cs typeface="Franklin Gothic Medium"/>
              </a:rPr>
              <a:t>д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ъ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е</a:t>
            </a:r>
            <a:r>
              <a:rPr dirty="0" sz="1600" spc="-180">
                <a:solidFill>
                  <a:srgbClr val="7E7E7E"/>
                </a:solidFill>
                <a:latin typeface="Franklin Gothic Medium"/>
                <a:cs typeface="Franklin Gothic Medium"/>
              </a:rPr>
              <a:t>м</a:t>
            </a:r>
            <a:r>
              <a:rPr dirty="0" sz="1600" spc="-145">
                <a:solidFill>
                  <a:srgbClr val="7E7E7E"/>
                </a:solidFill>
                <a:latin typeface="Franklin Gothic Medium"/>
                <a:cs typeface="Franklin Gothic Medium"/>
              </a:rPr>
              <a:t>н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600" spc="-125">
                <a:solidFill>
                  <a:srgbClr val="7E7E7E"/>
                </a:solidFill>
                <a:latin typeface="Franklin Gothic Medium"/>
                <a:cs typeface="Franklin Gothic Medium"/>
              </a:rPr>
              <a:t>к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7868" y="1514855"/>
            <a:ext cx="8568055" cy="4602480"/>
            <a:chOff x="467868" y="1514855"/>
            <a:chExt cx="8568055" cy="46024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" y="1514855"/>
              <a:ext cx="8567928" cy="4602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25511" y="5055108"/>
              <a:ext cx="1422400" cy="995680"/>
            </a:xfrm>
            <a:custGeom>
              <a:avLst/>
              <a:gdLst/>
              <a:ahLst/>
              <a:cxnLst/>
              <a:rect l="l" t="t" r="r" b="b"/>
              <a:pathLst>
                <a:path w="1422400" h="995679">
                  <a:moveTo>
                    <a:pt x="1421892" y="0"/>
                  </a:moveTo>
                  <a:lnTo>
                    <a:pt x="0" y="0"/>
                  </a:lnTo>
                  <a:lnTo>
                    <a:pt x="0" y="995172"/>
                  </a:lnTo>
                  <a:lnTo>
                    <a:pt x="1421892" y="995172"/>
                  </a:lnTo>
                  <a:lnTo>
                    <a:pt x="14218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"/>
              <a:ext cx="4449318" cy="6774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8244"/>
              <a:ext cx="2347722" cy="6774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864" y="129285"/>
            <a:ext cx="40195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ВЕРТИКАЛЬНЫЕ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4794" y="6432296"/>
            <a:ext cx="2084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Вертикальный</a:t>
            </a:r>
            <a:r>
              <a:rPr dirty="0" sz="1600" spc="130">
                <a:solidFill>
                  <a:srgbClr val="7E7E7E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подъемник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5175" y="1126236"/>
            <a:ext cx="8879205" cy="5347970"/>
            <a:chOff x="265175" y="1126236"/>
            <a:chExt cx="8879205" cy="53479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1308" y="1126236"/>
              <a:ext cx="4012691" cy="53477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2924555"/>
              <a:ext cx="4572000" cy="34305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6639" y="1517649"/>
            <a:ext cx="474472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241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ahoma"/>
                <a:cs typeface="Tahoma"/>
              </a:rPr>
              <a:t>РАБОТАЮТ</a:t>
            </a:r>
            <a:r>
              <a:rPr dirty="0" sz="1600" spc="4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КАК</a:t>
            </a:r>
            <a:r>
              <a:rPr dirty="0" sz="1600" spc="1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ЛИФТ.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НО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СУЩЕСТВЕННО </a:t>
            </a:r>
            <a:r>
              <a:rPr dirty="0" sz="1600" spc="-45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ДЕШЕВЛЕ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И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ПРОЩЕ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В</a:t>
            </a:r>
            <a:r>
              <a:rPr dirty="0" sz="1600" spc="1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УСТАНОВКЕ!</a:t>
            </a:r>
            <a:r>
              <a:rPr dirty="0" sz="1600" spc="6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Не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Tahoma"/>
                <a:cs typeface="Tahoma"/>
              </a:rPr>
              <a:t>требуют</a:t>
            </a:r>
            <a:r>
              <a:rPr dirty="0" sz="1600" spc="1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приямка,</a:t>
            </a:r>
            <a:r>
              <a:rPr dirty="0" sz="1600" spc="1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ставятся</a:t>
            </a:r>
            <a:r>
              <a:rPr dirty="0" sz="1600" spc="5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на</a:t>
            </a:r>
            <a:r>
              <a:rPr dirty="0" sz="1600" spc="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обычный</a:t>
            </a:r>
            <a:r>
              <a:rPr dirty="0" sz="1600" spc="2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пол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Tahoma"/>
                <a:cs typeface="Tahoma"/>
              </a:rPr>
              <a:t>и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работают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о</a:t>
            </a:r>
            <a:r>
              <a:rPr dirty="0" sz="160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сети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220В</a:t>
            </a:r>
            <a:r>
              <a:rPr dirty="0" sz="1600" spc="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(обычная</a:t>
            </a:r>
            <a:r>
              <a:rPr dirty="0" sz="1600" spc="25" b="1">
                <a:latin typeface="Tahoma"/>
                <a:cs typeface="Tahoma"/>
              </a:rPr>
              <a:t> </a:t>
            </a:r>
            <a:r>
              <a:rPr dirty="0" sz="1600" spc="-5" b="1">
                <a:latin typeface="Tahoma"/>
                <a:cs typeface="Tahoma"/>
              </a:rPr>
              <a:t>розетка)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990" y="1444878"/>
            <a:ext cx="7524750" cy="170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Предназначены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транспортировки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людей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инвалидных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креслах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лестницам,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угол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наклона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которых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превышает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максимально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допустимый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установки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пандусов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(например,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если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бюджет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позволяет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установить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стационарный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подъемник)</a:t>
            </a:r>
            <a:endParaRPr sz="15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lr>
                <a:srgbClr val="EC135A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dirty="0" sz="15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требуют</a:t>
            </a:r>
            <a:r>
              <a:rPr dirty="0" sz="15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установки</a:t>
            </a:r>
            <a:endParaRPr sz="15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просты</a:t>
            </a:r>
            <a:r>
              <a:rPr dirty="0" sz="15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500" spc="-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использовании</a:t>
            </a:r>
            <a:endParaRPr sz="15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позволяют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осуществлять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подъем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лестнице</a:t>
            </a:r>
            <a:r>
              <a:rPr dirty="0" sz="1500" spc="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углом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наклона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35</a:t>
            </a:r>
            <a:r>
              <a:rPr dirty="0" sz="15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гр.</a:t>
            </a:r>
            <a:endParaRPr sz="15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заряжаются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от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бытовой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электросети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220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256031"/>
            <a:ext cx="6043422" cy="67741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964" y="322834"/>
            <a:ext cx="56635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ГУСЕНИЧНЫЕ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4592" y="3297935"/>
            <a:ext cx="6830059" cy="3299460"/>
            <a:chOff x="164592" y="3297935"/>
            <a:chExt cx="6830059" cy="32994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3297935"/>
              <a:ext cx="3902964" cy="3299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109" y="3788043"/>
              <a:ext cx="2348157" cy="25817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218935" y="3729304"/>
            <a:ext cx="93218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М</a:t>
            </a:r>
            <a:r>
              <a:rPr dirty="0" sz="1600" spc="-110">
                <a:solidFill>
                  <a:srgbClr val="7E7E7E"/>
                </a:solidFill>
                <a:latin typeface="Franklin Gothic Medium"/>
                <a:cs typeface="Franklin Gothic Medium"/>
              </a:rPr>
              <a:t>о</a:t>
            </a:r>
            <a:r>
              <a:rPr dirty="0" sz="1600" spc="-135">
                <a:solidFill>
                  <a:srgbClr val="7E7E7E"/>
                </a:solidFill>
                <a:latin typeface="Franklin Gothic Medium"/>
                <a:cs typeface="Franklin Gothic Medium"/>
              </a:rPr>
              <a:t>б</a:t>
            </a: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и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л</a:t>
            </a:r>
            <a:r>
              <a:rPr dirty="0" sz="1600" spc="-114">
                <a:solidFill>
                  <a:srgbClr val="7E7E7E"/>
                </a:solidFill>
                <a:latin typeface="Franklin Gothic Medium"/>
                <a:cs typeface="Franklin Gothic Medium"/>
              </a:rPr>
              <a:t>ь</a:t>
            </a:r>
            <a:r>
              <a:rPr dirty="0" sz="1600" spc="-155">
                <a:solidFill>
                  <a:srgbClr val="7E7E7E"/>
                </a:solidFill>
                <a:latin typeface="Franklin Gothic Medium"/>
                <a:cs typeface="Franklin Gothic Medium"/>
              </a:rPr>
              <a:t>ный</a:t>
            </a:r>
            <a:endParaRPr sz="1600">
              <a:latin typeface="Franklin Gothic Medium"/>
              <a:cs typeface="Franklin Gothic Medium"/>
            </a:endParaRPr>
          </a:p>
          <a:p>
            <a:pPr marL="33655">
              <a:lnSpc>
                <a:spcPct val="100000"/>
              </a:lnSpc>
              <a:spcBef>
                <a:spcPts val="5"/>
              </a:spcBef>
            </a:pPr>
            <a:r>
              <a:rPr dirty="0" sz="1600" spc="-120">
                <a:solidFill>
                  <a:srgbClr val="7E7E7E"/>
                </a:solidFill>
                <a:latin typeface="Franklin Gothic Medium"/>
                <a:cs typeface="Franklin Gothic Medium"/>
              </a:rPr>
              <a:t>подъемник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2922" y="6065481"/>
            <a:ext cx="457834" cy="421640"/>
          </a:xfrm>
          <a:custGeom>
            <a:avLst/>
            <a:gdLst/>
            <a:ahLst/>
            <a:cxnLst/>
            <a:rect l="l" t="t" r="r" b="b"/>
            <a:pathLst>
              <a:path w="457835" h="421639">
                <a:moveTo>
                  <a:pt x="105155" y="0"/>
                </a:moveTo>
                <a:lnTo>
                  <a:pt x="0" y="125171"/>
                </a:lnTo>
                <a:lnTo>
                  <a:pt x="352425" y="421398"/>
                </a:lnTo>
                <a:lnTo>
                  <a:pt x="457580" y="296227"/>
                </a:lnTo>
                <a:lnTo>
                  <a:pt x="105155" y="0"/>
                </a:lnTo>
                <a:close/>
              </a:path>
            </a:pathLst>
          </a:custGeom>
          <a:solidFill>
            <a:srgbClr val="DF6E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280415"/>
            <a:ext cx="6043422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64" y="346709"/>
            <a:ext cx="56635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ГУСЕНИЧНЫЕ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ЛЕСТНИЧНЫЕ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ПОДЪЕМНИКИ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335" y="1476755"/>
            <a:ext cx="4762500" cy="5190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2881883"/>
            <a:ext cx="3621024" cy="3621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8267" y="1719452"/>
            <a:ext cx="3794125" cy="803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404040"/>
                </a:solidFill>
                <a:latin typeface="Tahoma"/>
                <a:cs typeface="Tahoma"/>
              </a:rPr>
              <a:t>Безопасное </a:t>
            </a:r>
            <a:r>
              <a:rPr dirty="0" sz="1700" spc="-5">
                <a:solidFill>
                  <a:srgbClr val="404040"/>
                </a:solidFill>
                <a:latin typeface="Tahoma"/>
                <a:cs typeface="Tahoma"/>
              </a:rPr>
              <a:t>решение, которым </a:t>
            </a:r>
            <a:r>
              <a:rPr dirty="0" sz="1700">
                <a:solidFill>
                  <a:srgbClr val="404040"/>
                </a:solidFill>
                <a:latin typeface="Tahoma"/>
                <a:cs typeface="Tahoma"/>
              </a:rPr>
              <a:t>может </a:t>
            </a:r>
            <a:r>
              <a:rPr dirty="0" sz="1700" spc="-5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700" spc="-5">
                <a:solidFill>
                  <a:srgbClr val="404040"/>
                </a:solidFill>
                <a:latin typeface="Tahoma"/>
                <a:cs typeface="Tahoma"/>
              </a:rPr>
              <a:t>управлять</a:t>
            </a:r>
            <a:r>
              <a:rPr dirty="0" sz="17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700" spc="-5">
                <a:solidFill>
                  <a:srgbClr val="404040"/>
                </a:solidFill>
                <a:latin typeface="Tahoma"/>
                <a:cs typeface="Tahoma"/>
              </a:rPr>
              <a:t>люди</a:t>
            </a:r>
            <a:r>
              <a:rPr dirty="0" sz="17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04040"/>
                </a:solidFill>
                <a:latin typeface="Tahoma"/>
                <a:cs typeface="Tahoma"/>
              </a:rPr>
              <a:t>без</a:t>
            </a:r>
            <a:r>
              <a:rPr dirty="0" sz="17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04040"/>
                </a:solidFill>
                <a:latin typeface="Tahoma"/>
                <a:cs typeface="Tahoma"/>
              </a:rPr>
              <a:t>особых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404040"/>
                </a:solidFill>
                <a:latin typeface="Tahoma"/>
                <a:cs typeface="Tahoma"/>
              </a:rPr>
              <a:t>физических</a:t>
            </a:r>
            <a:r>
              <a:rPr dirty="0" sz="1700" spc="-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404040"/>
                </a:solidFill>
                <a:latin typeface="Tahoma"/>
                <a:cs typeface="Tahoma"/>
              </a:rPr>
              <a:t>возможностей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280415"/>
            <a:ext cx="1480566" cy="677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1373251"/>
            <a:ext cx="7213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14045" algn="l"/>
                <a:tab pos="1667510" algn="l"/>
                <a:tab pos="2545715" algn="l"/>
                <a:tab pos="3148965" algn="l"/>
                <a:tab pos="4220845" algn="l"/>
                <a:tab pos="5873115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Пу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ти	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ви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же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я	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ж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ы	б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ть	ос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щ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ы	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ву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хуровне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ыми	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рерыв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ыми 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перилами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краями,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плавно</a:t>
            </a:r>
            <a:r>
              <a:rPr dirty="0" sz="1500" spc="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переходящими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нижнего</a:t>
            </a:r>
            <a:r>
              <a:rPr dirty="0" sz="1500" spc="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уровня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верхний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964" y="346709"/>
            <a:ext cx="11036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ПЕРИЛА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3995" y="2133600"/>
            <a:ext cx="6577583" cy="44637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8509" y="2179319"/>
            <a:ext cx="1693634" cy="3854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74570" y="6192113"/>
            <a:ext cx="46755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Franklin Gothic Medium"/>
                <a:cs typeface="Franklin Gothic Medium"/>
              </a:rPr>
              <a:t>ПРАВИЛЬНО</a:t>
            </a:r>
            <a:r>
              <a:rPr dirty="0" sz="2200" spc="-45">
                <a:latin typeface="Franklin Gothic Medium"/>
                <a:cs typeface="Franklin Gothic Medium"/>
              </a:rPr>
              <a:t> </a:t>
            </a:r>
            <a:r>
              <a:rPr dirty="0" sz="2200" spc="-5">
                <a:latin typeface="Franklin Gothic Medium"/>
                <a:cs typeface="Franklin Gothic Medium"/>
              </a:rPr>
              <a:t>ВЫПОЛНЕННЫЕ</a:t>
            </a:r>
            <a:r>
              <a:rPr dirty="0" sz="2200" spc="-45">
                <a:latin typeface="Franklin Gothic Medium"/>
                <a:cs typeface="Franklin Gothic Medium"/>
              </a:rPr>
              <a:t> </a:t>
            </a:r>
            <a:r>
              <a:rPr dirty="0" sz="2200">
                <a:latin typeface="Franklin Gothic Medium"/>
                <a:cs typeface="Franklin Gothic Medium"/>
              </a:rPr>
              <a:t>ПЕРИЛА</a:t>
            </a:r>
            <a:endParaRPr sz="22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1655064"/>
            <a:ext cx="5902452" cy="4404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9" y="280415"/>
            <a:ext cx="1480566" cy="6774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964" y="346709"/>
            <a:ext cx="11036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ПЕРИЛА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0"/>
            <a:ext cx="9136380" cy="6696075"/>
            <a:chOff x="7620" y="0"/>
            <a:chExt cx="9136380" cy="669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6956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" y="126504"/>
              <a:ext cx="5151882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1" y="400824"/>
              <a:ext cx="3632454" cy="511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639" y="185673"/>
            <a:ext cx="4871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Организация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доступной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среды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торговых</a:t>
            </a: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точек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Кассы,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прилавки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обслуживания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3227" y="2040788"/>
            <a:ext cx="2400935" cy="1913889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70510" indent="-25781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Тактильная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плитка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269875" algn="l"/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Полки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выкладки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продукции,</a:t>
            </a:r>
            <a:endParaRPr sz="1200">
              <a:latin typeface="Times New Roman"/>
              <a:cs typeface="Times New Roman"/>
            </a:endParaRPr>
          </a:p>
          <a:p>
            <a:pPr marL="270510">
              <a:lnSpc>
                <a:spcPct val="100000"/>
              </a:lnSpc>
              <a:spcBef>
                <a:spcPts val="50"/>
              </a:spcBef>
            </a:pPr>
            <a:r>
              <a:rPr dirty="0" sz="1200" spc="15">
                <a:latin typeface="Times New Roman"/>
                <a:cs typeface="Times New Roman"/>
              </a:rPr>
              <a:t>адаптированные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для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инвалидов</a:t>
            </a:r>
            <a:endParaRPr sz="1200">
              <a:latin typeface="Times New Roman"/>
              <a:cs typeface="Times New Roman"/>
            </a:endParaRPr>
          </a:p>
          <a:p>
            <a:pPr marL="270510" marR="5080" indent="-257810">
              <a:lnSpc>
                <a:spcPct val="103299"/>
              </a:lnSpc>
              <a:spcBef>
                <a:spcPts val="490"/>
              </a:spcBef>
              <a:buAutoNum type="arabicPeriod" startAt="3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Сигнальная </a:t>
            </a:r>
            <a:r>
              <a:rPr dirty="0" sz="1200" spc="10">
                <a:latin typeface="Times New Roman"/>
                <a:cs typeface="Times New Roman"/>
              </a:rPr>
              <a:t>высококонтрастная </a:t>
            </a:r>
            <a:r>
              <a:rPr dirty="0" sz="1200" spc="-29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лента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55"/>
              </a:spcBef>
              <a:buAutoNum type="arabicPeriod" startAt="3"/>
              <a:tabLst>
                <a:tab pos="269875" algn="l"/>
                <a:tab pos="270510" algn="l"/>
              </a:tabLst>
            </a:pPr>
            <a:r>
              <a:rPr dirty="0" sz="1200" spc="10">
                <a:latin typeface="Times New Roman"/>
                <a:cs typeface="Times New Roman"/>
              </a:rPr>
              <a:t>Скамейки для инвалидов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Кассовый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бокс</a:t>
            </a:r>
            <a:endParaRPr sz="120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269875" algn="l"/>
                <a:tab pos="270510" algn="l"/>
              </a:tabLst>
            </a:pPr>
            <a:r>
              <a:rPr dirty="0" sz="1200" spc="15">
                <a:latin typeface="Times New Roman"/>
                <a:cs typeface="Times New Roman"/>
              </a:rPr>
              <a:t>Индукционная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система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2608" y="1752600"/>
            <a:ext cx="5381625" cy="3679190"/>
            <a:chOff x="292608" y="1752600"/>
            <a:chExt cx="5381625" cy="36791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" y="1752600"/>
              <a:ext cx="5381244" cy="3678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6146" y="2948584"/>
              <a:ext cx="494121" cy="4084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4803" y="2185415"/>
              <a:ext cx="225551" cy="2255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471798" y="219430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91639" y="2257044"/>
            <a:ext cx="2324100" cy="932815"/>
            <a:chOff x="1691639" y="2257044"/>
            <a:chExt cx="2324100" cy="93281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1711" y="2964180"/>
              <a:ext cx="224027" cy="2255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1639" y="2257044"/>
              <a:ext cx="225552" cy="2240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78071" y="2960954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4317" y="226593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967" y="2130551"/>
            <a:ext cx="225551" cy="22402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80643" y="212610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60647" y="3802379"/>
            <a:ext cx="224027" cy="22555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747896" y="381254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2355" y="2287523"/>
            <a:ext cx="4006215" cy="2152650"/>
            <a:chOff x="562355" y="2287523"/>
            <a:chExt cx="4006215" cy="215265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315" y="3806951"/>
              <a:ext cx="224028" cy="2240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2261" y="2297429"/>
              <a:ext cx="3986529" cy="2132965"/>
            </a:xfrm>
            <a:custGeom>
              <a:avLst/>
              <a:gdLst/>
              <a:ahLst/>
              <a:cxnLst/>
              <a:rect l="l" t="t" r="r" b="b"/>
              <a:pathLst>
                <a:path w="3986529" h="2132965">
                  <a:moveTo>
                    <a:pt x="287654" y="2132838"/>
                  </a:moveTo>
                  <a:lnTo>
                    <a:pt x="182879" y="1731264"/>
                  </a:lnTo>
                </a:path>
                <a:path w="3986529" h="2132965">
                  <a:moveTo>
                    <a:pt x="3427476" y="856488"/>
                  </a:moveTo>
                  <a:lnTo>
                    <a:pt x="3617976" y="997839"/>
                  </a:lnTo>
                </a:path>
                <a:path w="3986529" h="2132965">
                  <a:moveTo>
                    <a:pt x="3986276" y="1745361"/>
                  </a:moveTo>
                  <a:lnTo>
                    <a:pt x="3313176" y="1658112"/>
                  </a:lnTo>
                </a:path>
                <a:path w="3986529" h="2132965">
                  <a:moveTo>
                    <a:pt x="2868549" y="109728"/>
                  </a:moveTo>
                  <a:lnTo>
                    <a:pt x="2744724" y="639953"/>
                  </a:lnTo>
                </a:path>
                <a:path w="3986529" h="2132965">
                  <a:moveTo>
                    <a:pt x="1360551" y="855853"/>
                  </a:moveTo>
                  <a:lnTo>
                    <a:pt x="1255776" y="184404"/>
                  </a:lnTo>
                </a:path>
                <a:path w="3986529" h="2132965">
                  <a:moveTo>
                    <a:pt x="0" y="236474"/>
                  </a:moveTo>
                  <a:lnTo>
                    <a:pt x="33655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09066" y="381406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52815" y="314959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" y="280415"/>
            <a:ext cx="3854958" cy="677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1373251"/>
            <a:ext cx="62490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Лестницы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быть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оснащены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ограждениями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двухуровневыми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перилами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338" y="346709"/>
            <a:ext cx="348170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ЗАЩИТНЫЕ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ОГРАЖДЕНИЯ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1964435"/>
            <a:ext cx="3450336" cy="4596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8048" y="1964435"/>
            <a:ext cx="3429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667625" cy="6789420"/>
            <a:chOff x="0" y="0"/>
            <a:chExt cx="7667625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5740"/>
              <a:ext cx="600684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792" y="271729"/>
            <a:ext cx="56921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АВТОМАТИЧЕСКИЕ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ОТКРЫВАТЕЛИ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ДВЕРЕЙ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0694" y="2060448"/>
            <a:ext cx="7318375" cy="4502150"/>
            <a:chOff x="330694" y="2060448"/>
            <a:chExt cx="7318375" cy="45021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94" y="3069336"/>
              <a:ext cx="4209301" cy="10660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2208" y="2060448"/>
              <a:ext cx="2936747" cy="45018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639" y="1384941"/>
            <a:ext cx="6207760" cy="120332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Легкий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здание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посредством</a:t>
            </a:r>
            <a:r>
              <a:rPr dirty="0" sz="15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автоматического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привода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двери</a:t>
            </a:r>
            <a:endParaRPr sz="1500">
              <a:latin typeface="Tahoma"/>
              <a:cs typeface="Tahoma"/>
            </a:endParaRPr>
          </a:p>
          <a:p>
            <a:pPr marL="230504" indent="-182245">
              <a:lnSpc>
                <a:spcPct val="100000"/>
              </a:lnSpc>
              <a:spcBef>
                <a:spcPts val="1040"/>
              </a:spcBef>
              <a:buClr>
                <a:srgbClr val="EC135A"/>
              </a:buClr>
              <a:buFont typeface="Wingdings"/>
              <a:buChar char=""/>
              <a:tabLst>
                <a:tab pos="23114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Существенно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облегчают</a:t>
            </a:r>
            <a:r>
              <a:rPr dirty="0" sz="15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здание</a:t>
            </a:r>
            <a:endParaRPr sz="1500">
              <a:latin typeface="Tahoma"/>
              <a:cs typeface="Tahoma"/>
            </a:endParaRPr>
          </a:p>
          <a:p>
            <a:pPr marL="230504" indent="-182245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23114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требуют</a:t>
            </a:r>
            <a:r>
              <a:rPr dirty="0" sz="15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замены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дверей</a:t>
            </a:r>
            <a:endParaRPr sz="1500">
              <a:latin typeface="Tahoma"/>
              <a:cs typeface="Tahoma"/>
            </a:endParaRPr>
          </a:p>
          <a:p>
            <a:pPr marL="230504" indent="-182245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231140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Питаются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от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бытовой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электросети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220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вольт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639" y="4469383"/>
            <a:ext cx="3959225" cy="19742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Возможны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несколько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вариантов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открывания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двери:</a:t>
            </a:r>
            <a:endParaRPr sz="1500">
              <a:latin typeface="Tahoma"/>
              <a:cs typeface="Tahoma"/>
            </a:endParaRPr>
          </a:p>
          <a:p>
            <a:pPr marL="485775" indent="-181610">
              <a:lnSpc>
                <a:spcPct val="100000"/>
              </a:lnSpc>
              <a:spcBef>
                <a:spcPts val="935"/>
              </a:spcBef>
              <a:buClr>
                <a:srgbClr val="EC135A"/>
              </a:buClr>
              <a:buFont typeface="Wingdings"/>
              <a:buChar char=""/>
              <a:tabLst>
                <a:tab pos="486409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нажатием</a:t>
            </a:r>
            <a:r>
              <a:rPr dirty="0" sz="1500" spc="434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кнопки;</a:t>
            </a:r>
            <a:endParaRPr sz="1500">
              <a:latin typeface="Tahoma"/>
              <a:cs typeface="Tahoma"/>
            </a:endParaRPr>
          </a:p>
          <a:p>
            <a:pPr marL="485775" indent="-181610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486409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движением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руки</a:t>
            </a:r>
            <a:r>
              <a:rPr dirty="0" sz="1500" spc="459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перед сенсорным</a:t>
            </a:r>
            <a:endParaRPr sz="1500">
              <a:latin typeface="Tahoma"/>
              <a:cs typeface="Tahoma"/>
            </a:endParaRPr>
          </a:p>
          <a:p>
            <a:pPr marL="485775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переключателем;</a:t>
            </a:r>
            <a:endParaRPr sz="1500">
              <a:latin typeface="Tahoma"/>
              <a:cs typeface="Tahoma"/>
            </a:endParaRPr>
          </a:p>
          <a:p>
            <a:pPr marL="485775" indent="-181610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486409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помощи пульта;</a:t>
            </a:r>
            <a:endParaRPr sz="1500">
              <a:latin typeface="Tahoma"/>
              <a:cs typeface="Tahoma"/>
            </a:endParaRPr>
          </a:p>
          <a:p>
            <a:pPr marL="485775" marR="231140" indent="-181610">
              <a:lnSpc>
                <a:spcPct val="100000"/>
              </a:lnSpc>
              <a:buClr>
                <a:srgbClr val="EC135A"/>
              </a:buClr>
              <a:buFont typeface="Wingdings"/>
              <a:buChar char=""/>
              <a:tabLst>
                <a:tab pos="486409" algn="l"/>
              </a:tabLst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автоматическое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открывание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(датчик </a:t>
            </a:r>
            <a:r>
              <a:rPr dirty="0" sz="1500" spc="-45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движения).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4314911"/>
            <a:ext cx="4392168" cy="6528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562" y="5534312"/>
            <a:ext cx="4629524" cy="9290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0360" marR="80327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Поручни</a:t>
            </a:r>
            <a:r>
              <a:rPr dirty="0" spc="15"/>
              <a:t> </a:t>
            </a:r>
            <a:r>
              <a:rPr dirty="0" spc="-5"/>
              <a:t>обеспечивают</a:t>
            </a:r>
            <a:r>
              <a:rPr dirty="0" spc="-10"/>
              <a:t> </a:t>
            </a:r>
            <a:r>
              <a:rPr dirty="0" spc="-5"/>
              <a:t>необходимую поддержку</a:t>
            </a:r>
            <a:r>
              <a:rPr dirty="0" spc="15"/>
              <a:t> </a:t>
            </a:r>
            <a:r>
              <a:rPr dirty="0"/>
              <a:t>и</a:t>
            </a:r>
            <a:r>
              <a:rPr dirty="0" spc="15"/>
              <a:t> </a:t>
            </a:r>
            <a:r>
              <a:rPr dirty="0"/>
              <a:t>опору</a:t>
            </a:r>
            <a:r>
              <a:rPr dirty="0" spc="5"/>
              <a:t> </a:t>
            </a:r>
            <a:r>
              <a:rPr dirty="0" spc="-5"/>
              <a:t>при</a:t>
            </a:r>
            <a:r>
              <a:rPr dirty="0" spc="15"/>
              <a:t> </a:t>
            </a:r>
            <a:r>
              <a:rPr dirty="0" spc="-5"/>
              <a:t>ходьбе,</a:t>
            </a:r>
            <a:r>
              <a:rPr dirty="0" spc="-25"/>
              <a:t> </a:t>
            </a:r>
            <a:r>
              <a:rPr dirty="0" spc="-5"/>
              <a:t>стоянии</a:t>
            </a:r>
            <a:r>
              <a:rPr dirty="0" spc="20"/>
              <a:t> </a:t>
            </a:r>
            <a:r>
              <a:rPr dirty="0"/>
              <a:t>и </a:t>
            </a:r>
            <a:r>
              <a:rPr dirty="0" spc="5"/>
              <a:t> </a:t>
            </a:r>
            <a:r>
              <a:rPr dirty="0" spc="-5"/>
              <a:t>сидении.</a:t>
            </a:r>
            <a:r>
              <a:rPr dirty="0" spc="30"/>
              <a:t> </a:t>
            </a:r>
            <a:r>
              <a:rPr dirty="0" spc="-5"/>
              <a:t>Поручнями</a:t>
            </a:r>
            <a:r>
              <a:rPr dirty="0" spc="20"/>
              <a:t> </a:t>
            </a:r>
            <a:r>
              <a:rPr dirty="0"/>
              <a:t>с</a:t>
            </a:r>
            <a:r>
              <a:rPr dirty="0" spc="5"/>
              <a:t> </a:t>
            </a:r>
            <a:r>
              <a:rPr dirty="0" spc="-5"/>
              <a:t>двух</a:t>
            </a:r>
            <a:r>
              <a:rPr dirty="0" spc="5"/>
              <a:t> </a:t>
            </a:r>
            <a:r>
              <a:rPr dirty="0" spc="-5"/>
              <a:t>сторон оснащаются</a:t>
            </a:r>
            <a:r>
              <a:rPr dirty="0" spc="-10"/>
              <a:t> </a:t>
            </a:r>
            <a:r>
              <a:rPr dirty="0" spc="-5"/>
              <a:t>унитазы</a:t>
            </a:r>
            <a:r>
              <a:rPr dirty="0" spc="25"/>
              <a:t> </a:t>
            </a:r>
            <a:r>
              <a:rPr dirty="0"/>
              <a:t>(с</a:t>
            </a:r>
            <a:r>
              <a:rPr dirty="0" spc="10"/>
              <a:t> </a:t>
            </a:r>
            <a:r>
              <a:rPr dirty="0"/>
              <a:t>одной</a:t>
            </a:r>
            <a:r>
              <a:rPr dirty="0" spc="15"/>
              <a:t> </a:t>
            </a:r>
            <a:r>
              <a:rPr dirty="0" spc="-5"/>
              <a:t>из</a:t>
            </a:r>
            <a:r>
              <a:rPr dirty="0" spc="10"/>
              <a:t> </a:t>
            </a:r>
            <a:r>
              <a:rPr dirty="0" spc="-5"/>
              <a:t>сторон</a:t>
            </a:r>
            <a:r>
              <a:rPr dirty="0" spc="10"/>
              <a:t> </a:t>
            </a:r>
            <a:r>
              <a:rPr dirty="0" spc="-5"/>
              <a:t>оптмально </a:t>
            </a:r>
            <a:r>
              <a:rPr dirty="0" spc="-455"/>
              <a:t> </a:t>
            </a:r>
            <a:r>
              <a:rPr dirty="0" spc="-5"/>
              <a:t>использовать</a:t>
            </a:r>
            <a:r>
              <a:rPr dirty="0" spc="10"/>
              <a:t> </a:t>
            </a:r>
            <a:r>
              <a:rPr dirty="0" spc="-5"/>
              <a:t>откидной</a:t>
            </a:r>
            <a:r>
              <a:rPr dirty="0" spc="25"/>
              <a:t> </a:t>
            </a:r>
            <a:r>
              <a:rPr dirty="0" spc="-5"/>
              <a:t>поручень),</a:t>
            </a:r>
            <a:r>
              <a:rPr dirty="0" spc="10"/>
              <a:t> </a:t>
            </a:r>
            <a:r>
              <a:rPr dirty="0" spc="-5"/>
              <a:t>раковины</a:t>
            </a:r>
            <a:r>
              <a:rPr dirty="0" spc="10"/>
              <a:t> </a:t>
            </a:r>
            <a:r>
              <a:rPr dirty="0"/>
              <a:t>(с</a:t>
            </a:r>
            <a:r>
              <a:rPr dirty="0" spc="5"/>
              <a:t> </a:t>
            </a:r>
            <a:r>
              <a:rPr dirty="0" spc="-5"/>
              <a:t>двух</a:t>
            </a:r>
            <a:r>
              <a:rPr dirty="0" spc="5"/>
              <a:t> </a:t>
            </a:r>
            <a:r>
              <a:rPr dirty="0" spc="-5"/>
              <a:t>сторон</a:t>
            </a:r>
            <a:r>
              <a:rPr dirty="0" spc="-10"/>
              <a:t> </a:t>
            </a:r>
            <a:r>
              <a:rPr dirty="0"/>
              <a:t>и</a:t>
            </a:r>
            <a:r>
              <a:rPr dirty="0" spc="15"/>
              <a:t> </a:t>
            </a:r>
            <a:r>
              <a:rPr dirty="0" spc="-5"/>
              <a:t>спереди).</a:t>
            </a:r>
          </a:p>
          <a:p>
            <a:pPr marL="340360" marR="2918460">
              <a:lnSpc>
                <a:spcPct val="200000"/>
              </a:lnSpc>
            </a:pPr>
            <a:r>
              <a:rPr dirty="0" spc="-5"/>
              <a:t>Опорные</a:t>
            </a:r>
            <a:r>
              <a:rPr dirty="0" spc="15"/>
              <a:t> </a:t>
            </a:r>
            <a:r>
              <a:rPr dirty="0" spc="-5"/>
              <a:t>поручни</a:t>
            </a:r>
            <a:r>
              <a:rPr dirty="0" spc="30"/>
              <a:t> </a:t>
            </a:r>
            <a:r>
              <a:rPr dirty="0" spc="-5"/>
              <a:t>используются</a:t>
            </a:r>
            <a:r>
              <a:rPr dirty="0" spc="10"/>
              <a:t> </a:t>
            </a:r>
            <a:r>
              <a:rPr dirty="0" spc="-5"/>
              <a:t>на</a:t>
            </a:r>
            <a:r>
              <a:rPr dirty="0" spc="25"/>
              <a:t> </a:t>
            </a:r>
            <a:r>
              <a:rPr dirty="0" spc="-5"/>
              <a:t>стенах</a:t>
            </a:r>
            <a:r>
              <a:rPr dirty="0" spc="-10"/>
              <a:t> </a:t>
            </a:r>
            <a:r>
              <a:rPr dirty="0" spc="-5"/>
              <a:t>санитарных</a:t>
            </a:r>
            <a:r>
              <a:rPr dirty="0" spc="10"/>
              <a:t> </a:t>
            </a:r>
            <a:r>
              <a:rPr dirty="0" spc="-5"/>
              <a:t>комнат. </a:t>
            </a:r>
            <a:r>
              <a:rPr dirty="0" spc="-450"/>
              <a:t> </a:t>
            </a:r>
            <a:r>
              <a:rPr dirty="0" spc="-5"/>
              <a:t>Поручни</a:t>
            </a:r>
            <a:r>
              <a:rPr dirty="0" spc="15"/>
              <a:t> </a:t>
            </a:r>
            <a:r>
              <a:rPr dirty="0" spc="-5"/>
              <a:t>должны</a:t>
            </a:r>
            <a:r>
              <a:rPr dirty="0" spc="25"/>
              <a:t> </a:t>
            </a:r>
            <a:r>
              <a:rPr dirty="0" spc="-5"/>
              <a:t>иметь</a:t>
            </a:r>
            <a:r>
              <a:rPr dirty="0" spc="10"/>
              <a:t> </a:t>
            </a:r>
            <a:r>
              <a:rPr dirty="0" spc="-5"/>
              <a:t>максимально</a:t>
            </a:r>
            <a:r>
              <a:rPr dirty="0" spc="25"/>
              <a:t> </a:t>
            </a:r>
            <a:r>
              <a:rPr dirty="0" spc="-5"/>
              <a:t>надежное</a:t>
            </a:r>
            <a:r>
              <a:rPr dirty="0" spc="10"/>
              <a:t> </a:t>
            </a:r>
            <a:r>
              <a:rPr dirty="0" spc="-10"/>
              <a:t>крепление.</a:t>
            </a:r>
          </a:p>
          <a:p>
            <a:pPr marL="327660">
              <a:lnSpc>
                <a:spcPct val="100000"/>
              </a:lnSpc>
              <a:spcBef>
                <a:spcPts val="50"/>
              </a:spcBef>
            </a:pPr>
            <a:endParaRPr sz="1450"/>
          </a:p>
          <a:p>
            <a:pPr marL="340360" marR="5080">
              <a:lnSpc>
                <a:spcPct val="100000"/>
              </a:lnSpc>
            </a:pPr>
            <a:r>
              <a:rPr dirty="0" spc="-5"/>
              <a:t>Помимо</a:t>
            </a:r>
            <a:r>
              <a:rPr dirty="0" spc="25"/>
              <a:t> </a:t>
            </a:r>
            <a:r>
              <a:rPr dirty="0" spc="-5"/>
              <a:t>этого</a:t>
            </a:r>
            <a:r>
              <a:rPr dirty="0" spc="5"/>
              <a:t> </a:t>
            </a:r>
            <a:r>
              <a:rPr dirty="0" spc="-5"/>
              <a:t>применяются</a:t>
            </a:r>
            <a:r>
              <a:rPr dirty="0" spc="30"/>
              <a:t> </a:t>
            </a:r>
            <a:r>
              <a:rPr dirty="0" spc="-5"/>
              <a:t>специальные</a:t>
            </a:r>
            <a:r>
              <a:rPr dirty="0" spc="30"/>
              <a:t> </a:t>
            </a:r>
            <a:r>
              <a:rPr dirty="0" spc="-5"/>
              <a:t>зеркала</a:t>
            </a:r>
            <a:r>
              <a:rPr dirty="0" spc="10"/>
              <a:t> </a:t>
            </a:r>
            <a:r>
              <a:rPr dirty="0"/>
              <a:t>с </a:t>
            </a:r>
            <a:r>
              <a:rPr dirty="0" spc="-5"/>
              <a:t>длинными</a:t>
            </a:r>
            <a:r>
              <a:rPr dirty="0" spc="50"/>
              <a:t> </a:t>
            </a:r>
            <a:r>
              <a:rPr dirty="0" spc="-5"/>
              <a:t>ручками</a:t>
            </a:r>
            <a:r>
              <a:rPr dirty="0" spc="20"/>
              <a:t> </a:t>
            </a:r>
            <a:r>
              <a:rPr dirty="0" spc="-5"/>
              <a:t>для</a:t>
            </a:r>
            <a:r>
              <a:rPr dirty="0" spc="15"/>
              <a:t> </a:t>
            </a:r>
            <a:r>
              <a:rPr dirty="0" spc="-5"/>
              <a:t>регулирования</a:t>
            </a:r>
            <a:r>
              <a:rPr dirty="0" spc="25"/>
              <a:t> </a:t>
            </a:r>
            <a:r>
              <a:rPr dirty="0" spc="-5"/>
              <a:t>угла </a:t>
            </a:r>
            <a:r>
              <a:rPr dirty="0" spc="-455"/>
              <a:t> </a:t>
            </a:r>
            <a:r>
              <a:rPr dirty="0" spc="-5"/>
              <a:t>их</a:t>
            </a:r>
            <a:r>
              <a:rPr dirty="0" spc="10"/>
              <a:t> </a:t>
            </a:r>
            <a:r>
              <a:rPr dirty="0" spc="-5"/>
              <a:t>наклона</a:t>
            </a:r>
            <a:r>
              <a:rPr dirty="0" spc="20"/>
              <a:t> </a:t>
            </a:r>
            <a:r>
              <a:rPr dirty="0" spc="-5"/>
              <a:t>пассажирами</a:t>
            </a:r>
            <a:r>
              <a:rPr dirty="0" spc="20"/>
              <a:t> </a:t>
            </a:r>
            <a:r>
              <a:rPr dirty="0" spc="-5"/>
              <a:t>на</a:t>
            </a:r>
            <a:r>
              <a:rPr dirty="0" spc="10"/>
              <a:t> </a:t>
            </a:r>
            <a:r>
              <a:rPr dirty="0" spc="-5"/>
              <a:t>инвалидных</a:t>
            </a:r>
            <a:r>
              <a:rPr dirty="0" spc="20"/>
              <a:t> </a:t>
            </a:r>
            <a:r>
              <a:rPr dirty="0" spc="-5"/>
              <a:t>колясках,</a:t>
            </a:r>
            <a:r>
              <a:rPr dirty="0" spc="5"/>
              <a:t> </a:t>
            </a:r>
            <a:r>
              <a:rPr dirty="0" spc="-5"/>
              <a:t>специальные</a:t>
            </a:r>
            <a:r>
              <a:rPr dirty="0" spc="25"/>
              <a:t> </a:t>
            </a:r>
            <a:r>
              <a:rPr dirty="0" spc="-5"/>
              <a:t>сенсорные смесители</a:t>
            </a:r>
            <a:r>
              <a:rPr dirty="0"/>
              <a:t> </a:t>
            </a:r>
            <a:r>
              <a:rPr dirty="0" spc="-5"/>
              <a:t>(или </a:t>
            </a:r>
            <a:r>
              <a:rPr dirty="0"/>
              <a:t> </a:t>
            </a:r>
            <a:r>
              <a:rPr dirty="0" spc="-5"/>
              <a:t>смеситель </a:t>
            </a:r>
            <a:r>
              <a:rPr dirty="0"/>
              <a:t>с </a:t>
            </a:r>
            <a:r>
              <a:rPr dirty="0" spc="-5"/>
              <a:t>длинной</a:t>
            </a:r>
            <a:r>
              <a:rPr dirty="0" spc="35"/>
              <a:t> </a:t>
            </a:r>
            <a:r>
              <a:rPr dirty="0"/>
              <a:t>выносной </a:t>
            </a:r>
            <a:r>
              <a:rPr dirty="0" spc="-5"/>
              <a:t>ручкой)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1" y="170687"/>
            <a:ext cx="5214366" cy="67741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916" y="237235"/>
            <a:ext cx="48361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ОСНАЩЕНИЕ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САНИТАРНЫХ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КОМНАТ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3716" y="224027"/>
            <a:ext cx="1402079" cy="14051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4942" y="4507891"/>
            <a:ext cx="3573690" cy="204893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280415"/>
            <a:ext cx="5214366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64" y="346709"/>
            <a:ext cx="48361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ОСНАЩЕНИЕ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САНИТАРНЫХ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КОМНАТ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" y="224027"/>
            <a:ext cx="8914130" cy="6468110"/>
            <a:chOff x="121920" y="224027"/>
            <a:chExt cx="8914130" cy="6468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635" y="1484375"/>
              <a:ext cx="5205984" cy="5207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3715" y="224027"/>
              <a:ext cx="1402079" cy="1405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" y="1636775"/>
              <a:ext cx="3296411" cy="4815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" y="280415"/>
            <a:ext cx="5214366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88" y="346709"/>
            <a:ext cx="48367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ОСНАЩЕНИЕ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САНИТАРНЫХ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КОМНАТ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1773935"/>
            <a:ext cx="4175760" cy="41620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9079" y="224027"/>
            <a:ext cx="8776970" cy="3641725"/>
            <a:chOff x="259079" y="224027"/>
            <a:chExt cx="8776970" cy="36417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3715" y="224027"/>
              <a:ext cx="1402079" cy="1405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9" y="1624583"/>
              <a:ext cx="2799588" cy="22408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73878" y="6143040"/>
            <a:ext cx="29787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Tahoma"/>
                <a:cs typeface="Tahoma"/>
              </a:rPr>
              <a:t>Регулируемые</a:t>
            </a:r>
            <a:r>
              <a:rPr dirty="0" sz="1500" spc="-30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зеркала</a:t>
            </a:r>
            <a:r>
              <a:rPr dirty="0" sz="1500" spc="-3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с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-5" b="1">
                <a:latin typeface="Tahoma"/>
                <a:cs typeface="Tahoma"/>
              </a:rPr>
              <a:t>длинной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ручкой</a:t>
            </a:r>
            <a:r>
              <a:rPr dirty="0" sz="1500" spc="-2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регулировки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0597" y="2365628"/>
            <a:ext cx="16446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Tahoma"/>
                <a:cs typeface="Tahoma"/>
              </a:rPr>
              <a:t>Смеситель</a:t>
            </a:r>
            <a:r>
              <a:rPr dirty="0" sz="1500" spc="-55" b="1">
                <a:latin typeface="Tahoma"/>
                <a:cs typeface="Tahoma"/>
              </a:rPr>
              <a:t> </a:t>
            </a:r>
            <a:r>
              <a:rPr dirty="0" sz="1500" b="1">
                <a:latin typeface="Tahoma"/>
                <a:cs typeface="Tahoma"/>
              </a:rPr>
              <a:t>с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-5" b="1">
                <a:latin typeface="Tahoma"/>
                <a:cs typeface="Tahoma"/>
              </a:rPr>
              <a:t>длинной</a:t>
            </a:r>
            <a:r>
              <a:rPr dirty="0" sz="1500" spc="-65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ручкой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5487" y="4229050"/>
            <a:ext cx="2179473" cy="23272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90597" y="4324857"/>
            <a:ext cx="113538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Tahoma"/>
                <a:cs typeface="Tahoma"/>
              </a:rPr>
              <a:t>С</a:t>
            </a:r>
            <a:r>
              <a:rPr dirty="0" sz="1500" b="1">
                <a:latin typeface="Tahoma"/>
                <a:cs typeface="Tahoma"/>
              </a:rPr>
              <a:t>е</a:t>
            </a:r>
            <a:r>
              <a:rPr dirty="0" sz="1500" spc="-5" b="1">
                <a:latin typeface="Tahoma"/>
                <a:cs typeface="Tahoma"/>
              </a:rPr>
              <a:t>нсо</a:t>
            </a:r>
            <a:r>
              <a:rPr dirty="0" sz="1500" b="1">
                <a:latin typeface="Tahoma"/>
                <a:cs typeface="Tahoma"/>
              </a:rPr>
              <a:t>р</a:t>
            </a:r>
            <a:r>
              <a:rPr dirty="0" sz="1500" spc="-5" b="1">
                <a:latin typeface="Tahoma"/>
                <a:cs typeface="Tahoma"/>
              </a:rPr>
              <a:t>ный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-5" b="1">
                <a:latin typeface="Tahoma"/>
                <a:cs typeface="Tahoma"/>
              </a:rPr>
              <a:t>смеситель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2247" y="1484375"/>
            <a:ext cx="3892296" cy="5068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280415"/>
            <a:ext cx="5264658" cy="6774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591" y="346709"/>
            <a:ext cx="48869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ОСНАЩЕНИЕ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САНИТАРНЫХ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КОМНАТ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3716" y="224027"/>
            <a:ext cx="1402079" cy="14051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8889" y="2197354"/>
            <a:ext cx="4612005" cy="42214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4769" marR="31178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ahoma"/>
                <a:cs typeface="Tahoma"/>
              </a:rPr>
              <a:t>Санитарные </a:t>
            </a:r>
            <a:r>
              <a:rPr dirty="0" sz="2000" spc="-5" b="1">
                <a:latin typeface="Tahoma"/>
                <a:cs typeface="Tahoma"/>
              </a:rPr>
              <a:t>комнаты </a:t>
            </a:r>
            <a:r>
              <a:rPr dirty="0" sz="200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ОБЯЗАТЕЛЬНО (в </a:t>
            </a:r>
            <a:r>
              <a:rPr dirty="0" sz="2000" b="1">
                <a:latin typeface="Tahoma"/>
                <a:cs typeface="Tahoma"/>
              </a:rPr>
              <a:t>т.ч. </a:t>
            </a:r>
            <a:r>
              <a:rPr dirty="0" sz="2000" spc="-5" b="1">
                <a:latin typeface="Tahoma"/>
                <a:cs typeface="Tahoma"/>
              </a:rPr>
              <a:t>Согласно </a:t>
            </a:r>
            <a:r>
              <a:rPr dirty="0" sz="200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СП.59) </a:t>
            </a:r>
            <a:r>
              <a:rPr dirty="0" sz="2000" b="1">
                <a:latin typeface="Tahoma"/>
                <a:cs typeface="Tahoma"/>
              </a:rPr>
              <a:t>должны быть </a:t>
            </a:r>
            <a:r>
              <a:rPr dirty="0" sz="2000" spc="-5" b="1">
                <a:latin typeface="Tahoma"/>
                <a:cs typeface="Tahoma"/>
              </a:rPr>
              <a:t>оснащены </a:t>
            </a:r>
            <a:r>
              <a:rPr dirty="0" sz="2000" spc="-58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кнопками </a:t>
            </a:r>
            <a:r>
              <a:rPr dirty="0" sz="2000" b="1">
                <a:latin typeface="Tahoma"/>
                <a:cs typeface="Tahoma"/>
              </a:rPr>
              <a:t>вызова </a:t>
            </a:r>
            <a:r>
              <a:rPr dirty="0" sz="2000" spc="-5" b="1">
                <a:latin typeface="Tahoma"/>
                <a:cs typeface="Tahoma"/>
              </a:rPr>
              <a:t>помощи со </a:t>
            </a:r>
            <a:r>
              <a:rPr dirty="0" sz="2000" b="1">
                <a:latin typeface="Tahoma"/>
                <a:cs typeface="Tahoma"/>
              </a:rPr>
              <a:t> шнурком,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которые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передают</a:t>
            </a:r>
            <a:endParaRPr sz="2000">
              <a:latin typeface="Tahoma"/>
              <a:cs typeface="Tahoma"/>
            </a:endParaRPr>
          </a:p>
          <a:p>
            <a:pPr marL="64769" marR="5080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сигнал </a:t>
            </a:r>
            <a:r>
              <a:rPr dirty="0" sz="2000" b="1">
                <a:latin typeface="Tahoma"/>
                <a:cs typeface="Tahoma"/>
              </a:rPr>
              <a:t>беспроводным </a:t>
            </a:r>
            <a:r>
              <a:rPr dirty="0" sz="2000" spc="-5" b="1">
                <a:latin typeface="Tahoma"/>
                <a:cs typeface="Tahoma"/>
              </a:rPr>
              <a:t>образом на </a:t>
            </a:r>
            <a:r>
              <a:rPr dirty="0" sz="2000" spc="-58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приемник,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находящийся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у</a:t>
            </a:r>
            <a:endParaRPr sz="2000">
              <a:latin typeface="Tahoma"/>
              <a:cs typeface="Tahoma"/>
            </a:endParaRPr>
          </a:p>
          <a:p>
            <a:pPr marL="64769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уполномоченных</a:t>
            </a:r>
            <a:r>
              <a:rPr dirty="0" sz="200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сотрудников</a:t>
            </a:r>
            <a:endParaRPr sz="2000">
              <a:latin typeface="Tahoma"/>
              <a:cs typeface="Tahoma"/>
            </a:endParaRPr>
          </a:p>
          <a:p>
            <a:pPr marL="64769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банка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500">
              <a:latin typeface="Tahoma"/>
              <a:cs typeface="Tahoma"/>
            </a:endParaRPr>
          </a:p>
          <a:p>
            <a:pPr marL="12700" marR="250190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Шнур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помогает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вызвать</a:t>
            </a:r>
            <a:r>
              <a:rPr dirty="0" sz="2000" spc="-55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помощь </a:t>
            </a:r>
            <a:r>
              <a:rPr dirty="0" sz="2000" spc="-57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упавшему</a:t>
            </a:r>
            <a:r>
              <a:rPr dirty="0" sz="2000" spc="-4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человеку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Tahoma"/>
                <a:cs typeface="Tahoma"/>
              </a:rPr>
              <a:t>(из</a:t>
            </a:r>
            <a:r>
              <a:rPr dirty="0" sz="2000" spc="-25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положения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“лежа”)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195" y="4444746"/>
            <a:ext cx="935990" cy="223520"/>
          </a:xfrm>
          <a:custGeom>
            <a:avLst/>
            <a:gdLst/>
            <a:ahLst/>
            <a:cxnLst/>
            <a:rect l="l" t="t" r="r" b="b"/>
            <a:pathLst>
              <a:path w="935990" h="223520">
                <a:moveTo>
                  <a:pt x="935735" y="0"/>
                </a:moveTo>
                <a:lnTo>
                  <a:pt x="824102" y="0"/>
                </a:lnTo>
                <a:lnTo>
                  <a:pt x="816864" y="22481"/>
                </a:lnTo>
                <a:lnTo>
                  <a:pt x="796105" y="43428"/>
                </a:lnTo>
                <a:lnTo>
                  <a:pt x="719756" y="78914"/>
                </a:lnTo>
                <a:lnTo>
                  <a:pt x="667033" y="92552"/>
                </a:lnTo>
                <a:lnTo>
                  <a:pt x="606522" y="102852"/>
                </a:lnTo>
                <a:lnTo>
                  <a:pt x="539655" y="109362"/>
                </a:lnTo>
                <a:lnTo>
                  <a:pt x="467868" y="111632"/>
                </a:lnTo>
                <a:lnTo>
                  <a:pt x="396080" y="109362"/>
                </a:lnTo>
                <a:lnTo>
                  <a:pt x="329213" y="102852"/>
                </a:lnTo>
                <a:lnTo>
                  <a:pt x="268702" y="92552"/>
                </a:lnTo>
                <a:lnTo>
                  <a:pt x="215979" y="78914"/>
                </a:lnTo>
                <a:lnTo>
                  <a:pt x="172477" y="62389"/>
                </a:lnTo>
                <a:lnTo>
                  <a:pt x="118871" y="22481"/>
                </a:lnTo>
                <a:lnTo>
                  <a:pt x="111632" y="0"/>
                </a:lnTo>
                <a:lnTo>
                  <a:pt x="0" y="0"/>
                </a:lnTo>
                <a:lnTo>
                  <a:pt x="16709" y="59356"/>
                </a:lnTo>
                <a:lnTo>
                  <a:pt x="63866" y="112691"/>
                </a:lnTo>
                <a:lnTo>
                  <a:pt x="97471" y="136435"/>
                </a:lnTo>
                <a:lnTo>
                  <a:pt x="137017" y="157876"/>
                </a:lnTo>
                <a:lnTo>
                  <a:pt x="181947" y="176748"/>
                </a:lnTo>
                <a:lnTo>
                  <a:pt x="231704" y="192785"/>
                </a:lnTo>
                <a:lnTo>
                  <a:pt x="285732" y="205722"/>
                </a:lnTo>
                <a:lnTo>
                  <a:pt x="343473" y="215291"/>
                </a:lnTo>
                <a:lnTo>
                  <a:pt x="404370" y="221228"/>
                </a:lnTo>
                <a:lnTo>
                  <a:pt x="467868" y="223265"/>
                </a:lnTo>
                <a:lnTo>
                  <a:pt x="531365" y="221228"/>
                </a:lnTo>
                <a:lnTo>
                  <a:pt x="592262" y="215291"/>
                </a:lnTo>
                <a:lnTo>
                  <a:pt x="650003" y="205722"/>
                </a:lnTo>
                <a:lnTo>
                  <a:pt x="704031" y="192785"/>
                </a:lnTo>
                <a:lnTo>
                  <a:pt x="753788" y="176748"/>
                </a:lnTo>
                <a:lnTo>
                  <a:pt x="798718" y="157876"/>
                </a:lnTo>
                <a:lnTo>
                  <a:pt x="838264" y="136435"/>
                </a:lnTo>
                <a:lnTo>
                  <a:pt x="871869" y="112691"/>
                </a:lnTo>
                <a:lnTo>
                  <a:pt x="919026" y="59356"/>
                </a:lnTo>
                <a:lnTo>
                  <a:pt x="931465" y="30298"/>
                </a:lnTo>
                <a:lnTo>
                  <a:pt x="935735" y="0"/>
                </a:lnTo>
                <a:close/>
              </a:path>
            </a:pathLst>
          </a:custGeom>
          <a:solidFill>
            <a:srgbClr val="F4ED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ас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6639" y="1498853"/>
            <a:ext cx="6322060" cy="6584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35"/>
              </a:spcBef>
            </a:pP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Предназначены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для дистанционного вызова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помощника (сотрудника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банка) </a:t>
            </a:r>
            <a:r>
              <a:rPr dirty="0" sz="1400" spc="-4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при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любых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затруднениях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или вопросах. Кнопка подает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сигнал,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приемник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показывает</a:t>
            </a:r>
            <a:r>
              <a:rPr dirty="0" sz="14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место,</a:t>
            </a:r>
            <a:r>
              <a:rPr dirty="0" sz="14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откуда</a:t>
            </a:r>
            <a:r>
              <a:rPr dirty="0" sz="14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Tahoma"/>
                <a:cs typeface="Tahoma"/>
              </a:rPr>
              <a:t>поступил</a:t>
            </a:r>
            <a:r>
              <a:rPr dirty="0" sz="14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404040"/>
                </a:solidFill>
                <a:latin typeface="Tahoma"/>
                <a:cs typeface="Tahoma"/>
              </a:rPr>
              <a:t>сигнал.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" y="269747"/>
            <a:ext cx="4499610" cy="64693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639" y="330834"/>
            <a:ext cx="4142104" cy="376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КНОПКИ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ВЫЗОВА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ПОМОЩНИКА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580" y="5553862"/>
            <a:ext cx="319405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Антивандальная</a:t>
            </a:r>
            <a:r>
              <a:rPr dirty="0" sz="1600" spc="3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всепогодная </a:t>
            </a:r>
            <a:r>
              <a:rPr dirty="0" sz="1600" spc="-45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кнопка</a:t>
            </a:r>
            <a:r>
              <a:rPr dirty="0" sz="1600" spc="1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dirty="0" sz="1600" spc="2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широкой зоной</a:t>
            </a:r>
            <a:endParaRPr sz="16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нажатия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4715" y="1088136"/>
            <a:ext cx="7228840" cy="5389245"/>
            <a:chOff x="394715" y="1088136"/>
            <a:chExt cx="7228840" cy="53892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8148" y="1088136"/>
              <a:ext cx="1104900" cy="10957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015" y="5367527"/>
              <a:ext cx="2022348" cy="1109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20" y="2427732"/>
              <a:ext cx="2658850" cy="27294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715" y="2848356"/>
              <a:ext cx="2392705" cy="2368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07892" y="4149852"/>
              <a:ext cx="1511935" cy="431800"/>
            </a:xfrm>
            <a:custGeom>
              <a:avLst/>
              <a:gdLst/>
              <a:ahLst/>
              <a:cxnLst/>
              <a:rect l="l" t="t" r="r" b="b"/>
              <a:pathLst>
                <a:path w="1511935" h="431800">
                  <a:moveTo>
                    <a:pt x="1511808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1511808" y="431292"/>
                  </a:lnTo>
                  <a:lnTo>
                    <a:pt x="1511808" y="0"/>
                  </a:lnTo>
                  <a:close/>
                </a:path>
              </a:pathLst>
            </a:custGeom>
            <a:solidFill>
              <a:srgbClr val="ACB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27219" y="5445251"/>
              <a:ext cx="792480" cy="360045"/>
            </a:xfrm>
            <a:custGeom>
              <a:avLst/>
              <a:gdLst/>
              <a:ahLst/>
              <a:cxnLst/>
              <a:rect l="l" t="t" r="r" b="b"/>
              <a:pathLst>
                <a:path w="792479" h="360045">
                  <a:moveTo>
                    <a:pt x="792479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792479" y="359664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C9D1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13560" y="4675124"/>
              <a:ext cx="629285" cy="116839"/>
            </a:xfrm>
            <a:custGeom>
              <a:avLst/>
              <a:gdLst/>
              <a:ahLst/>
              <a:cxnLst/>
              <a:rect l="l" t="t" r="r" b="b"/>
              <a:pathLst>
                <a:path w="629285" h="116839">
                  <a:moveTo>
                    <a:pt x="628903" y="0"/>
                  </a:moveTo>
                  <a:lnTo>
                    <a:pt x="582168" y="3048"/>
                  </a:lnTo>
                  <a:lnTo>
                    <a:pt x="573402" y="16134"/>
                  </a:lnTo>
                  <a:lnTo>
                    <a:pt x="547134" y="29083"/>
                  </a:lnTo>
                  <a:lnTo>
                    <a:pt x="505888" y="41290"/>
                  </a:lnTo>
                  <a:lnTo>
                    <a:pt x="452185" y="52154"/>
                  </a:lnTo>
                  <a:lnTo>
                    <a:pt x="388548" y="61071"/>
                  </a:lnTo>
                  <a:lnTo>
                    <a:pt x="317500" y="67437"/>
                  </a:lnTo>
                  <a:lnTo>
                    <a:pt x="246228" y="70424"/>
                  </a:lnTo>
                  <a:lnTo>
                    <a:pt x="181967" y="69915"/>
                  </a:lnTo>
                  <a:lnTo>
                    <a:pt x="127301" y="66182"/>
                  </a:lnTo>
                  <a:lnTo>
                    <a:pt x="84817" y="59497"/>
                  </a:lnTo>
                  <a:lnTo>
                    <a:pt x="57100" y="50130"/>
                  </a:lnTo>
                  <a:lnTo>
                    <a:pt x="46735" y="38353"/>
                  </a:lnTo>
                  <a:lnTo>
                    <a:pt x="0" y="41401"/>
                  </a:lnTo>
                  <a:lnTo>
                    <a:pt x="34679" y="80377"/>
                  </a:lnTo>
                  <a:lnTo>
                    <a:pt x="72938" y="95289"/>
                  </a:lnTo>
                  <a:lnTo>
                    <a:pt x="122579" y="106565"/>
                  </a:lnTo>
                  <a:lnTo>
                    <a:pt x="181676" y="113764"/>
                  </a:lnTo>
                  <a:lnTo>
                    <a:pt x="248307" y="116446"/>
                  </a:lnTo>
                  <a:lnTo>
                    <a:pt x="320547" y="114173"/>
                  </a:lnTo>
                  <a:lnTo>
                    <a:pt x="392506" y="106962"/>
                  </a:lnTo>
                  <a:lnTo>
                    <a:pt x="458235" y="95581"/>
                  </a:lnTo>
                  <a:lnTo>
                    <a:pt x="515891" y="80712"/>
                  </a:lnTo>
                  <a:lnTo>
                    <a:pt x="563629" y="63038"/>
                  </a:lnTo>
                  <a:lnTo>
                    <a:pt x="599607" y="43239"/>
                  </a:lnTo>
                  <a:lnTo>
                    <a:pt x="621980" y="21999"/>
                  </a:lnTo>
                  <a:lnTo>
                    <a:pt x="628903" y="0"/>
                  </a:lnTo>
                  <a:close/>
                </a:path>
              </a:pathLst>
            </a:custGeom>
            <a:solidFill>
              <a:srgbClr val="ECD2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921755" y="3305683"/>
            <a:ext cx="15805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Стациона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н</a:t>
            </a:r>
            <a:r>
              <a:rPr dirty="0" sz="1600" spc="-15" b="1">
                <a:solidFill>
                  <a:srgbClr val="7E7E7E"/>
                </a:solidFill>
                <a:latin typeface="Tahoma"/>
                <a:cs typeface="Tahoma"/>
              </a:rPr>
              <a:t>ы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е 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приемник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со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светодиодной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 индикацией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0180" y="5553862"/>
            <a:ext cx="13011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Пе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ено</a:t>
            </a:r>
            <a:r>
              <a:rPr dirty="0" sz="1600" spc="-1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ной 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приемник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dirty="0" sz="1600" spc="-4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ЖК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дисплеем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667625" cy="6789420"/>
            <a:chOff x="0" y="0"/>
            <a:chExt cx="7667625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535"/>
              <a:ext cx="6558533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3295"/>
              <a:ext cx="2942082" cy="67741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792" y="164084"/>
            <a:ext cx="617347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АВТОМАТИЧЕСКИЕ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ОТКРЫВАТЕЛИ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ДВЕРЕЙ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санитарных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комнат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92" y="1924811"/>
            <a:ext cx="6999732" cy="467410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667625" cy="6789420"/>
            <a:chOff x="0" y="0"/>
            <a:chExt cx="7667625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627"/>
              <a:ext cx="6595109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7387"/>
              <a:ext cx="2978658" cy="6774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063" y="138810"/>
            <a:ext cx="61829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АВТОМАТИЧЕСКИЕ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ОТКРЫВАТЕЛИ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ДВЕРЕЙ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санитарных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комнат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8129" y="2060448"/>
            <a:ext cx="4343160" cy="436930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1230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ход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734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то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35">
                <a:solidFill>
                  <a:srgbClr val="BEBEBE"/>
                </a:solidFill>
                <a:latin typeface="Microsoft Sans Serif"/>
                <a:cs typeface="Microsoft Sans Serif"/>
              </a:rPr>
              <a:t>ка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16255">
              <a:lnSpc>
                <a:spcPts val="3479"/>
              </a:lnSpc>
              <a:spcBef>
                <a:spcPts val="300"/>
              </a:spcBef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Кори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оры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4805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та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83" y="0"/>
            <a:ext cx="7642859" cy="6789420"/>
            <a:chOff x="24383" y="0"/>
            <a:chExt cx="7642859" cy="6789420"/>
          </a:xfrm>
        </p:grpSpPr>
        <p:sp>
          <p:nvSpPr>
            <p:cNvPr id="5" name="object 5"/>
            <p:cNvSpPr/>
            <p:nvPr/>
          </p:nvSpPr>
          <p:spPr>
            <a:xfrm>
              <a:off x="7623048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3" y="230124"/>
              <a:ext cx="4904994" cy="62102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639" y="290525"/>
            <a:ext cx="456184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МНЕМОСХЕМЫ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639" y="4274311"/>
            <a:ext cx="27959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401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404040"/>
                </a:solidFill>
                <a:latin typeface="Tahoma"/>
                <a:cs typeface="Tahoma"/>
              </a:rPr>
              <a:t>Мнемосхема</a:t>
            </a:r>
            <a:r>
              <a:rPr dirty="0" sz="1500" spc="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тактильно-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рельефное табло,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представляющее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собой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схему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кабинетам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в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учреждении.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Все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необходимые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надписи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выполнены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виде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плоско-выпуклых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элементов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дублируются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шрифтом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Брайля.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39" y="1681353"/>
            <a:ext cx="316738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Средства</a:t>
            </a:r>
            <a:r>
              <a:rPr dirty="0" sz="1500" spc="-4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отображения</a:t>
            </a:r>
            <a:endParaRPr sz="1500">
              <a:latin typeface="Tahoma"/>
              <a:cs typeface="Tahoma"/>
            </a:endParaRPr>
          </a:p>
          <a:p>
            <a:pPr marL="12700" marR="156845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информации,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помощью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которых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люди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ограниченными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возможностями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здоровья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получают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наощупь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информацию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endParaRPr sz="1500">
              <a:latin typeface="Tahoma"/>
              <a:cs typeface="Tahoma"/>
            </a:endParaRPr>
          </a:p>
          <a:p>
            <a:pPr marL="12700" marR="209550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доступности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объектов,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схемах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перемещения, путях эвакуации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620" y="1737360"/>
            <a:ext cx="4082796" cy="3229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249936"/>
            <a:ext cx="3352038" cy="6774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916" y="316484"/>
            <a:ext cx="29743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ЗНАКИ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ДОСТУПНОСТИ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1002" y="3608959"/>
            <a:ext cx="15214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145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До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ст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пно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dirty="0" sz="1600" spc="5" b="1">
                <a:solidFill>
                  <a:srgbClr val="7E7E7E"/>
                </a:solidFill>
                <a:latin typeface="Tahoma"/>
                <a:cs typeface="Tahoma"/>
              </a:rPr>
              <a:t>т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ь 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для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инвалидов</a:t>
            </a:r>
            <a:r>
              <a:rPr dirty="0" sz="1600" spc="-2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-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коля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со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ч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ник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ов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327" y="5191455"/>
            <a:ext cx="153352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8351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Досту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п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нос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ть 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объекта для </a:t>
            </a:r>
            <a:r>
              <a:rPr dirty="0" sz="1600" spc="-45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всех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категорий 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нв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л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дности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8895" y="3608959"/>
            <a:ext cx="13519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Дост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п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но</a:t>
            </a:r>
            <a:r>
              <a:rPr dirty="0" sz="1600" spc="-1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т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ь 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для</a:t>
            </a:r>
            <a:endParaRPr sz="1600">
              <a:latin typeface="Tahoma"/>
              <a:cs typeface="Tahoma"/>
            </a:endParaRPr>
          </a:p>
          <a:p>
            <a:pPr marL="12700" marR="177800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инвалидов 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по</a:t>
            </a:r>
            <a:r>
              <a:rPr dirty="0" sz="1600" spc="-1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слуху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8895" y="5191455"/>
            <a:ext cx="13519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Доступность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для</a:t>
            </a:r>
            <a:endParaRPr sz="1600">
              <a:latin typeface="Tahoma"/>
              <a:cs typeface="Tahoma"/>
            </a:endParaRPr>
          </a:p>
          <a:p>
            <a:pPr marL="12700" marR="178435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инвалидов 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по</a:t>
            </a:r>
            <a:r>
              <a:rPr dirty="0" sz="1600" spc="-5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зрению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67243" y="1152906"/>
            <a:ext cx="1477010" cy="5285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 marR="20891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Пр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га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щ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я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3769">
              <a:lnSpc>
                <a:spcPct val="2071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252525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Инф.стойка</a:t>
            </a:r>
            <a:endParaRPr sz="1400">
              <a:latin typeface="Franklin Gothic Medium"/>
              <a:cs typeface="Franklin Gothic Medium"/>
            </a:endParaRPr>
          </a:p>
          <a:p>
            <a:pPr marL="149860" marR="282575">
              <a:lnSpc>
                <a:spcPct val="100000"/>
              </a:lnSpc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/</a:t>
            </a:r>
            <a:r>
              <a:rPr dirty="0" sz="1400" spc="-15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ас</a:t>
            </a:r>
            <a:r>
              <a:rPr dirty="0" sz="1400" spc="15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2072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Коридоры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252525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12827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6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места </a:t>
            </a:r>
            <a:r>
              <a:rPr dirty="0" sz="1400" spc="-33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1123" y="0"/>
            <a:ext cx="7056120" cy="6789420"/>
            <a:chOff x="611123" y="0"/>
            <a:chExt cx="7056120" cy="6789420"/>
          </a:xfrm>
        </p:grpSpPr>
        <p:sp>
          <p:nvSpPr>
            <p:cNvPr id="12" name="object 12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3429000"/>
              <a:ext cx="1118615" cy="11186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442" y="5253718"/>
              <a:ext cx="956250" cy="8158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3362" y="3610355"/>
              <a:ext cx="837567" cy="9883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5132" y="5258653"/>
              <a:ext cx="950976" cy="81149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6639" y="1516126"/>
            <a:ext cx="69126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5255" algn="l"/>
                <a:tab pos="1539875" algn="l"/>
                <a:tab pos="2391410" algn="l"/>
                <a:tab pos="2510790" algn="l"/>
                <a:tab pos="2872105" algn="l"/>
                <a:tab pos="3051810" algn="l"/>
                <a:tab pos="4312285" algn="l"/>
                <a:tab pos="5274310" algn="l"/>
                <a:tab pos="5320030" algn="l"/>
                <a:tab pos="5598795" algn="l"/>
                <a:tab pos="5882005" algn="l"/>
                <a:tab pos="6793865" algn="l"/>
              </a:tabLst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патели	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ж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ы	быть	проинф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рм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 spc="-15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ованы		о	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дос</a:t>
            </a:r>
            <a:r>
              <a:rPr dirty="0" sz="1800" spc="-2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ти  терр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и,		з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ан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й		и	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омещений	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зд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ания	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дл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я	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ю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де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й	с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6639" y="2064765"/>
            <a:ext cx="6908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2795" algn="l"/>
                <a:tab pos="2775585" algn="l"/>
                <a:tab pos="3562350" algn="l"/>
                <a:tab pos="4516120" algn="l"/>
                <a:tab pos="6297930" algn="l"/>
              </a:tabLst>
            </a:pP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ли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dirty="0" sz="1800" spc="-1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dirty="0" sz="1800" spc="-15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ю.	Для	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эт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х	целей	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800" spc="-15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ольз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ются	знаки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639" y="2338781"/>
            <a:ext cx="61493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доступности,</a:t>
            </a:r>
            <a:r>
              <a:rPr dirty="0" sz="1800" spc="-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выполненные</a:t>
            </a:r>
            <a:r>
              <a:rPr dirty="0" sz="18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404040"/>
                </a:solidFill>
                <a:latin typeface="Tahoma"/>
                <a:cs typeface="Tahoma"/>
              </a:rPr>
              <a:t>в виде</a:t>
            </a:r>
            <a:r>
              <a:rPr dirty="0" sz="18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табличек</a:t>
            </a:r>
            <a:r>
              <a:rPr dirty="0" sz="18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ahoma"/>
                <a:cs typeface="Tahoma"/>
              </a:rPr>
              <a:t>или наклеек.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46075">
              <a:lnSpc>
                <a:spcPct val="100000"/>
              </a:lnSpc>
            </a:pP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Ин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ф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.с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т</a:t>
            </a:r>
            <a:r>
              <a:rPr dirty="0" sz="1400" spc="-5">
                <a:solidFill>
                  <a:srgbClr val="BEBEBE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10">
                <a:solidFill>
                  <a:srgbClr val="BEBEBE"/>
                </a:solidFill>
                <a:latin typeface="Microsoft Sans Serif"/>
                <a:cs typeface="Microsoft Sans Serif"/>
              </a:rPr>
              <a:t>й</a:t>
            </a:r>
            <a:r>
              <a:rPr dirty="0" sz="1400" spc="-55">
                <a:solidFill>
                  <a:srgbClr val="BEBEBE"/>
                </a:solidFill>
                <a:latin typeface="Microsoft Sans Serif"/>
                <a:cs typeface="Microsoft Sans Serif"/>
              </a:rPr>
              <a:t>к</a:t>
            </a:r>
            <a:r>
              <a:rPr dirty="0" sz="1400">
                <a:solidFill>
                  <a:srgbClr val="BEBEBE"/>
                </a:solidFill>
                <a:latin typeface="Microsoft Sans Serif"/>
                <a:cs typeface="Microsoft Sans Serif"/>
              </a:rPr>
              <a:t>а  </a:t>
            </a:r>
            <a:r>
              <a:rPr dirty="0" sz="1400" spc="-25">
                <a:solidFill>
                  <a:srgbClr val="BEBEBE"/>
                </a:solidFill>
                <a:latin typeface="Microsoft Sans Serif"/>
                <a:cs typeface="Microsoft Sans Serif"/>
              </a:rPr>
              <a:t>Касса/Окно </a:t>
            </a:r>
            <a:r>
              <a:rPr dirty="0" sz="1400" spc="-360">
                <a:solidFill>
                  <a:srgbClr val="BEBEBE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BEBEBE"/>
                </a:solidFill>
                <a:latin typeface="Microsoft Sans Serif"/>
                <a:cs typeface="Microsoft Sans Serif"/>
              </a:rPr>
              <a:t>приема</a:t>
            </a:r>
            <a:endParaRPr sz="1400">
              <a:latin typeface="Microsoft Sans Serif"/>
              <a:cs typeface="Microsoft Sans Serif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4" y="0"/>
            <a:ext cx="7650480" cy="6789420"/>
            <a:chOff x="16764" y="0"/>
            <a:chExt cx="7650480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" y="280415"/>
              <a:ext cx="6361938" cy="62102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8714" y="341756"/>
            <a:ext cx="601726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ТАБЛИЧКИ,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МНЕМОСХЕМЫ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4592" y="1514855"/>
            <a:ext cx="7362825" cy="4994275"/>
            <a:chOff x="164592" y="1514855"/>
            <a:chExt cx="7362825" cy="49942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844039"/>
              <a:ext cx="4255008" cy="34091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0" y="1514855"/>
              <a:ext cx="3747516" cy="49941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39412" y="2350007"/>
              <a:ext cx="2435860" cy="494030"/>
            </a:xfrm>
            <a:custGeom>
              <a:avLst/>
              <a:gdLst/>
              <a:ahLst/>
              <a:cxnLst/>
              <a:rect l="l" t="t" r="r" b="b"/>
              <a:pathLst>
                <a:path w="2435859" h="494030">
                  <a:moveTo>
                    <a:pt x="440436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440436" y="493776"/>
                  </a:lnTo>
                  <a:lnTo>
                    <a:pt x="440436" y="0"/>
                  </a:lnTo>
                  <a:close/>
                </a:path>
                <a:path w="2435859" h="494030">
                  <a:moveTo>
                    <a:pt x="2435339" y="0"/>
                  </a:moveTo>
                  <a:lnTo>
                    <a:pt x="563880" y="0"/>
                  </a:lnTo>
                  <a:lnTo>
                    <a:pt x="563880" y="214884"/>
                  </a:lnTo>
                  <a:lnTo>
                    <a:pt x="2435339" y="214884"/>
                  </a:lnTo>
                  <a:lnTo>
                    <a:pt x="2435339" y="0"/>
                  </a:lnTo>
                  <a:close/>
                </a:path>
              </a:pathLst>
            </a:custGeom>
            <a:solidFill>
              <a:srgbClr val="438B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3941" y="5507837"/>
            <a:ext cx="3032125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404040"/>
                </a:solidFill>
                <a:latin typeface="Tahoma"/>
                <a:cs typeface="Tahoma"/>
              </a:rPr>
              <a:t>Рельефные знаки </a:t>
            </a:r>
            <a:r>
              <a:rPr dirty="0" sz="1500" b="1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1500" spc="-5" b="1">
                <a:solidFill>
                  <a:srgbClr val="404040"/>
                </a:solidFill>
                <a:latin typeface="Tahoma"/>
                <a:cs typeface="Tahoma"/>
              </a:rPr>
              <a:t>таблички </a:t>
            </a:r>
            <a:r>
              <a:rPr dirty="0" sz="1500" spc="-4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со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шрифтом Брайля применяются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как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информационные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указатели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рядом с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дверьми внутри здания,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дверях</a:t>
            </a:r>
            <a:r>
              <a:rPr dirty="0" sz="1500" spc="-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кабинетов.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ас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44" y="0"/>
            <a:ext cx="7620000" cy="6789420"/>
            <a:chOff x="47244" y="0"/>
            <a:chExt cx="7620000" cy="6789420"/>
          </a:xfrm>
        </p:grpSpPr>
        <p:sp>
          <p:nvSpPr>
            <p:cNvPr id="5" name="object 5"/>
            <p:cNvSpPr/>
            <p:nvPr/>
          </p:nvSpPr>
          <p:spPr>
            <a:xfrm>
              <a:off x="7623048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" y="256031"/>
              <a:ext cx="5351526" cy="6774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6814" y="1493901"/>
            <a:ext cx="7296784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Предназначены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воспроизведения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аудиосообщений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целью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информирования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незрячих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слабовидящих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посетителей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учреждений.</a:t>
            </a:r>
            <a:r>
              <a:rPr dirty="0" sz="15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Сообщения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записываются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зависимости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от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потребностей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каждого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учреждения,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могут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проигрываться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как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команде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оператора, так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нажатии</a:t>
            </a:r>
            <a:r>
              <a:rPr dirty="0" sz="15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кнопку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вызова,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или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автоматически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срабатывании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датчика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движения.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4739" y="322834"/>
            <a:ext cx="49726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ЗВУКОВЫЕ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МАЯКИ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ИНФОРМАТОРЫ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0720" y="6028740"/>
            <a:ext cx="28009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Звуковой маяк для улицы </a:t>
            </a:r>
            <a:r>
              <a:rPr dirty="0" sz="1600" spc="-45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dirty="0" sz="1600" spc="-1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больших помещений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7868" y="2781300"/>
            <a:ext cx="6192520" cy="3048000"/>
            <a:chOff x="467868" y="2781300"/>
            <a:chExt cx="6192520" cy="30480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556" y="3037331"/>
              <a:ext cx="2592324" cy="26791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" y="2781300"/>
              <a:ext cx="2496312" cy="3048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04053" y="4834127"/>
              <a:ext cx="719455" cy="109220"/>
            </a:xfrm>
            <a:custGeom>
              <a:avLst/>
              <a:gdLst/>
              <a:ahLst/>
              <a:cxnLst/>
              <a:rect l="l" t="t" r="r" b="b"/>
              <a:pathLst>
                <a:path w="719454" h="109220">
                  <a:moveTo>
                    <a:pt x="719328" y="0"/>
                  </a:moveTo>
                  <a:lnTo>
                    <a:pt x="664845" y="0"/>
                  </a:lnTo>
                  <a:lnTo>
                    <a:pt x="656784" y="12495"/>
                  </a:lnTo>
                  <a:lnTo>
                    <a:pt x="633822" y="23964"/>
                  </a:lnTo>
                  <a:lnTo>
                    <a:pt x="550531" y="42516"/>
                  </a:lnTo>
                  <a:lnTo>
                    <a:pt x="493867" y="48946"/>
                  </a:lnTo>
                  <a:lnTo>
                    <a:pt x="429633" y="53044"/>
                  </a:lnTo>
                  <a:lnTo>
                    <a:pt x="359663" y="54483"/>
                  </a:lnTo>
                  <a:lnTo>
                    <a:pt x="289694" y="53044"/>
                  </a:lnTo>
                  <a:lnTo>
                    <a:pt x="225460" y="48946"/>
                  </a:lnTo>
                  <a:lnTo>
                    <a:pt x="168796" y="42516"/>
                  </a:lnTo>
                  <a:lnTo>
                    <a:pt x="121533" y="34080"/>
                  </a:lnTo>
                  <a:lnTo>
                    <a:pt x="62543" y="12495"/>
                  </a:lnTo>
                  <a:lnTo>
                    <a:pt x="54483" y="0"/>
                  </a:lnTo>
                  <a:lnTo>
                    <a:pt x="0" y="0"/>
                  </a:lnTo>
                  <a:lnTo>
                    <a:pt x="28265" y="42421"/>
                  </a:lnTo>
                  <a:lnTo>
                    <a:pt x="105346" y="77057"/>
                  </a:lnTo>
                  <a:lnTo>
                    <a:pt x="158576" y="90360"/>
                  </a:lnTo>
                  <a:lnTo>
                    <a:pt x="219670" y="100405"/>
                  </a:lnTo>
                  <a:lnTo>
                    <a:pt x="287181" y="106752"/>
                  </a:lnTo>
                  <a:lnTo>
                    <a:pt x="359663" y="108966"/>
                  </a:lnTo>
                  <a:lnTo>
                    <a:pt x="432146" y="106752"/>
                  </a:lnTo>
                  <a:lnTo>
                    <a:pt x="499657" y="100405"/>
                  </a:lnTo>
                  <a:lnTo>
                    <a:pt x="560751" y="90360"/>
                  </a:lnTo>
                  <a:lnTo>
                    <a:pt x="613981" y="77057"/>
                  </a:lnTo>
                  <a:lnTo>
                    <a:pt x="657900" y="60931"/>
                  </a:lnTo>
                  <a:lnTo>
                    <a:pt x="712020" y="21965"/>
                  </a:lnTo>
                  <a:lnTo>
                    <a:pt x="719328" y="0"/>
                  </a:lnTo>
                  <a:close/>
                </a:path>
              </a:pathLst>
            </a:custGeom>
            <a:solidFill>
              <a:srgbClr val="2D8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04053" y="4834127"/>
              <a:ext cx="719455" cy="109220"/>
            </a:xfrm>
            <a:custGeom>
              <a:avLst/>
              <a:gdLst/>
              <a:ahLst/>
              <a:cxnLst/>
              <a:rect l="l" t="t" r="r" b="b"/>
              <a:pathLst>
                <a:path w="719454" h="109220">
                  <a:moveTo>
                    <a:pt x="719328" y="0"/>
                  </a:moveTo>
                  <a:lnTo>
                    <a:pt x="691062" y="42421"/>
                  </a:lnTo>
                  <a:lnTo>
                    <a:pt x="613981" y="77057"/>
                  </a:lnTo>
                  <a:lnTo>
                    <a:pt x="560751" y="90360"/>
                  </a:lnTo>
                  <a:lnTo>
                    <a:pt x="499657" y="100405"/>
                  </a:lnTo>
                  <a:lnTo>
                    <a:pt x="432146" y="106752"/>
                  </a:lnTo>
                  <a:lnTo>
                    <a:pt x="359663" y="108966"/>
                  </a:lnTo>
                  <a:lnTo>
                    <a:pt x="287181" y="106752"/>
                  </a:lnTo>
                  <a:lnTo>
                    <a:pt x="219670" y="100405"/>
                  </a:lnTo>
                  <a:lnTo>
                    <a:pt x="158576" y="90360"/>
                  </a:lnTo>
                  <a:lnTo>
                    <a:pt x="105346" y="77057"/>
                  </a:lnTo>
                  <a:lnTo>
                    <a:pt x="61427" y="60931"/>
                  </a:lnTo>
                  <a:lnTo>
                    <a:pt x="7307" y="21965"/>
                  </a:lnTo>
                  <a:lnTo>
                    <a:pt x="0" y="0"/>
                  </a:lnTo>
                  <a:lnTo>
                    <a:pt x="54483" y="0"/>
                  </a:lnTo>
                  <a:lnTo>
                    <a:pt x="62543" y="12495"/>
                  </a:lnTo>
                  <a:lnTo>
                    <a:pt x="85505" y="23964"/>
                  </a:lnTo>
                  <a:lnTo>
                    <a:pt x="168796" y="42516"/>
                  </a:lnTo>
                  <a:lnTo>
                    <a:pt x="225460" y="48946"/>
                  </a:lnTo>
                  <a:lnTo>
                    <a:pt x="289694" y="53044"/>
                  </a:lnTo>
                  <a:lnTo>
                    <a:pt x="359663" y="54483"/>
                  </a:lnTo>
                  <a:lnTo>
                    <a:pt x="429633" y="53044"/>
                  </a:lnTo>
                  <a:lnTo>
                    <a:pt x="493867" y="48946"/>
                  </a:lnTo>
                  <a:lnTo>
                    <a:pt x="550531" y="42516"/>
                  </a:lnTo>
                  <a:lnTo>
                    <a:pt x="597794" y="34080"/>
                  </a:lnTo>
                  <a:lnTo>
                    <a:pt x="656784" y="12495"/>
                  </a:lnTo>
                  <a:lnTo>
                    <a:pt x="664845" y="0"/>
                  </a:lnTo>
                  <a:lnTo>
                    <a:pt x="719328" y="0"/>
                  </a:lnTo>
                  <a:close/>
                </a:path>
              </a:pathLst>
            </a:custGeom>
            <a:ln w="25908">
              <a:solidFill>
                <a:srgbClr val="2D80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0296" y="2513159"/>
            <a:ext cx="2012340" cy="257736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23047" y="0"/>
            <a:ext cx="1521460" cy="6789420"/>
            <a:chOff x="7623047" y="0"/>
            <a:chExt cx="1521460" cy="6789420"/>
          </a:xfrm>
        </p:grpSpPr>
        <p:sp>
          <p:nvSpPr>
            <p:cNvPr id="4" name="object 4"/>
            <p:cNvSpPr/>
            <p:nvPr/>
          </p:nvSpPr>
          <p:spPr>
            <a:xfrm>
              <a:off x="7667243" y="981455"/>
              <a:ext cx="1477010" cy="5739765"/>
            </a:xfrm>
            <a:custGeom>
              <a:avLst/>
              <a:gdLst/>
              <a:ahLst/>
              <a:cxnLst/>
              <a:rect l="l" t="t" r="r" b="b"/>
              <a:pathLst>
                <a:path w="1477009" h="5739765">
                  <a:moveTo>
                    <a:pt x="0" y="5739384"/>
                  </a:moveTo>
                  <a:lnTo>
                    <a:pt x="1476755" y="5739384"/>
                  </a:lnTo>
                  <a:lnTo>
                    <a:pt x="1476755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256031"/>
            <a:ext cx="5351526" cy="67741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964" y="322834"/>
            <a:ext cx="49726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ЗВУКОВЫЕ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МАЯКИ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ИНФОРМАТОРЫ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6585" y="2880703"/>
            <a:ext cx="1514379" cy="186417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55267" y="5339588"/>
            <a:ext cx="24923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Звуковой</a:t>
            </a:r>
            <a:r>
              <a:rPr dirty="0" sz="1600" spc="-2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маяк</a:t>
            </a:r>
            <a:r>
              <a:rPr dirty="0" sz="1600" spc="-2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резервным</a:t>
            </a:r>
            <a:r>
              <a:rPr dirty="0" sz="1600" spc="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питанием</a:t>
            </a:r>
            <a:r>
              <a:rPr dirty="0" sz="1600" spc="-2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и </a:t>
            </a:r>
            <a:r>
              <a:rPr dirty="0" sz="1600" spc="-45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датчиком</a:t>
            </a:r>
            <a:r>
              <a:rPr dirty="0" sz="1600" spc="1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движения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0273" y="5091810"/>
            <a:ext cx="16052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Звуковой</a:t>
            </a:r>
            <a:r>
              <a:rPr dirty="0" sz="1600" spc="-8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маяк </a:t>
            </a:r>
            <a:r>
              <a:rPr dirty="0" sz="1600" spc="-45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для</a:t>
            </a:r>
            <a:r>
              <a:rPr dirty="0" sz="16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больших </a:t>
            </a:r>
            <a:r>
              <a:rPr dirty="0" sz="1600" spc="-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Tahoma"/>
                <a:cs typeface="Tahoma"/>
              </a:rPr>
              <a:t>помещений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1230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ход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Кас</a:t>
            </a:r>
            <a:r>
              <a:rPr dirty="0" sz="1400" spc="5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16255">
              <a:lnSpc>
                <a:spcPts val="3479"/>
              </a:lnSpc>
              <a:spcBef>
                <a:spcPts val="300"/>
              </a:spcBef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Кори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оры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4805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та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4771" y="4824984"/>
            <a:ext cx="1152525" cy="143510"/>
          </a:xfrm>
          <a:custGeom>
            <a:avLst/>
            <a:gdLst/>
            <a:ahLst/>
            <a:cxnLst/>
            <a:rect l="l" t="t" r="r" b="b"/>
            <a:pathLst>
              <a:path w="1152525" h="143510">
                <a:moveTo>
                  <a:pt x="1152144" y="0"/>
                </a:moveTo>
                <a:lnTo>
                  <a:pt x="0" y="0"/>
                </a:lnTo>
                <a:lnTo>
                  <a:pt x="0" y="143256"/>
                </a:lnTo>
                <a:lnTo>
                  <a:pt x="1152144" y="143256"/>
                </a:lnTo>
                <a:lnTo>
                  <a:pt x="115214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207263"/>
            <a:ext cx="3271266" cy="677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14" y="273811"/>
            <a:ext cx="28949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ВИДЕОУВЕЛИЧИТЕЛИ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373251"/>
            <a:ext cx="7115809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Доступные для слабовидящих клиентов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стойки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информации, стойки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оказания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услуг,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кассы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должны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быть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оснащены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специальными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видеоувеличителями,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позволяющими детально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рассмотреть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увеличенное изображение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различного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рода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документов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(договора,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чеки,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товарные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накладные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20">
                <a:solidFill>
                  <a:srgbClr val="404040"/>
                </a:solidFill>
                <a:latin typeface="Tahoma"/>
                <a:cs typeface="Tahoma"/>
              </a:rPr>
              <a:t>пр.). 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Высококонтрастные режимы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регулируемое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большое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увеличение позволяют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создать</a:t>
            </a:r>
            <a:r>
              <a:rPr dirty="0" sz="1500" spc="-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условия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доступности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информации</a:t>
            </a:r>
            <a:r>
              <a:rPr dirty="0" sz="1500" spc="4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слабовидящих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людей.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0092" y="981455"/>
            <a:ext cx="6884034" cy="5739765"/>
            <a:chOff x="2260092" y="981455"/>
            <a:chExt cx="6884034" cy="5739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0092" y="3006851"/>
              <a:ext cx="5385815" cy="35920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67244" y="981455"/>
              <a:ext cx="1477010" cy="5739765"/>
            </a:xfrm>
            <a:custGeom>
              <a:avLst/>
              <a:gdLst/>
              <a:ahLst/>
              <a:cxnLst/>
              <a:rect l="l" t="t" r="r" b="b"/>
              <a:pathLst>
                <a:path w="1477009" h="5739765">
                  <a:moveTo>
                    <a:pt x="0" y="5739384"/>
                  </a:moveTo>
                  <a:lnTo>
                    <a:pt x="1476755" y="5739384"/>
                  </a:lnTo>
                  <a:lnTo>
                    <a:pt x="1476755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667243" y="1150696"/>
            <a:ext cx="1477010" cy="5285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Касса/Окно</a:t>
            </a:r>
            <a:endParaRPr sz="1400">
              <a:latin typeface="Franklin Gothic Medium"/>
              <a:cs typeface="Franklin Gothic Medium"/>
            </a:endParaRPr>
          </a:p>
          <a:p>
            <a:pPr marL="149860" marR="6070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приема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 spc="5">
                <a:solidFill>
                  <a:srgbClr val="404040"/>
                </a:solidFill>
                <a:latin typeface="Franklin Gothic Medium"/>
                <a:cs typeface="Franklin Gothic Medium"/>
              </a:rPr>
              <a:t>л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е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н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тов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2072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Коридоры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 Лестницы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9609" y="5013452"/>
            <a:ext cx="527685" cy="244475"/>
          </a:xfrm>
          <a:custGeom>
            <a:avLst/>
            <a:gdLst/>
            <a:ahLst/>
            <a:cxnLst/>
            <a:rect l="l" t="t" r="r" b="b"/>
            <a:pathLst>
              <a:path w="527685" h="244475">
                <a:moveTo>
                  <a:pt x="29972" y="0"/>
                </a:moveTo>
                <a:lnTo>
                  <a:pt x="0" y="120142"/>
                </a:lnTo>
                <a:lnTo>
                  <a:pt x="497459" y="244221"/>
                </a:lnTo>
                <a:lnTo>
                  <a:pt x="527430" y="124079"/>
                </a:lnTo>
                <a:lnTo>
                  <a:pt x="29972" y="0"/>
                </a:lnTo>
                <a:close/>
              </a:path>
            </a:pathLst>
          </a:custGeom>
          <a:solidFill>
            <a:srgbClr val="1B313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ас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BEBEBE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723" y="0"/>
            <a:ext cx="7589520" cy="6789420"/>
            <a:chOff x="77723" y="0"/>
            <a:chExt cx="7589520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3" y="257556"/>
              <a:ext cx="3259074" cy="6774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914" y="324358"/>
            <a:ext cx="28822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ВИДЕОУВЕЛИЧИТЕЛИ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039" y="1659635"/>
            <a:ext cx="3288791" cy="486460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0696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Прилегающая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4405">
              <a:lnSpc>
                <a:spcPct val="207100"/>
              </a:lnSpc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404040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</a:pP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 spc="-34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ас</a:t>
            </a:r>
            <a:r>
              <a:rPr dirty="0" sz="1400" spc="15">
                <a:solidFill>
                  <a:srgbClr val="404040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20065">
              <a:lnSpc>
                <a:spcPts val="3479"/>
              </a:lnSpc>
              <a:spcBef>
                <a:spcPts val="300"/>
              </a:spcBef>
            </a:pPr>
            <a:r>
              <a:rPr dirty="0" sz="1400" spc="-35">
                <a:solidFill>
                  <a:srgbClr val="404040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ор</a:t>
            </a:r>
            <a:r>
              <a:rPr dirty="0" sz="1400" spc="-10">
                <a:solidFill>
                  <a:srgbClr val="404040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404040"/>
                </a:solidFill>
                <a:latin typeface="Franklin Gothic Medium"/>
                <a:cs typeface="Franklin Gothic Medium"/>
              </a:rPr>
              <a:t>доры  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  <a:spcBef>
                <a:spcPts val="1385"/>
              </a:spcBef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BEBEBE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404040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30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BEBEBE"/>
                </a:solidFill>
                <a:latin typeface="Franklin Gothic Medium"/>
                <a:cs typeface="Franklin Gothic Medium"/>
              </a:rPr>
              <a:t>места</a:t>
            </a:r>
            <a:endParaRPr sz="140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BEBEBE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667625" cy="6789420"/>
            <a:chOff x="0" y="0"/>
            <a:chExt cx="7667625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031"/>
              <a:ext cx="3406902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804" y="256031"/>
              <a:ext cx="535685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392" y="256031"/>
              <a:ext cx="2766822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0115" y="256031"/>
              <a:ext cx="535686" cy="67741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2943" y="1444878"/>
            <a:ext cx="55987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8844" algn="l"/>
                <a:tab pos="1665605" algn="l"/>
                <a:tab pos="2731135" algn="l"/>
                <a:tab pos="3479800" algn="l"/>
                <a:tab pos="3735704" algn="l"/>
                <a:tab pos="5102860" algn="l"/>
              </a:tabLst>
            </a:pP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г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ущ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ая	ст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ока	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озволяет	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ю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дя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м	с	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ар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ушен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ями	с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луха 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оперативно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получать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информацию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визуальным</a:t>
            </a:r>
            <a:r>
              <a:rPr dirty="0" sz="15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способом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0789" y="322834"/>
            <a:ext cx="56667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ЭЛЕКТРОННЫЕ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ТАБЛО “БЕГУЩАЯ СТРОКА”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7477" y="2205227"/>
            <a:ext cx="7328534" cy="4464050"/>
            <a:chOff x="127477" y="2205227"/>
            <a:chExt cx="7328534" cy="44640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7" y="4492470"/>
              <a:ext cx="3250233" cy="21765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1" y="2205227"/>
              <a:ext cx="7243572" cy="13380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1663" y="3403091"/>
              <a:ext cx="2523743" cy="31927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8147" y="3436607"/>
              <a:ext cx="2694431" cy="1217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2156" y="3500627"/>
              <a:ext cx="2516123" cy="10393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53106" y="3481577"/>
              <a:ext cx="2554605" cy="1077595"/>
            </a:xfrm>
            <a:custGeom>
              <a:avLst/>
              <a:gdLst/>
              <a:ahLst/>
              <a:cxnLst/>
              <a:rect l="l" t="t" r="r" b="b"/>
              <a:pathLst>
                <a:path w="2554604" h="1077595">
                  <a:moveTo>
                    <a:pt x="0" y="1077468"/>
                  </a:moveTo>
                  <a:lnTo>
                    <a:pt x="2554223" y="1077468"/>
                  </a:lnTo>
                  <a:lnTo>
                    <a:pt x="2554223" y="0"/>
                  </a:lnTo>
                  <a:lnTo>
                    <a:pt x="0" y="0"/>
                  </a:lnTo>
                  <a:lnTo>
                    <a:pt x="0" y="10774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2220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165" b="1">
                <a:solidFill>
                  <a:srgbClr val="BEBEBE"/>
                </a:solidFill>
                <a:latin typeface="Arial"/>
                <a:cs typeface="Arial"/>
              </a:rPr>
              <a:t>Прилегающая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территория</a:t>
            </a:r>
            <a:endParaRPr sz="1400">
              <a:latin typeface="Arial"/>
              <a:cs typeface="Arial"/>
            </a:endParaRPr>
          </a:p>
          <a:p>
            <a:pPr marL="149860" marR="945515">
              <a:lnSpc>
                <a:spcPct val="207100"/>
              </a:lnSpc>
            </a:pPr>
            <a:r>
              <a:rPr dirty="0" sz="1400" spc="-180" b="1">
                <a:solidFill>
                  <a:srgbClr val="BEBEBE"/>
                </a:solidFill>
                <a:latin typeface="Arial"/>
                <a:cs typeface="Arial"/>
              </a:rPr>
              <a:t>В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х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о</a:t>
            </a:r>
            <a:r>
              <a:rPr dirty="0" sz="1400" spc="-100" b="1">
                <a:solidFill>
                  <a:srgbClr val="BEBEBE"/>
                </a:solidFill>
                <a:latin typeface="Arial"/>
                <a:cs typeface="Arial"/>
              </a:rPr>
              <a:t>д  </a:t>
            </a:r>
            <a:r>
              <a:rPr dirty="0" sz="1400" spc="-160" b="1">
                <a:solidFill>
                  <a:srgbClr val="404040"/>
                </a:solidFill>
                <a:latin typeface="Arial"/>
                <a:cs typeface="Arial"/>
              </a:rPr>
              <a:t>Хо</a:t>
            </a:r>
            <a:r>
              <a:rPr dirty="0" sz="1400" spc="-160" b="1">
                <a:solidFill>
                  <a:srgbClr val="404040"/>
                </a:solidFill>
                <a:latin typeface="Arial"/>
                <a:cs typeface="Arial"/>
              </a:rPr>
              <a:t>лл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algn="just" marL="149860" marR="469265">
              <a:lnSpc>
                <a:spcPct val="100000"/>
              </a:lnSpc>
            </a:pPr>
            <a:r>
              <a:rPr dirty="0" sz="1400" spc="-155" b="1">
                <a:solidFill>
                  <a:srgbClr val="404040"/>
                </a:solidFill>
                <a:latin typeface="Arial"/>
                <a:cs typeface="Arial"/>
              </a:rPr>
              <a:t>Инф.</a:t>
            </a:r>
            <a:r>
              <a:rPr dirty="0" sz="1400" spc="-145" b="1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dirty="0" sz="1400" spc="-145" b="1">
                <a:solidFill>
                  <a:srgbClr val="404040"/>
                </a:solidFill>
                <a:latin typeface="Arial"/>
                <a:cs typeface="Arial"/>
              </a:rPr>
              <a:t>той</a:t>
            </a:r>
            <a:r>
              <a:rPr dirty="0" sz="1400" spc="-105" b="1">
                <a:solidFill>
                  <a:srgbClr val="404040"/>
                </a:solidFill>
                <a:latin typeface="Arial"/>
                <a:cs typeface="Arial"/>
              </a:rPr>
              <a:t>ка  </a:t>
            </a:r>
            <a:r>
              <a:rPr dirty="0" sz="1400" spc="-145" b="1">
                <a:solidFill>
                  <a:srgbClr val="404040"/>
                </a:solidFill>
                <a:latin typeface="Arial"/>
                <a:cs typeface="Arial"/>
              </a:rPr>
              <a:t>Касса/Окно </a:t>
            </a:r>
            <a:r>
              <a:rPr dirty="0" sz="1400" spc="-38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404040"/>
                </a:solidFill>
                <a:latin typeface="Arial"/>
                <a:cs typeface="Arial"/>
              </a:rPr>
              <a:t>приема</a:t>
            </a:r>
            <a:endParaRPr sz="1400">
              <a:latin typeface="Arial"/>
              <a:cs typeface="Arial"/>
            </a:endParaRPr>
          </a:p>
          <a:p>
            <a:pPr marL="149860" marR="559435">
              <a:lnSpc>
                <a:spcPts val="3479"/>
              </a:lnSpc>
              <a:spcBef>
                <a:spcPts val="300"/>
              </a:spcBef>
            </a:pP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орид</a:t>
            </a: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ор</a:t>
            </a:r>
            <a:r>
              <a:rPr dirty="0" sz="1400" spc="-95" b="1">
                <a:solidFill>
                  <a:srgbClr val="252525"/>
                </a:solidFill>
                <a:latin typeface="Arial"/>
                <a:cs typeface="Arial"/>
              </a:rPr>
              <a:t>ы  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Лестницы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1385"/>
              </a:spcBef>
            </a:pP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Кабинеты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49860" marR="411480">
              <a:lnSpc>
                <a:spcPct val="100000"/>
              </a:lnSpc>
              <a:spcBef>
                <a:spcPts val="5"/>
              </a:spcBef>
            </a:pPr>
            <a:r>
              <a:rPr dirty="0" sz="1400" spc="-180" b="1">
                <a:solidFill>
                  <a:srgbClr val="BEBEBE"/>
                </a:solidFill>
                <a:latin typeface="Arial"/>
                <a:cs typeface="Arial"/>
              </a:rPr>
              <a:t>С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а</a:t>
            </a:r>
            <a:r>
              <a:rPr dirty="0" sz="1400" spc="-145" b="1">
                <a:solidFill>
                  <a:srgbClr val="BEBEBE"/>
                </a:solidFill>
                <a:latin typeface="Arial"/>
                <a:cs typeface="Arial"/>
              </a:rPr>
              <a:t>нитарн</a:t>
            </a:r>
            <a:r>
              <a:rPr dirty="0" sz="1400" spc="-200" b="1">
                <a:solidFill>
                  <a:srgbClr val="BEBEBE"/>
                </a:solidFill>
                <a:latin typeface="Arial"/>
                <a:cs typeface="Arial"/>
              </a:rPr>
              <a:t>ы</a:t>
            </a:r>
            <a:r>
              <a:rPr dirty="0" sz="1400" spc="-95" b="1">
                <a:solidFill>
                  <a:srgbClr val="BEBEBE"/>
                </a:solidFill>
                <a:latin typeface="Arial"/>
                <a:cs typeface="Arial"/>
              </a:rPr>
              <a:t>е  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комнаты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60" b="1">
                <a:solidFill>
                  <a:srgbClr val="252525"/>
                </a:solidFill>
                <a:latin typeface="Arial"/>
                <a:cs typeface="Arial"/>
              </a:rPr>
              <a:t>Залы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б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оч</a:t>
            </a:r>
            <a:r>
              <a:rPr dirty="0" sz="1400" spc="-145" b="1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r>
              <a:rPr dirty="0" sz="1400" spc="-9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85" b="1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dirty="0" sz="1400" spc="-130" b="1">
                <a:solidFill>
                  <a:srgbClr val="252525"/>
                </a:solidFill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dirty="0" sz="1400" spc="-7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инвали</a:t>
            </a:r>
            <a:r>
              <a:rPr dirty="0" sz="1400" spc="-175" b="1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5" y="0"/>
            <a:ext cx="7661275" cy="6789420"/>
            <a:chOff x="6095" y="0"/>
            <a:chExt cx="7661275" cy="6789420"/>
          </a:xfrm>
        </p:grpSpPr>
        <p:sp>
          <p:nvSpPr>
            <p:cNvPr id="5" name="object 5"/>
            <p:cNvSpPr/>
            <p:nvPr/>
          </p:nvSpPr>
          <p:spPr>
            <a:xfrm>
              <a:off x="7623048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" y="252984"/>
              <a:ext cx="5855970" cy="56464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892" y="304876"/>
            <a:ext cx="554672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000" spc="3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(ИНДУКЦИОННЫЕ)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299794"/>
            <a:ext cx="7488555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посещении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публичных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мест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люди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слуховыми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аппаратами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испытывают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дискомфорт,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связанный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с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неразборчивостью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звуковой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информации.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Возникает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необходимость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оснащения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ряда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зон,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где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происходит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общение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с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покупателями,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устройствами,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передающих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аудиоинформацию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с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микрофона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прямо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слуховой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аппарат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покупателя.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7931" y="2491739"/>
            <a:ext cx="7251700" cy="3310254"/>
            <a:chOff x="217931" y="2491739"/>
            <a:chExt cx="7251700" cy="331025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053" y="4678547"/>
              <a:ext cx="1494004" cy="11232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227" y="2491739"/>
              <a:ext cx="1754124" cy="29352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576" y="2500883"/>
              <a:ext cx="2098548" cy="29519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931" y="2500883"/>
              <a:ext cx="2831592" cy="20802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48513" y="5876340"/>
            <a:ext cx="2699385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Переносная информационная </a:t>
            </a:r>
            <a:r>
              <a:rPr dirty="0" sz="13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система</a:t>
            </a:r>
            <a:r>
              <a:rPr dirty="0" sz="1300" spc="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состоит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 из микрофона </a:t>
            </a:r>
            <a:r>
              <a:rPr dirty="0" sz="1300" spc="-37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 передающей</a:t>
            </a:r>
            <a:r>
              <a:rPr dirty="0" sz="1300" spc="5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панели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1677" y="5882132"/>
            <a:ext cx="1544320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Настенная </a:t>
            </a:r>
            <a:r>
              <a:rPr dirty="0" sz="13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инф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о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рм</a:t>
            </a:r>
            <a:r>
              <a:rPr dirty="0" sz="1300" b="1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ционная  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система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1629" y="5884265"/>
            <a:ext cx="2195830" cy="817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32384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Стационарные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 системы </a:t>
            </a:r>
            <a:r>
              <a:rPr dirty="0" sz="1300" spc="-37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dirty="0" sz="13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усилителем</a:t>
            </a:r>
            <a:r>
              <a:rPr dirty="0" sz="13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10" b="1">
                <a:solidFill>
                  <a:srgbClr val="7E7E7E"/>
                </a:solidFill>
                <a:latin typeface="Tahoma"/>
                <a:cs typeface="Tahoma"/>
              </a:rPr>
              <a:t>для </a:t>
            </a:r>
            <a:r>
              <a:rPr dirty="0" sz="1300" spc="-37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крупных</a:t>
            </a:r>
            <a:r>
              <a:rPr dirty="0" sz="13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300" spc="-5" b="1">
                <a:solidFill>
                  <a:srgbClr val="7E7E7E"/>
                </a:solidFill>
                <a:latin typeface="Tahoma"/>
                <a:cs typeface="Tahoma"/>
              </a:rPr>
              <a:t>объектов</a:t>
            </a:r>
            <a:r>
              <a:rPr dirty="0" sz="1300" spc="-5" b="1">
                <a:solidFill>
                  <a:srgbClr val="585858"/>
                </a:solidFill>
                <a:latin typeface="Tahoma"/>
                <a:cs typeface="Tahoma"/>
              </a:rPr>
              <a:t>. </a:t>
            </a:r>
            <a:r>
              <a:rPr dirty="0" sz="1300" spc="-370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585858"/>
                </a:solidFill>
                <a:latin typeface="Tahoma"/>
                <a:cs typeface="Tahoma"/>
              </a:rPr>
              <a:t>Радиус</a:t>
            </a:r>
            <a:r>
              <a:rPr dirty="0" sz="1300" spc="1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585858"/>
                </a:solidFill>
                <a:latin typeface="Tahoma"/>
                <a:cs typeface="Tahoma"/>
              </a:rPr>
              <a:t>действия</a:t>
            </a:r>
            <a:r>
              <a:rPr dirty="0" sz="1300" spc="4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585858"/>
                </a:solidFill>
                <a:latin typeface="Tahoma"/>
                <a:cs typeface="Tahoma"/>
              </a:rPr>
              <a:t>до</a:t>
            </a:r>
            <a:r>
              <a:rPr dirty="0" sz="13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585858"/>
                </a:solidFill>
                <a:latin typeface="Tahoma"/>
                <a:cs typeface="Tahoma"/>
              </a:rPr>
              <a:t>700</a:t>
            </a:r>
            <a:r>
              <a:rPr dirty="0" sz="13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300" spc="-5">
                <a:solidFill>
                  <a:srgbClr val="585858"/>
                </a:solidFill>
                <a:latin typeface="Tahoma"/>
                <a:cs typeface="Tahoma"/>
              </a:rPr>
              <a:t>м</a:t>
            </a:r>
            <a:r>
              <a:rPr dirty="0" baseline="26143" sz="1275" spc="-7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dirty="0" sz="1300" spc="-5">
                <a:solidFill>
                  <a:srgbClr val="585858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297179"/>
            <a:ext cx="5855970" cy="5646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349757"/>
            <a:ext cx="55454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000" spc="4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(ИНДУКЦИОННЫЕ)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373251"/>
            <a:ext cx="86283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Кассы,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столы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окна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обслуживания</a:t>
            </a:r>
            <a:r>
              <a:rPr dirty="0" sz="1500" spc="4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покупателей,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информационные</a:t>
            </a:r>
            <a:r>
              <a:rPr dirty="0" sz="1500" spc="3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стойки</a:t>
            </a:r>
            <a:r>
              <a:rPr dirty="0" sz="15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должны</a:t>
            </a:r>
            <a:r>
              <a:rPr dirty="0" sz="1500" spc="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быть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ОБЯЗАТЕЛЬНО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снащены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индукционными</a:t>
            </a:r>
            <a:r>
              <a:rPr dirty="0" sz="1500" spc="6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системами.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10" y="2714244"/>
            <a:ext cx="4577225" cy="29415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6359" y="2009648"/>
            <a:ext cx="3655069" cy="394004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224027"/>
              <a:ext cx="2683002" cy="5646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5164" y="224027"/>
              <a:ext cx="3399282" cy="5646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" y="528827"/>
              <a:ext cx="4687062" cy="5646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0964" y="276859"/>
            <a:ext cx="54889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(ИНДУКЦИОННЫЕ)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Встраиваемые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индукционные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6386" y="5328666"/>
            <a:ext cx="178117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7E7E7E"/>
                </a:solidFill>
                <a:latin typeface="Tahoma"/>
                <a:cs typeface="Tahoma"/>
              </a:rPr>
              <a:t>Встраиваемая </a:t>
            </a:r>
            <a:r>
              <a:rPr dirty="0" sz="150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500" spc="-10" b="1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dirty="0" sz="1500" spc="-5" b="1">
                <a:solidFill>
                  <a:srgbClr val="7E7E7E"/>
                </a:solidFill>
                <a:latin typeface="Tahoma"/>
                <a:cs typeface="Tahoma"/>
              </a:rPr>
              <a:t>нфор</a:t>
            </a:r>
            <a:r>
              <a:rPr dirty="0" sz="1500" b="1">
                <a:solidFill>
                  <a:srgbClr val="7E7E7E"/>
                </a:solidFill>
                <a:latin typeface="Tahoma"/>
                <a:cs typeface="Tahoma"/>
              </a:rPr>
              <a:t>мац</a:t>
            </a:r>
            <a:r>
              <a:rPr dirty="0" sz="1500" spc="-5" b="1">
                <a:solidFill>
                  <a:srgbClr val="7E7E7E"/>
                </a:solidFill>
                <a:latin typeface="Tahoma"/>
                <a:cs typeface="Tahoma"/>
              </a:rPr>
              <a:t>ионн</a:t>
            </a:r>
            <a:r>
              <a:rPr dirty="0" sz="1500" b="1">
                <a:solidFill>
                  <a:srgbClr val="7E7E7E"/>
                </a:solidFill>
                <a:latin typeface="Tahoma"/>
                <a:cs typeface="Tahoma"/>
              </a:rPr>
              <a:t>ая  </a:t>
            </a:r>
            <a:r>
              <a:rPr dirty="0" sz="1500" spc="-5" b="1">
                <a:solidFill>
                  <a:srgbClr val="7E7E7E"/>
                </a:solidFill>
                <a:latin typeface="Tahoma"/>
                <a:cs typeface="Tahoma"/>
              </a:rPr>
              <a:t>система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552" y="1790700"/>
            <a:ext cx="3364991" cy="45186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9228" y="1790700"/>
            <a:ext cx="5367528" cy="337718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2220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165" b="1">
                <a:solidFill>
                  <a:srgbClr val="BEBEBE"/>
                </a:solidFill>
                <a:latin typeface="Arial"/>
                <a:cs typeface="Arial"/>
              </a:rPr>
              <a:t>Прилегающая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территория</a:t>
            </a:r>
            <a:endParaRPr sz="1400">
              <a:latin typeface="Arial"/>
              <a:cs typeface="Arial"/>
            </a:endParaRPr>
          </a:p>
          <a:p>
            <a:pPr marL="149860" marR="945515">
              <a:lnSpc>
                <a:spcPct val="207100"/>
              </a:lnSpc>
            </a:pPr>
            <a:r>
              <a:rPr dirty="0" sz="1400" spc="-180" b="1">
                <a:solidFill>
                  <a:srgbClr val="BEBEBE"/>
                </a:solidFill>
                <a:latin typeface="Arial"/>
                <a:cs typeface="Arial"/>
              </a:rPr>
              <a:t>В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х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о</a:t>
            </a:r>
            <a:r>
              <a:rPr dirty="0" sz="1400" spc="-100" b="1">
                <a:solidFill>
                  <a:srgbClr val="BEBEBE"/>
                </a:solidFill>
                <a:latin typeface="Arial"/>
                <a:cs typeface="Arial"/>
              </a:rPr>
              <a:t>д  </a:t>
            </a:r>
            <a:r>
              <a:rPr dirty="0" sz="1400" spc="-160" b="1">
                <a:solidFill>
                  <a:srgbClr val="404040"/>
                </a:solidFill>
                <a:latin typeface="Arial"/>
                <a:cs typeface="Arial"/>
              </a:rPr>
              <a:t>Хо</a:t>
            </a:r>
            <a:r>
              <a:rPr dirty="0" sz="1400" spc="-160" b="1">
                <a:solidFill>
                  <a:srgbClr val="404040"/>
                </a:solidFill>
                <a:latin typeface="Arial"/>
                <a:cs typeface="Arial"/>
              </a:rPr>
              <a:t>лл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algn="just" marL="149860" marR="469265">
              <a:lnSpc>
                <a:spcPct val="100000"/>
              </a:lnSpc>
            </a:pPr>
            <a:r>
              <a:rPr dirty="0" sz="1400" spc="-155" b="1">
                <a:solidFill>
                  <a:srgbClr val="404040"/>
                </a:solidFill>
                <a:latin typeface="Arial"/>
                <a:cs typeface="Arial"/>
              </a:rPr>
              <a:t>Инф.</a:t>
            </a:r>
            <a:r>
              <a:rPr dirty="0" sz="1400" spc="-145" b="1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dirty="0" sz="1400" spc="-145" b="1">
                <a:solidFill>
                  <a:srgbClr val="404040"/>
                </a:solidFill>
                <a:latin typeface="Arial"/>
                <a:cs typeface="Arial"/>
              </a:rPr>
              <a:t>той</a:t>
            </a:r>
            <a:r>
              <a:rPr dirty="0" sz="1400" spc="-105" b="1">
                <a:solidFill>
                  <a:srgbClr val="404040"/>
                </a:solidFill>
                <a:latin typeface="Arial"/>
                <a:cs typeface="Arial"/>
              </a:rPr>
              <a:t>ка  </a:t>
            </a:r>
            <a:r>
              <a:rPr dirty="0" sz="1400" spc="-145" b="1">
                <a:solidFill>
                  <a:srgbClr val="404040"/>
                </a:solidFill>
                <a:latin typeface="Arial"/>
                <a:cs typeface="Arial"/>
              </a:rPr>
              <a:t>Касса/Окно </a:t>
            </a:r>
            <a:r>
              <a:rPr dirty="0" sz="1400" spc="-38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404040"/>
                </a:solidFill>
                <a:latin typeface="Arial"/>
                <a:cs typeface="Arial"/>
              </a:rPr>
              <a:t>приема</a:t>
            </a:r>
            <a:endParaRPr sz="1400">
              <a:latin typeface="Arial"/>
              <a:cs typeface="Arial"/>
            </a:endParaRPr>
          </a:p>
          <a:p>
            <a:pPr marL="149860" marR="559435">
              <a:lnSpc>
                <a:spcPts val="3479"/>
              </a:lnSpc>
              <a:spcBef>
                <a:spcPts val="300"/>
              </a:spcBef>
            </a:pP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К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орид</a:t>
            </a:r>
            <a:r>
              <a:rPr dirty="0" sz="1400" spc="-165" b="1">
                <a:solidFill>
                  <a:srgbClr val="BEBEBE"/>
                </a:solidFill>
                <a:latin typeface="Arial"/>
                <a:cs typeface="Arial"/>
              </a:rPr>
              <a:t>ор</a:t>
            </a:r>
            <a:r>
              <a:rPr dirty="0" sz="1400" spc="-95" b="1">
                <a:solidFill>
                  <a:srgbClr val="BEBEBE"/>
                </a:solidFill>
                <a:latin typeface="Arial"/>
                <a:cs typeface="Arial"/>
              </a:rPr>
              <a:t>ы  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Лестницы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1385"/>
              </a:spcBef>
            </a:pP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Кабинеты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49860" marR="411480">
              <a:lnSpc>
                <a:spcPct val="100000"/>
              </a:lnSpc>
              <a:spcBef>
                <a:spcPts val="5"/>
              </a:spcBef>
            </a:pPr>
            <a:r>
              <a:rPr dirty="0" sz="1400" spc="-180" b="1">
                <a:solidFill>
                  <a:srgbClr val="BEBEBE"/>
                </a:solidFill>
                <a:latin typeface="Arial"/>
                <a:cs typeface="Arial"/>
              </a:rPr>
              <a:t>С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а</a:t>
            </a:r>
            <a:r>
              <a:rPr dirty="0" sz="1400" spc="-145" b="1">
                <a:solidFill>
                  <a:srgbClr val="BEBEBE"/>
                </a:solidFill>
                <a:latin typeface="Arial"/>
                <a:cs typeface="Arial"/>
              </a:rPr>
              <a:t>нитарн</a:t>
            </a:r>
            <a:r>
              <a:rPr dirty="0" sz="1400" spc="-200" b="1">
                <a:solidFill>
                  <a:srgbClr val="BEBEBE"/>
                </a:solidFill>
                <a:latin typeface="Arial"/>
                <a:cs typeface="Arial"/>
              </a:rPr>
              <a:t>ы</a:t>
            </a:r>
            <a:r>
              <a:rPr dirty="0" sz="1400" spc="-95" b="1">
                <a:solidFill>
                  <a:srgbClr val="BEBEBE"/>
                </a:solidFill>
                <a:latin typeface="Arial"/>
                <a:cs typeface="Arial"/>
              </a:rPr>
              <a:t>е  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комнаты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60" b="1">
                <a:solidFill>
                  <a:srgbClr val="252525"/>
                </a:solidFill>
                <a:latin typeface="Arial"/>
                <a:cs typeface="Arial"/>
              </a:rPr>
              <a:t>Залы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б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оч</a:t>
            </a:r>
            <a:r>
              <a:rPr dirty="0" sz="1400" spc="-145" b="1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r>
              <a:rPr dirty="0" sz="1400" spc="-9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85" b="1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dirty="0" sz="1400" spc="-130" b="1">
                <a:solidFill>
                  <a:srgbClr val="252525"/>
                </a:solidFill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dirty="0" sz="1400" spc="-7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инвали</a:t>
            </a:r>
            <a:r>
              <a:rPr dirty="0" sz="1400" spc="-175" b="1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667625" cy="6789420"/>
            <a:chOff x="0" y="0"/>
            <a:chExt cx="7667625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3275"/>
              <a:ext cx="5820918" cy="5646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439" y="356107"/>
            <a:ext cx="55454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000" spc="4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(ИНДУКЦИОННЫЕ)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743455"/>
            <a:ext cx="6265163" cy="4604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3463"/>
            <a:ext cx="6489954" cy="5951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92" y="341757"/>
            <a:ext cx="616331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ЗНАКИ,</a:t>
            </a:r>
            <a:r>
              <a:rPr dirty="0" sz="21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УКАЗАТЕЛИ</a:t>
            </a:r>
            <a:r>
              <a:rPr dirty="0" sz="2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ВЫВЕСКИ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416" y="2060448"/>
            <a:ext cx="6185295" cy="4575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2689" y="1308353"/>
            <a:ext cx="724090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Знаки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выполнятся в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специальном рельефном формате, доступном для незрячих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людей.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Дизайн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знаков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–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высококонтрастный,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что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позволяет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видеть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404040"/>
                </a:solidFill>
                <a:latin typeface="Tahoma"/>
                <a:cs typeface="Tahoma"/>
              </a:rPr>
              <a:t>их </a:t>
            </a:r>
            <a:r>
              <a:rPr dirty="0" sz="1500" spc="-45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слабовидящим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гражданам.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67243" y="1152906"/>
            <a:ext cx="1477010" cy="5285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 marR="20891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Пр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га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щ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я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1230">
              <a:lnSpc>
                <a:spcPct val="2071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ход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Инф.стойка</a:t>
            </a:r>
            <a:endParaRPr sz="1400">
              <a:latin typeface="Franklin Gothic Medium"/>
              <a:cs typeface="Franklin Gothic Medium"/>
            </a:endParaRPr>
          </a:p>
          <a:p>
            <a:pPr marL="149860" marR="282575">
              <a:lnSpc>
                <a:spcPct val="100000"/>
              </a:lnSpc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/Кас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 algn="just" marL="149860" marR="516255">
              <a:lnSpc>
                <a:spcPct val="207200"/>
              </a:lnSpc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Кори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д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оры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344805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та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13144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4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места </a:t>
            </a:r>
            <a:r>
              <a:rPr dirty="0" sz="1400" spc="-33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7243" y="1152220"/>
            <a:ext cx="1477010" cy="527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</a:pPr>
            <a:r>
              <a:rPr dirty="0" sz="1400" spc="-165" b="1">
                <a:solidFill>
                  <a:srgbClr val="BEBEBE"/>
                </a:solidFill>
                <a:latin typeface="Arial"/>
                <a:cs typeface="Arial"/>
              </a:rPr>
              <a:t>Прилегающая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территория</a:t>
            </a:r>
            <a:endParaRPr sz="1400">
              <a:latin typeface="Arial"/>
              <a:cs typeface="Arial"/>
            </a:endParaRPr>
          </a:p>
          <a:p>
            <a:pPr marL="149860" marR="945515">
              <a:lnSpc>
                <a:spcPct val="207100"/>
              </a:lnSpc>
            </a:pPr>
            <a:r>
              <a:rPr dirty="0" sz="1400" spc="-180" b="1">
                <a:solidFill>
                  <a:srgbClr val="BEBEBE"/>
                </a:solidFill>
                <a:latin typeface="Arial"/>
                <a:cs typeface="Arial"/>
              </a:rPr>
              <a:t>В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х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о</a:t>
            </a:r>
            <a:r>
              <a:rPr dirty="0" sz="1400" spc="-100" b="1">
                <a:solidFill>
                  <a:srgbClr val="BEBEBE"/>
                </a:solidFill>
                <a:latin typeface="Arial"/>
                <a:cs typeface="Arial"/>
              </a:rPr>
              <a:t>д  </a:t>
            </a:r>
            <a:r>
              <a:rPr dirty="0" sz="1400" spc="-160" b="1">
                <a:solidFill>
                  <a:srgbClr val="404040"/>
                </a:solidFill>
                <a:latin typeface="Arial"/>
                <a:cs typeface="Arial"/>
              </a:rPr>
              <a:t>Хо</a:t>
            </a:r>
            <a:r>
              <a:rPr dirty="0" sz="1400" spc="-160" b="1">
                <a:solidFill>
                  <a:srgbClr val="404040"/>
                </a:solidFill>
                <a:latin typeface="Arial"/>
                <a:cs typeface="Arial"/>
              </a:rPr>
              <a:t>лл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algn="just" marL="149860" marR="469265">
              <a:lnSpc>
                <a:spcPct val="100000"/>
              </a:lnSpc>
            </a:pP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Инф.</a:t>
            </a:r>
            <a:r>
              <a:rPr dirty="0" sz="1400" spc="-145" b="1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dirty="0" sz="1400" spc="-145" b="1">
                <a:solidFill>
                  <a:srgbClr val="252525"/>
                </a:solidFill>
                <a:latin typeface="Arial"/>
                <a:cs typeface="Arial"/>
              </a:rPr>
              <a:t>той</a:t>
            </a:r>
            <a:r>
              <a:rPr dirty="0" sz="1400" spc="-105" b="1">
                <a:solidFill>
                  <a:srgbClr val="252525"/>
                </a:solidFill>
                <a:latin typeface="Arial"/>
                <a:cs typeface="Arial"/>
              </a:rPr>
              <a:t>ка  </a:t>
            </a:r>
            <a:r>
              <a:rPr dirty="0" sz="1400" spc="-145" b="1">
                <a:solidFill>
                  <a:srgbClr val="252525"/>
                </a:solidFill>
                <a:latin typeface="Arial"/>
                <a:cs typeface="Arial"/>
              </a:rPr>
              <a:t>Касса/Окно </a:t>
            </a:r>
            <a:r>
              <a:rPr dirty="0" sz="1400" spc="-38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приема</a:t>
            </a:r>
            <a:endParaRPr sz="1400">
              <a:latin typeface="Arial"/>
              <a:cs typeface="Arial"/>
            </a:endParaRPr>
          </a:p>
          <a:p>
            <a:pPr marL="149860" marR="559435">
              <a:lnSpc>
                <a:spcPts val="3479"/>
              </a:lnSpc>
              <a:spcBef>
                <a:spcPts val="300"/>
              </a:spcBef>
            </a:pP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орид</a:t>
            </a: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ор</a:t>
            </a:r>
            <a:r>
              <a:rPr dirty="0" sz="1400" spc="-95" b="1">
                <a:solidFill>
                  <a:srgbClr val="252525"/>
                </a:solidFill>
                <a:latin typeface="Arial"/>
                <a:cs typeface="Arial"/>
              </a:rPr>
              <a:t>ы  </a:t>
            </a:r>
            <a:r>
              <a:rPr dirty="0" sz="1400" spc="-155" b="1">
                <a:solidFill>
                  <a:srgbClr val="BEBEBE"/>
                </a:solidFill>
                <a:latin typeface="Arial"/>
                <a:cs typeface="Arial"/>
              </a:rPr>
              <a:t>Лестницы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1385"/>
              </a:spcBef>
            </a:pP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Кабинеты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49860" marR="411480">
              <a:lnSpc>
                <a:spcPct val="100000"/>
              </a:lnSpc>
              <a:spcBef>
                <a:spcPts val="5"/>
              </a:spcBef>
            </a:pPr>
            <a:r>
              <a:rPr dirty="0" sz="1400" spc="-180" b="1">
                <a:solidFill>
                  <a:srgbClr val="BEBEBE"/>
                </a:solidFill>
                <a:latin typeface="Arial"/>
                <a:cs typeface="Arial"/>
              </a:rPr>
              <a:t>С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а</a:t>
            </a:r>
            <a:r>
              <a:rPr dirty="0" sz="1400" spc="-145" b="1">
                <a:solidFill>
                  <a:srgbClr val="BEBEBE"/>
                </a:solidFill>
                <a:latin typeface="Arial"/>
                <a:cs typeface="Arial"/>
              </a:rPr>
              <a:t>нитарн</a:t>
            </a:r>
            <a:r>
              <a:rPr dirty="0" sz="1400" spc="-200" b="1">
                <a:solidFill>
                  <a:srgbClr val="BEBEBE"/>
                </a:solidFill>
                <a:latin typeface="Arial"/>
                <a:cs typeface="Arial"/>
              </a:rPr>
              <a:t>ы</a:t>
            </a:r>
            <a:r>
              <a:rPr dirty="0" sz="1400" spc="-95" b="1">
                <a:solidFill>
                  <a:srgbClr val="BEBEBE"/>
                </a:solidFill>
                <a:latin typeface="Arial"/>
                <a:cs typeface="Arial"/>
              </a:rPr>
              <a:t>е  </a:t>
            </a:r>
            <a:r>
              <a:rPr dirty="0" sz="1400" spc="-150" b="1">
                <a:solidFill>
                  <a:srgbClr val="BEBEBE"/>
                </a:solidFill>
                <a:latin typeface="Arial"/>
                <a:cs typeface="Arial"/>
              </a:rPr>
              <a:t>комнаты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60" b="1">
                <a:solidFill>
                  <a:srgbClr val="252525"/>
                </a:solidFill>
                <a:latin typeface="Arial"/>
                <a:cs typeface="Arial"/>
              </a:rPr>
              <a:t>Залы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Р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dirty="0" sz="1400" spc="-165" b="1">
                <a:solidFill>
                  <a:srgbClr val="252525"/>
                </a:solidFill>
                <a:latin typeface="Arial"/>
                <a:cs typeface="Arial"/>
              </a:rPr>
              <a:t>б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оч</a:t>
            </a:r>
            <a:r>
              <a:rPr dirty="0" sz="1400" spc="-145" b="1">
                <a:solidFill>
                  <a:srgbClr val="252525"/>
                </a:solidFill>
                <a:latin typeface="Arial"/>
                <a:cs typeface="Arial"/>
              </a:rPr>
              <a:t>ие</a:t>
            </a:r>
            <a:r>
              <a:rPr dirty="0" sz="1400" spc="-9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85" b="1">
                <a:solidFill>
                  <a:srgbClr val="252525"/>
                </a:solidFill>
                <a:latin typeface="Arial"/>
                <a:cs typeface="Arial"/>
              </a:rPr>
              <a:t>м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е</a:t>
            </a:r>
            <a:r>
              <a:rPr dirty="0" sz="1400" spc="-150" b="1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dirty="0" sz="1400" spc="-130" b="1">
                <a:solidFill>
                  <a:srgbClr val="252525"/>
                </a:solidFill>
                <a:latin typeface="Arial"/>
                <a:cs typeface="Arial"/>
              </a:rPr>
              <a:t>та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dirty="0" sz="1400" spc="-7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инвали</a:t>
            </a:r>
            <a:r>
              <a:rPr dirty="0" sz="1400" spc="-175" b="1">
                <a:solidFill>
                  <a:srgbClr val="252525"/>
                </a:solidFill>
                <a:latin typeface="Arial"/>
                <a:cs typeface="Arial"/>
              </a:rPr>
              <a:t>д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dirty="0" sz="1400" spc="-155" b="1">
                <a:solidFill>
                  <a:srgbClr val="252525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64" y="0"/>
            <a:ext cx="7612380" cy="6789420"/>
            <a:chOff x="54864" y="0"/>
            <a:chExt cx="7612380" cy="6789420"/>
          </a:xfrm>
        </p:grpSpPr>
        <p:sp>
          <p:nvSpPr>
            <p:cNvPr id="5" name="object 5"/>
            <p:cNvSpPr/>
            <p:nvPr/>
          </p:nvSpPr>
          <p:spPr>
            <a:xfrm>
              <a:off x="7623047" y="0"/>
              <a:ext cx="44450" cy="6789420"/>
            </a:xfrm>
            <a:custGeom>
              <a:avLst/>
              <a:gdLst/>
              <a:ahLst/>
              <a:cxnLst/>
              <a:rect l="l" t="t" r="r" b="b"/>
              <a:pathLst>
                <a:path w="44450" h="6789420">
                  <a:moveTo>
                    <a:pt x="44196" y="0"/>
                  </a:moveTo>
                  <a:lnTo>
                    <a:pt x="0" y="0"/>
                  </a:lnTo>
                  <a:lnTo>
                    <a:pt x="0" y="6789420"/>
                  </a:lnTo>
                  <a:lnTo>
                    <a:pt x="44196" y="678942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303275"/>
              <a:ext cx="5855970" cy="5646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964" y="356107"/>
            <a:ext cx="55454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000" spc="4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(ИНДУКЦИОННЫЕ)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1375" y="2052308"/>
            <a:ext cx="5483225" cy="4165600"/>
            <a:chOff x="1211375" y="2052308"/>
            <a:chExt cx="5483225" cy="41656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375" y="2052308"/>
              <a:ext cx="5482711" cy="41651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16936" y="3069335"/>
              <a:ext cx="2605405" cy="2507615"/>
            </a:xfrm>
            <a:custGeom>
              <a:avLst/>
              <a:gdLst/>
              <a:ahLst/>
              <a:cxnLst/>
              <a:rect l="l" t="t" r="r" b="b"/>
              <a:pathLst>
                <a:path w="2605404" h="2507615">
                  <a:moveTo>
                    <a:pt x="1583436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583436" y="359664"/>
                  </a:lnTo>
                  <a:lnTo>
                    <a:pt x="1583436" y="0"/>
                  </a:lnTo>
                  <a:close/>
                </a:path>
                <a:path w="2605404" h="2507615">
                  <a:moveTo>
                    <a:pt x="2605151" y="2221738"/>
                  </a:moveTo>
                  <a:lnTo>
                    <a:pt x="1591691" y="2100072"/>
                  </a:lnTo>
                  <a:lnTo>
                    <a:pt x="1557401" y="2385314"/>
                  </a:lnTo>
                  <a:lnTo>
                    <a:pt x="2570861" y="2507107"/>
                  </a:lnTo>
                  <a:lnTo>
                    <a:pt x="2605151" y="2221738"/>
                  </a:lnTo>
                  <a:close/>
                </a:path>
              </a:pathLst>
            </a:custGeom>
            <a:solidFill>
              <a:srgbClr val="E7E7E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349758"/>
            <a:ext cx="63468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СРЕДСТВА</a:t>
            </a:r>
            <a:r>
              <a:rPr dirty="0" sz="2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ЭВАКУАЦИИ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ЛЮДЕЙ</a:t>
            </a:r>
            <a:r>
              <a:rPr dirty="0" sz="2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ИНВАЛИДНОСТЬЮ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2213679"/>
            <a:ext cx="3887724" cy="42215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664" y="1645920"/>
            <a:ext cx="3553967" cy="483412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16" y="349758"/>
            <a:ext cx="573278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СПЕЦИАЛЬНЫЕ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ТАКСОФОНЫ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ИНВАЛИДОВ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0427" y="1988820"/>
            <a:ext cx="6829044" cy="453542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64" y="421386"/>
            <a:ext cx="811593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ПУТИ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ДВИЖЕНИЯ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МЕЖДУ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ПРИЛАВКАМИ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ПОЛКАМИ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ТОВАРОМ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852" y="1684020"/>
            <a:ext cx="3409188" cy="50139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0167" y="1927352"/>
            <a:ext cx="4849495" cy="231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Пути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движения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между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прилавками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полками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с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товаром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должны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соответствовать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нормам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путей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движения,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доступных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людей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инвалидных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колясках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–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 менее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1400 мм. (для разворота на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90 </a:t>
            </a:r>
            <a:r>
              <a:rPr dirty="0" sz="15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градусов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–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подъехать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к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полкам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товаром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180 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градусов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развернуться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поехать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обратно).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ahoma"/>
              <a:cs typeface="Tahoma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При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организации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двухсторонних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путей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движения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ширина должна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быть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не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менее 1800 мм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(встречное </a:t>
            </a:r>
            <a:r>
              <a:rPr dirty="0" sz="15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движение</a:t>
            </a:r>
            <a:r>
              <a:rPr dirty="0" sz="1500" spc="2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людей</a:t>
            </a:r>
            <a:r>
              <a:rPr dirty="0" sz="15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5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инвалидных</a:t>
            </a:r>
            <a:r>
              <a:rPr dirty="0" sz="1500" spc="3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404040"/>
                </a:solidFill>
                <a:latin typeface="Tahoma"/>
                <a:cs typeface="Tahoma"/>
              </a:rPr>
              <a:t>колясках)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338" y="349758"/>
            <a:ext cx="239141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ШИРИНА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ПРОХОДА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4592" y="1667255"/>
            <a:ext cx="8912860" cy="4741545"/>
            <a:chOff x="164592" y="1667255"/>
            <a:chExt cx="8912860" cy="4741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780" y="1667255"/>
              <a:ext cx="4741164" cy="47411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2887980"/>
              <a:ext cx="4695444" cy="3520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3199" y="4411561"/>
            <a:ext cx="2353551" cy="9691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57592"/>
            <a:ext cx="9144000" cy="5584190"/>
            <a:chOff x="0" y="1057592"/>
            <a:chExt cx="9144000" cy="55841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1312164"/>
              <a:ext cx="2488692" cy="441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7461" y="1184910"/>
              <a:ext cx="2743200" cy="4674235"/>
            </a:xfrm>
            <a:custGeom>
              <a:avLst/>
              <a:gdLst/>
              <a:ahLst/>
              <a:cxnLst/>
              <a:rect l="l" t="t" r="r" b="b"/>
              <a:pathLst>
                <a:path w="2743200" h="4674235">
                  <a:moveTo>
                    <a:pt x="0" y="4674108"/>
                  </a:moveTo>
                  <a:lnTo>
                    <a:pt x="2743200" y="4674108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4674108"/>
                  </a:lnTo>
                  <a:close/>
                </a:path>
              </a:pathLst>
            </a:custGeom>
            <a:ln w="254508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687568"/>
              <a:ext cx="9144000" cy="954405"/>
            </a:xfrm>
            <a:custGeom>
              <a:avLst/>
              <a:gdLst/>
              <a:ahLst/>
              <a:cxnLst/>
              <a:rect l="l" t="t" r="r" b="b"/>
              <a:pathLst>
                <a:path w="9144000" h="954404">
                  <a:moveTo>
                    <a:pt x="0" y="954023"/>
                  </a:moveTo>
                  <a:lnTo>
                    <a:pt x="9144000" y="95402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54023"/>
                  </a:lnTo>
                  <a:close/>
                </a:path>
              </a:pathLst>
            </a:custGeom>
            <a:solidFill>
              <a:srgbClr val="0091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20" y="1703831"/>
              <a:ext cx="5049774" cy="9806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720" y="2237232"/>
              <a:ext cx="6050280" cy="98069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091815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ИНФОРМАЦИОННЫЕ</a:t>
            </a:r>
          </a:p>
          <a:p>
            <a:pPr marL="3091815">
              <a:lnSpc>
                <a:spcPct val="100000"/>
              </a:lnSpc>
            </a:pPr>
            <a:r>
              <a:rPr dirty="0"/>
              <a:t>СЕНСОРНЫЕ</a:t>
            </a:r>
            <a:r>
              <a:rPr dirty="0" spc="-80"/>
              <a:t> </a:t>
            </a:r>
            <a:r>
              <a:rPr dirty="0"/>
              <a:t>ТЕРМИНАЛЫ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55975" y="3198113"/>
            <a:ext cx="4832985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7E7E7E"/>
                </a:solidFill>
                <a:latin typeface="Trebuchet MS"/>
                <a:cs typeface="Trebuchet MS"/>
              </a:rPr>
              <a:t>СО</a:t>
            </a:r>
            <a:r>
              <a:rPr dirty="0" sz="2000" spc="-35" b="1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7E7E7E"/>
                </a:solidFill>
                <a:latin typeface="Trebuchet MS"/>
                <a:cs typeface="Trebuchet MS"/>
              </a:rPr>
              <a:t>СПЕЦИАЛЬНЫМ</a:t>
            </a:r>
            <a:r>
              <a:rPr dirty="0" sz="2000" spc="-75" b="1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7E7E7E"/>
                </a:solidFill>
                <a:latin typeface="Trebuchet MS"/>
                <a:cs typeface="Trebuchet MS"/>
              </a:rPr>
              <a:t>АДАПТИРОВАННЫМ </a:t>
            </a:r>
            <a:r>
              <a:rPr dirty="0" sz="2000" spc="-585" b="1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339966"/>
                </a:solidFill>
                <a:latin typeface="Trebuchet MS"/>
                <a:cs typeface="Trebuchet MS"/>
              </a:rPr>
              <a:t>ПРОГРАММНЫМ</a:t>
            </a:r>
            <a:r>
              <a:rPr dirty="0" sz="2000" spc="-45" b="1">
                <a:solidFill>
                  <a:srgbClr val="339966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339966"/>
                </a:solidFill>
                <a:latin typeface="Trebuchet MS"/>
                <a:cs typeface="Trebuchet MS"/>
              </a:rPr>
              <a:t>ОБЕСПЕЧЕНИЕМ</a:t>
            </a:r>
            <a:endParaRPr sz="2000">
              <a:latin typeface="Trebuchet MS"/>
              <a:cs typeface="Trebuchet MS"/>
            </a:endParaRPr>
          </a:p>
          <a:p>
            <a:pPr marL="12700" marR="744855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Trebuchet MS"/>
                <a:cs typeface="Trebuchet MS"/>
              </a:rPr>
              <a:t>ДЛЯ </a:t>
            </a:r>
            <a:r>
              <a:rPr dirty="0" sz="2000" spc="-5" b="1">
                <a:solidFill>
                  <a:srgbClr val="339966"/>
                </a:solidFill>
                <a:latin typeface="Trebuchet MS"/>
                <a:cs typeface="Trebuchet MS"/>
              </a:rPr>
              <a:t>ЛЮДЕЙ </a:t>
            </a:r>
            <a:r>
              <a:rPr dirty="0" sz="2000" b="1">
                <a:solidFill>
                  <a:srgbClr val="339966"/>
                </a:solidFill>
                <a:latin typeface="Trebuchet MS"/>
                <a:cs typeface="Trebuchet MS"/>
              </a:rPr>
              <a:t>С </a:t>
            </a:r>
            <a:r>
              <a:rPr dirty="0" sz="2000" spc="-5" b="1">
                <a:solidFill>
                  <a:srgbClr val="339966"/>
                </a:solidFill>
                <a:latin typeface="Trebuchet MS"/>
                <a:cs typeface="Trebuchet MS"/>
              </a:rPr>
              <a:t>ОГРАНИЧЕННЫМИ </a:t>
            </a:r>
            <a:r>
              <a:rPr dirty="0" sz="2000" spc="-590" b="1">
                <a:solidFill>
                  <a:srgbClr val="339966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339966"/>
                </a:solidFill>
                <a:latin typeface="Trebuchet MS"/>
                <a:cs typeface="Trebuchet MS"/>
              </a:rPr>
              <a:t>ВОЗМОЖНОСТЯМИ</a:t>
            </a:r>
            <a:r>
              <a:rPr dirty="0" sz="2000" spc="-40" b="1">
                <a:solidFill>
                  <a:srgbClr val="339966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339966"/>
                </a:solidFill>
                <a:latin typeface="Trebuchet MS"/>
                <a:cs typeface="Trebuchet MS"/>
              </a:rPr>
              <a:t>ЗДОРОВЬЯ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5931" y="5590031"/>
            <a:ext cx="2057400" cy="126796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97737" y="5837313"/>
            <a:ext cx="6105525" cy="68516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759075">
              <a:lnSpc>
                <a:spcPct val="100000"/>
              </a:lnSpc>
              <a:spcBef>
                <a:spcPts val="535"/>
              </a:spcBef>
            </a:pPr>
            <a:r>
              <a:rPr dirty="0" sz="1800" b="1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рамках</a:t>
            </a:r>
            <a:r>
              <a:rPr dirty="0" sz="18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реализации </a:t>
            </a:r>
            <a:r>
              <a:rPr dirty="0" sz="1800" b="1">
                <a:solidFill>
                  <a:srgbClr val="FFFFFF"/>
                </a:solidFill>
                <a:latin typeface="Tahoma"/>
                <a:cs typeface="Tahoma"/>
              </a:rPr>
              <a:t>задач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государственной</a:t>
            </a:r>
            <a:r>
              <a:rPr dirty="0" sz="1800" spc="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программы</a:t>
            </a:r>
            <a:r>
              <a:rPr dirty="0" sz="1800" spc="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“ДОСТУПНАЯ</a:t>
            </a:r>
            <a:r>
              <a:rPr dirty="0" sz="18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ahoma"/>
                <a:cs typeface="Tahoma"/>
              </a:rPr>
              <a:t>СРЕДА”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7822" y="1184275"/>
            <a:ext cx="2481580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Посетители</a:t>
            </a:r>
            <a:r>
              <a:rPr dirty="0" sz="1200" spc="-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магазина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нуждаются</a:t>
            </a:r>
            <a:r>
              <a:rPr dirty="0" sz="12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EC135A"/>
                </a:solidFill>
                <a:latin typeface="Tahoma"/>
                <a:cs typeface="Tahoma"/>
              </a:rPr>
              <a:t>в</a:t>
            </a:r>
            <a:r>
              <a:rPr dirty="0" sz="1200" spc="-30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EC135A"/>
                </a:solidFill>
                <a:latin typeface="Tahoma"/>
                <a:cs typeface="Tahoma"/>
              </a:rPr>
              <a:t>современных</a:t>
            </a:r>
            <a:r>
              <a:rPr dirty="0" sz="1200" spc="-45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EC135A"/>
                </a:solidFill>
                <a:latin typeface="Tahoma"/>
                <a:cs typeface="Tahoma"/>
              </a:rPr>
              <a:t>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EC135A"/>
                </a:solidFill>
                <a:latin typeface="Tahoma"/>
                <a:cs typeface="Tahoma"/>
              </a:rPr>
              <a:t>удобных</a:t>
            </a:r>
            <a:r>
              <a:rPr dirty="0" sz="1200" spc="-60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EC135A"/>
                </a:solidFill>
                <a:latin typeface="Tahoma"/>
                <a:cs typeface="Tahoma"/>
              </a:rPr>
              <a:t>средствах</a:t>
            </a:r>
            <a:r>
              <a:rPr dirty="0" sz="1200" spc="-25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EC135A"/>
                </a:solidFill>
                <a:latin typeface="Tahoma"/>
                <a:cs typeface="Tahoma"/>
              </a:rPr>
              <a:t>получения</a:t>
            </a:r>
            <a:endParaRPr sz="1200">
              <a:latin typeface="Tahoma"/>
              <a:cs typeface="Tahoma"/>
            </a:endParaRPr>
          </a:p>
          <a:p>
            <a:pPr marL="12700" marR="365125">
              <a:lnSpc>
                <a:spcPct val="100000"/>
              </a:lnSpc>
            </a:pPr>
            <a:r>
              <a:rPr dirty="0" sz="1200" b="1">
                <a:solidFill>
                  <a:srgbClr val="EC135A"/>
                </a:solidFill>
                <a:latin typeface="Tahoma"/>
                <a:cs typeface="Tahoma"/>
              </a:rPr>
              <a:t>информации</a:t>
            </a:r>
            <a:r>
              <a:rPr dirty="0" sz="1200" spc="-50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об</a:t>
            </a:r>
            <a:r>
              <a:rPr dirty="0" sz="1200" spc="-5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магазине, </a:t>
            </a:r>
            <a:r>
              <a:rPr dirty="0" sz="1200" spc="-33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реализуемых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нем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продуктах, оказываемых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услугах, персонале,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расписании</a:t>
            </a:r>
            <a:r>
              <a:rPr dirty="0" sz="1200" spc="-2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dirty="0" sz="1200" spc="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графике</a:t>
            </a:r>
            <a:endParaRPr sz="1200">
              <a:latin typeface="Tahoma"/>
              <a:cs typeface="Tahoma"/>
            </a:endParaRPr>
          </a:p>
          <a:p>
            <a:pPr marL="12700" marR="220345">
              <a:lnSpc>
                <a:spcPct val="100000"/>
              </a:lnSpc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работы</a:t>
            </a:r>
            <a:r>
              <a:rPr dirty="0" sz="1200" spc="-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тех</a:t>
            </a:r>
            <a:r>
              <a:rPr dirty="0" sz="1200" spc="-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dirty="0" sz="1200" spc="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иных</a:t>
            </a:r>
            <a:r>
              <a:rPr dirty="0" sz="12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служб </a:t>
            </a:r>
            <a:r>
              <a:rPr dirty="0" sz="1200" spc="-33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магазина,</a:t>
            </a:r>
            <a:r>
              <a:rPr dirty="0" sz="12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получить</a:t>
            </a:r>
            <a:r>
              <a:rPr dirty="0" sz="1200" spc="-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план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расположения</a:t>
            </a:r>
            <a:r>
              <a:rPr dirty="0" sz="1200" spc="-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зон</a:t>
            </a:r>
            <a:r>
              <a:rPr dirty="0" sz="1200" spc="-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магазина,</a:t>
            </a:r>
            <a:r>
              <a:rPr dirty="0" sz="1200" spc="-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других,</a:t>
            </a:r>
            <a:r>
              <a:rPr dirty="0" sz="1200" spc="-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важных</a:t>
            </a:r>
            <a:r>
              <a:rPr dirty="0" sz="1200" spc="-5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покупателя</a:t>
            </a:r>
            <a:r>
              <a:rPr dirty="0" sz="1200" spc="-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сведений.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925822"/>
            <a:ext cx="9144000" cy="2932430"/>
            <a:chOff x="0" y="3925822"/>
            <a:chExt cx="9144000" cy="2932430"/>
          </a:xfrm>
        </p:grpSpPr>
        <p:sp>
          <p:nvSpPr>
            <p:cNvPr id="4" name="object 4"/>
            <p:cNvSpPr/>
            <p:nvPr/>
          </p:nvSpPr>
          <p:spPr>
            <a:xfrm>
              <a:off x="4561332" y="3925822"/>
              <a:ext cx="4582795" cy="2932430"/>
            </a:xfrm>
            <a:custGeom>
              <a:avLst/>
              <a:gdLst/>
              <a:ahLst/>
              <a:cxnLst/>
              <a:rect l="l" t="t" r="r" b="b"/>
              <a:pathLst>
                <a:path w="4582795" h="2932429">
                  <a:moveTo>
                    <a:pt x="4582668" y="2932174"/>
                  </a:moveTo>
                  <a:lnTo>
                    <a:pt x="4582668" y="0"/>
                  </a:lnTo>
                  <a:lnTo>
                    <a:pt x="0" y="0"/>
                  </a:lnTo>
                  <a:lnTo>
                    <a:pt x="0" y="2932174"/>
                  </a:lnTo>
                  <a:lnTo>
                    <a:pt x="4582668" y="2932174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25823"/>
              <a:ext cx="4561840" cy="2932430"/>
            </a:xfrm>
            <a:custGeom>
              <a:avLst/>
              <a:gdLst/>
              <a:ahLst/>
              <a:cxnLst/>
              <a:rect l="l" t="t" r="r" b="b"/>
              <a:pathLst>
                <a:path w="4561840" h="2932429">
                  <a:moveTo>
                    <a:pt x="4561332" y="2932173"/>
                  </a:moveTo>
                  <a:lnTo>
                    <a:pt x="4561332" y="0"/>
                  </a:lnTo>
                  <a:lnTo>
                    <a:pt x="0" y="0"/>
                  </a:lnTo>
                  <a:lnTo>
                    <a:pt x="0" y="2932173"/>
                  </a:lnTo>
                  <a:lnTo>
                    <a:pt x="4561332" y="2932173"/>
                  </a:lnTo>
                  <a:close/>
                </a:path>
              </a:pathLst>
            </a:custGeom>
            <a:solidFill>
              <a:srgbClr val="EC13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90499" y="3929024"/>
            <a:ext cx="3282950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154" marR="213995" indent="252729">
              <a:lnSpc>
                <a:spcPct val="13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Однако,</a:t>
            </a:r>
            <a:r>
              <a:rPr dirty="0" sz="160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большинство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 представленных</a:t>
            </a:r>
            <a:r>
              <a:rPr dirty="0" sz="1600" spc="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рынке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информационных</a:t>
            </a:r>
            <a:r>
              <a:rPr dirty="0" sz="160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терминалов</a:t>
            </a:r>
            <a:endParaRPr sz="1600">
              <a:latin typeface="Tahoma"/>
              <a:cs typeface="Tahoma"/>
            </a:endParaRPr>
          </a:p>
          <a:p>
            <a:pPr algn="ctr" marL="293370" marR="285115" indent="-1905">
              <a:lnSpc>
                <a:spcPct val="130000"/>
              </a:lnSpc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адаптированы</a:t>
            </a:r>
            <a:r>
              <a:rPr dirty="0" sz="16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их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использования</a:t>
            </a: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людьми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endParaRPr sz="1600">
              <a:latin typeface="Tahoma"/>
              <a:cs typeface="Tahoma"/>
            </a:endParaRPr>
          </a:p>
          <a:p>
            <a:pPr algn="ctr" marL="99060" marR="96520">
              <a:lnSpc>
                <a:spcPct val="130000"/>
              </a:lnSpc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ограничениями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здоровью </a:t>
            </a:r>
            <a:r>
              <a:rPr dirty="0" sz="1600" spc="-4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(по</a:t>
            </a: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зрению, по</a:t>
            </a:r>
            <a:r>
              <a:rPr dirty="0" sz="16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слуху,</a:t>
            </a: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людей</a:t>
            </a:r>
            <a:r>
              <a:rPr dirty="0" sz="16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 инвалидных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колясках)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867" y="4729683"/>
            <a:ext cx="364490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b="1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126236"/>
            <a:ext cx="2961132" cy="7315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08" y="2013204"/>
            <a:ext cx="2670048" cy="17038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47028" y="1157478"/>
            <a:ext cx="3022600" cy="237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2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решения</a:t>
            </a:r>
            <a:r>
              <a:rPr dirty="0" sz="12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таких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задач используют</a:t>
            </a:r>
            <a:endParaRPr sz="1200">
              <a:latin typeface="Tahoma"/>
              <a:cs typeface="Tahoma"/>
            </a:endParaRPr>
          </a:p>
          <a:p>
            <a:pPr marL="12700" marR="657860">
              <a:lnSpc>
                <a:spcPct val="100000"/>
              </a:lnSpc>
            </a:pPr>
            <a:r>
              <a:rPr dirty="0" sz="1200" spc="-5" b="1">
                <a:solidFill>
                  <a:srgbClr val="EC135A"/>
                </a:solidFill>
                <a:latin typeface="Tahoma"/>
                <a:cs typeface="Tahoma"/>
              </a:rPr>
              <a:t>сенсорные информационные </a:t>
            </a:r>
            <a:r>
              <a:rPr dirty="0" sz="1200" spc="-340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EC135A"/>
                </a:solidFill>
                <a:latin typeface="Tahoma"/>
                <a:cs typeface="Tahoma"/>
              </a:rPr>
              <a:t>терминалы</a:t>
            </a:r>
            <a:r>
              <a:rPr dirty="0" sz="1200" spc="-25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EC135A"/>
                </a:solidFill>
                <a:latin typeface="Tahoma"/>
                <a:cs typeface="Tahoma"/>
              </a:rPr>
              <a:t>(киоски),</a:t>
            </a:r>
            <a:r>
              <a:rPr dirty="0" sz="1200" spc="20" b="1">
                <a:solidFill>
                  <a:srgbClr val="EC135A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которые</a:t>
            </a:r>
            <a:endParaRPr sz="1200">
              <a:latin typeface="Tahoma"/>
              <a:cs typeface="Tahoma"/>
            </a:endParaRPr>
          </a:p>
          <a:p>
            <a:pPr algn="just" marL="12700" marR="32384">
              <a:lnSpc>
                <a:spcPct val="100000"/>
              </a:lnSpc>
            </a:pPr>
            <a:r>
              <a:rPr dirty="0" sz="1200" spc="-10">
                <a:solidFill>
                  <a:srgbClr val="404040"/>
                </a:solidFill>
                <a:latin typeface="Tahoma"/>
                <a:cs typeface="Tahoma"/>
              </a:rPr>
              <a:t>устанавливают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фойе, холлах при входе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 в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магазин (особенно актуально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крупных </a:t>
            </a:r>
            <a:r>
              <a:rPr dirty="0" sz="1200" spc="-36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ТРЦ).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настоящее</a:t>
            </a:r>
            <a:r>
              <a:rPr dirty="0" sz="12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время терминалы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перестали быть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редкостью,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практически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не осталось сфер деятельности, где им не </a:t>
            </a:r>
            <a:r>
              <a:rPr dirty="0" sz="1200" spc="-36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нашлось</a:t>
            </a:r>
            <a:r>
              <a:rPr dirty="0" sz="1200" spc="-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404040"/>
                </a:solidFill>
                <a:latin typeface="Tahoma"/>
                <a:cs typeface="Tahoma"/>
              </a:rPr>
              <a:t>бы </a:t>
            </a:r>
            <a:r>
              <a:rPr dirty="0" sz="1200" spc="-5">
                <a:solidFill>
                  <a:srgbClr val="404040"/>
                </a:solidFill>
                <a:latin typeface="Tahoma"/>
                <a:cs typeface="Tahoma"/>
              </a:rPr>
              <a:t>применения.</a:t>
            </a:r>
            <a:endParaRPr sz="1200">
              <a:latin typeface="Tahoma"/>
              <a:cs typeface="Tahoma"/>
            </a:endParaRPr>
          </a:p>
          <a:p>
            <a:pPr marL="12700" marR="537845">
              <a:lnSpc>
                <a:spcPct val="100000"/>
              </a:lnSpc>
              <a:spcBef>
                <a:spcPts val="1200"/>
              </a:spcBef>
            </a:pP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Сенсорный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информационный </a:t>
            </a:r>
            <a:r>
              <a:rPr dirty="0" sz="12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терминал </a:t>
            </a:r>
            <a:r>
              <a:rPr dirty="0" sz="1200" b="1">
                <a:solidFill>
                  <a:srgbClr val="404040"/>
                </a:solidFill>
                <a:latin typeface="Tahoma"/>
                <a:cs typeface="Tahoma"/>
              </a:rPr>
              <a:t>–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визитная карточка </a:t>
            </a:r>
            <a:r>
              <a:rPr dirty="0" sz="1200" spc="-34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любого</a:t>
            </a:r>
            <a:r>
              <a:rPr dirty="0" sz="1200" spc="-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404040"/>
                </a:solidFill>
                <a:latin typeface="Tahoma"/>
                <a:cs typeface="Tahoma"/>
              </a:rPr>
              <a:t>учреждения.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5658" y="4288307"/>
            <a:ext cx="3233420" cy="1294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3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РЕАЛИЗАЦИИ</a:t>
            </a: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ЗАДАЧ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ДОСТУПНОСТИ НЕОБХОДИМЫ </a:t>
            </a:r>
            <a:r>
              <a:rPr dirty="0" sz="1600" spc="-4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ТАКИЕ</a:t>
            </a:r>
            <a:r>
              <a:rPr dirty="0" sz="160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ИНФОРМАЦИОННЫЕ</a:t>
            </a:r>
            <a:endParaRPr sz="1600">
              <a:latin typeface="Tahoma"/>
              <a:cs typeface="Tahoma"/>
            </a:endParaRPr>
          </a:p>
          <a:p>
            <a:pPr algn="ctr" marR="1082675">
              <a:lnSpc>
                <a:spcPct val="100000"/>
              </a:lnSpc>
              <a:spcBef>
                <a:spcPts val="580"/>
              </a:spcBef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УСТРОЙСТВА,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52900" y="5154167"/>
            <a:ext cx="4657090" cy="1388110"/>
            <a:chOff x="4152900" y="5154167"/>
            <a:chExt cx="4657090" cy="13881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5032" y="5367515"/>
              <a:ext cx="1041653" cy="1927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9764" y="5371718"/>
              <a:ext cx="1014094" cy="1642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9488" y="5684519"/>
              <a:ext cx="2903982" cy="2232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4854" y="5688761"/>
              <a:ext cx="2875406" cy="1949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8255" y="6001511"/>
              <a:ext cx="2806446" cy="2232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2988" y="6005753"/>
              <a:ext cx="2778760" cy="1949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4332" y="6272783"/>
              <a:ext cx="3105150" cy="2689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9444" y="6277216"/>
              <a:ext cx="3077464" cy="24047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65853" y="5167121"/>
              <a:ext cx="982980" cy="632460"/>
            </a:xfrm>
            <a:custGeom>
              <a:avLst/>
              <a:gdLst/>
              <a:ahLst/>
              <a:cxnLst/>
              <a:rect l="l" t="t" r="r" b="b"/>
              <a:pathLst>
                <a:path w="982979" h="632460">
                  <a:moveTo>
                    <a:pt x="666750" y="0"/>
                  </a:moveTo>
                  <a:lnTo>
                    <a:pt x="666750" y="158114"/>
                  </a:lnTo>
                  <a:lnTo>
                    <a:pt x="0" y="158114"/>
                  </a:lnTo>
                  <a:lnTo>
                    <a:pt x="0" y="474344"/>
                  </a:lnTo>
                  <a:lnTo>
                    <a:pt x="666750" y="474344"/>
                  </a:lnTo>
                  <a:lnTo>
                    <a:pt x="666750" y="632459"/>
                  </a:lnTo>
                  <a:lnTo>
                    <a:pt x="982980" y="316229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65853" y="5167121"/>
              <a:ext cx="982980" cy="632460"/>
            </a:xfrm>
            <a:custGeom>
              <a:avLst/>
              <a:gdLst/>
              <a:ahLst/>
              <a:cxnLst/>
              <a:rect l="l" t="t" r="r" b="b"/>
              <a:pathLst>
                <a:path w="982979" h="632460">
                  <a:moveTo>
                    <a:pt x="0" y="158114"/>
                  </a:moveTo>
                  <a:lnTo>
                    <a:pt x="666750" y="158114"/>
                  </a:lnTo>
                  <a:lnTo>
                    <a:pt x="666750" y="0"/>
                  </a:lnTo>
                  <a:lnTo>
                    <a:pt x="982980" y="316229"/>
                  </a:lnTo>
                  <a:lnTo>
                    <a:pt x="666750" y="632459"/>
                  </a:lnTo>
                  <a:lnTo>
                    <a:pt x="666750" y="474344"/>
                  </a:lnTo>
                  <a:lnTo>
                    <a:pt x="0" y="474344"/>
                  </a:lnTo>
                  <a:lnTo>
                    <a:pt x="0" y="158114"/>
                  </a:lnTo>
                  <a:close/>
                </a:path>
              </a:pathLst>
            </a:custGeom>
            <a:ln w="2590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5344667"/>
              <a:ext cx="8628888" cy="12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79522" y="1362202"/>
            <a:ext cx="550354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Сенсорный</a:t>
            </a:r>
            <a:r>
              <a:rPr dirty="0" sz="1500" spc="-20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информационный терминал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b="1">
                <a:solidFill>
                  <a:srgbClr val="585858"/>
                </a:solidFill>
                <a:latin typeface="Tahoma"/>
                <a:cs typeface="Tahoma"/>
              </a:rPr>
              <a:t>и</a:t>
            </a:r>
            <a:r>
              <a:rPr dirty="0" sz="1500" spc="65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специальное</a:t>
            </a:r>
            <a:r>
              <a:rPr dirty="0" sz="1500" spc="60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программное</a:t>
            </a:r>
            <a:r>
              <a:rPr dirty="0" sz="1500" spc="65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10" b="1">
                <a:solidFill>
                  <a:srgbClr val="585858"/>
                </a:solidFill>
                <a:latin typeface="Tahoma"/>
                <a:cs typeface="Tahoma"/>
              </a:rPr>
              <a:t>обеспечение</a:t>
            </a:r>
            <a:r>
              <a:rPr dirty="0" sz="1500" spc="95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585858"/>
                </a:solidFill>
                <a:latin typeface="Tahoma"/>
                <a:cs typeface="Tahoma"/>
              </a:rPr>
              <a:t>– </a:t>
            </a:r>
            <a:r>
              <a:rPr dirty="0" sz="15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комплексное</a:t>
            </a:r>
            <a:r>
              <a:rPr dirty="0" sz="1500" spc="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информационное</a:t>
            </a:r>
            <a:r>
              <a:rPr dirty="0" sz="1500" spc="4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решение, ориентированное</a:t>
            </a:r>
            <a:r>
              <a:rPr dirty="0" sz="1500" spc="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на </a:t>
            </a:r>
            <a:r>
              <a:rPr dirty="0" sz="1500" spc="-45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585858"/>
                </a:solidFill>
                <a:latin typeface="Tahoma"/>
                <a:cs typeface="Tahoma"/>
              </a:rPr>
              <a:t>все</a:t>
            </a:r>
            <a:r>
              <a:rPr dirty="0" sz="1500" spc="-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категории</a:t>
            </a:r>
            <a:r>
              <a:rPr dirty="0" sz="15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посетителей</a:t>
            </a:r>
            <a:r>
              <a:rPr dirty="0" sz="1500" spc="1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учреждения</a:t>
            </a:r>
            <a:r>
              <a:rPr dirty="0" sz="1500" spc="2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585858"/>
                </a:solidFill>
                <a:latin typeface="Tahoma"/>
                <a:cs typeface="Tahoma"/>
              </a:rPr>
              <a:t>- в</a:t>
            </a:r>
            <a:r>
              <a:rPr dirty="0" sz="15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585858"/>
                </a:solidFill>
                <a:latin typeface="Tahoma"/>
                <a:cs typeface="Tahoma"/>
              </a:rPr>
              <a:t>том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 числе</a:t>
            </a:r>
            <a:r>
              <a:rPr dirty="0" sz="1500" spc="5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на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покупателей</a:t>
            </a:r>
            <a:r>
              <a:rPr dirty="0" sz="1500" spc="3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585858"/>
                </a:solidFill>
                <a:latin typeface="Tahoma"/>
                <a:cs typeface="Tahoma"/>
              </a:rPr>
              <a:t>с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розничными</a:t>
            </a:r>
            <a:r>
              <a:rPr dirty="0" sz="1500" spc="2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категориями</a:t>
            </a:r>
            <a:r>
              <a:rPr dirty="0" sz="150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585858"/>
                </a:solidFill>
                <a:latin typeface="Tahoma"/>
                <a:cs typeface="Tahoma"/>
              </a:rPr>
              <a:t>инвалидности</a:t>
            </a: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2095" y="3678682"/>
            <a:ext cx="63652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Основным</a:t>
            </a:r>
            <a:r>
              <a:rPr dirty="0" sz="1600" spc="6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местом</a:t>
            </a:r>
            <a:r>
              <a:rPr dirty="0" sz="1600" spc="4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600" spc="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Tahoma"/>
                <a:cs typeface="Tahoma"/>
              </a:rPr>
              <a:t>установка</a:t>
            </a:r>
            <a:r>
              <a:rPr dirty="0" sz="1600" spc="6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терминала</a:t>
            </a:r>
            <a:r>
              <a:rPr dirty="0" sz="1600" spc="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является</a:t>
            </a:r>
            <a:r>
              <a:rPr dirty="0" sz="1600" spc="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Tahoma"/>
                <a:cs typeface="Tahoma"/>
              </a:rPr>
              <a:t>холл </a:t>
            </a:r>
            <a:r>
              <a:rPr dirty="0" sz="1600" spc="-4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здания</a:t>
            </a:r>
            <a:r>
              <a:rPr dirty="0" sz="16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dirty="0" sz="16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входная</a:t>
            </a:r>
            <a:r>
              <a:rPr dirty="0" sz="1600" spc="3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зона</a:t>
            </a:r>
            <a:r>
              <a:rPr dirty="0" sz="1600" spc="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магазина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Это</a:t>
            </a:r>
            <a:r>
              <a:rPr dirty="0" sz="1600" spc="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позволяет</a:t>
            </a:r>
            <a:r>
              <a:rPr dirty="0" sz="1600" spc="5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посетителям</a:t>
            </a:r>
            <a:r>
              <a:rPr dirty="0" sz="1600" spc="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самостоятельно</a:t>
            </a:r>
            <a:r>
              <a:rPr dirty="0" sz="1600" spc="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dirty="0" sz="1600" spc="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оперативно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получить</a:t>
            </a:r>
            <a:r>
              <a:rPr dirty="0" sz="1600" spc="4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необходимую</a:t>
            </a:r>
            <a:r>
              <a:rPr dirty="0" sz="1600" spc="1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справочную</a:t>
            </a:r>
            <a:r>
              <a:rPr dirty="0" sz="1600" spc="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ahoma"/>
                <a:cs typeface="Tahoma"/>
              </a:rPr>
              <a:t>информацию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347" y="1142996"/>
            <a:ext cx="9027160" cy="5715000"/>
            <a:chOff x="117347" y="1142996"/>
            <a:chExt cx="9027160" cy="5715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47" y="1142996"/>
              <a:ext cx="2375916" cy="5715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6612" y="1377695"/>
              <a:ext cx="437387" cy="477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6131" y="2058924"/>
              <a:ext cx="467868" cy="507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2686" y="2615533"/>
            <a:ext cx="3049833" cy="2233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9742" y="2340442"/>
            <a:ext cx="1931341" cy="40420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1464" y="226898"/>
            <a:ext cx="4246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ВАРИАНТЫ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ИНФОРМАЦИОННЫХ</a:t>
            </a:r>
            <a:r>
              <a:rPr dirty="0" sz="16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ТЕРМИНАЛОВ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112" y="1316736"/>
            <a:ext cx="1824227" cy="49270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55166" y="6306718"/>
            <a:ext cx="26562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585858"/>
                </a:solidFill>
                <a:latin typeface="Tahoma"/>
                <a:cs typeface="Tahoma"/>
              </a:rPr>
              <a:t>НАПОЛЬНЫЕ</a:t>
            </a:r>
            <a:r>
              <a:rPr dirty="0" sz="1500" spc="-80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ТЕРМИНАЛЫ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7404" y="6276543"/>
            <a:ext cx="25952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585858"/>
                </a:solidFill>
                <a:latin typeface="Tahoma"/>
                <a:cs typeface="Tahoma"/>
              </a:rPr>
              <a:t>НАСТЕННЫЕ</a:t>
            </a:r>
            <a:r>
              <a:rPr dirty="0" sz="1500" spc="-70" b="1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dirty="0" sz="1500" spc="-5" b="1">
                <a:solidFill>
                  <a:srgbClr val="585858"/>
                </a:solidFill>
                <a:latin typeface="Tahoma"/>
                <a:cs typeface="Tahoma"/>
              </a:rPr>
              <a:t>ТЕРМИНАЛЫ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3463"/>
            <a:ext cx="6465570" cy="5951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288" y="341757"/>
            <a:ext cx="616331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ЗНАКИ,</a:t>
            </a:r>
            <a:r>
              <a:rPr dirty="0" sz="21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УКАЗАТЕЛИ</a:t>
            </a:r>
            <a:r>
              <a:rPr dirty="0" sz="2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ВЫВЕСКИ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365" y="1450974"/>
            <a:ext cx="7056755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Указатели и вывески выполнятся в специальном </a:t>
            </a:r>
            <a:r>
              <a:rPr dirty="0" sz="1900" spc="-10">
                <a:solidFill>
                  <a:srgbClr val="404040"/>
                </a:solidFill>
                <a:latin typeface="Tahoma"/>
                <a:cs typeface="Tahoma"/>
              </a:rPr>
              <a:t>рельефном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 формате,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текст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них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дублируется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ahoma"/>
                <a:cs typeface="Tahoma"/>
              </a:rPr>
              <a:t>шрифтом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 Брайля, 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доступном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незрячих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людей.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Знаки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размещаются</a:t>
            </a:r>
            <a:r>
              <a:rPr dirty="0" sz="1900" spc="59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5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dirty="0" sz="19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ahoma"/>
                <a:cs typeface="Tahoma"/>
              </a:rPr>
              <a:t>высоте</a:t>
            </a:r>
            <a:r>
              <a:rPr dirty="0" sz="19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1.35</a:t>
            </a:r>
            <a:r>
              <a:rPr dirty="0" sz="19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метра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83535" y="981455"/>
            <a:ext cx="6760845" cy="5739765"/>
            <a:chOff x="2383535" y="981455"/>
            <a:chExt cx="6760845" cy="5739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3535" y="2679191"/>
              <a:ext cx="5262371" cy="39547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67244" y="981455"/>
              <a:ext cx="1477010" cy="5739765"/>
            </a:xfrm>
            <a:custGeom>
              <a:avLst/>
              <a:gdLst/>
              <a:ahLst/>
              <a:cxnLst/>
              <a:rect l="l" t="t" r="r" b="b"/>
              <a:pathLst>
                <a:path w="1477009" h="5739765">
                  <a:moveTo>
                    <a:pt x="0" y="5739384"/>
                  </a:moveTo>
                  <a:lnTo>
                    <a:pt x="1476755" y="5739384"/>
                  </a:lnTo>
                  <a:lnTo>
                    <a:pt x="1476755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667243" y="1152906"/>
            <a:ext cx="1477010" cy="5285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 marR="20891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Пр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га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щ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я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1230">
              <a:lnSpc>
                <a:spcPct val="2071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ход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28702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Ин</a:t>
            </a:r>
            <a:r>
              <a:rPr dirty="0" sz="1400" spc="-15" b="1">
                <a:solidFill>
                  <a:srgbClr val="252525"/>
                </a:solidFill>
                <a:latin typeface="Arial"/>
                <a:cs typeface="Arial"/>
              </a:rPr>
              <a:t>ф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dirty="0" sz="1400" spc="-5" b="1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dirty="0" sz="1400" spc="-20" b="1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й</a:t>
            </a:r>
            <a:r>
              <a:rPr dirty="0" sz="1400" spc="5" b="1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а  </a:t>
            </a:r>
            <a:r>
              <a:rPr dirty="0" sz="1400" spc="-5" b="1">
                <a:solidFill>
                  <a:srgbClr val="252525"/>
                </a:solidFill>
                <a:latin typeface="Arial"/>
                <a:cs typeface="Arial"/>
              </a:rPr>
              <a:t>Касса/Окно </a:t>
            </a:r>
            <a:r>
              <a:rPr dirty="0" sz="1400" spc="-38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приема</a:t>
            </a:r>
            <a:endParaRPr sz="1400">
              <a:latin typeface="Arial"/>
              <a:cs typeface="Arial"/>
            </a:endParaRPr>
          </a:p>
          <a:p>
            <a:pPr algn="just" marL="149860" marR="516255">
              <a:lnSpc>
                <a:spcPct val="207200"/>
              </a:lnSpc>
            </a:pP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Кори</a:t>
            </a:r>
            <a:r>
              <a:rPr dirty="0" sz="1400" spc="-10">
                <a:solidFill>
                  <a:srgbClr val="BEBEBE"/>
                </a:solidFill>
                <a:latin typeface="Franklin Gothic Medium"/>
                <a:cs typeface="Franklin Gothic Medium"/>
              </a:rPr>
              <a:t>д</a:t>
            </a:r>
            <a:r>
              <a:rPr dirty="0" sz="1400">
                <a:solidFill>
                  <a:srgbClr val="BEBEBE"/>
                </a:solidFill>
                <a:latin typeface="Franklin Gothic Medium"/>
                <a:cs typeface="Franklin Gothic Medium"/>
              </a:rPr>
              <a:t>оры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Лестницы </a:t>
            </a:r>
            <a:r>
              <a:rPr dirty="0" sz="1400" spc="-34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344805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та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13144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4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места </a:t>
            </a:r>
            <a:r>
              <a:rPr dirty="0" sz="1400" spc="-33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480" y="3015836"/>
            <a:ext cx="6708618" cy="3444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3463"/>
            <a:ext cx="6441186" cy="5951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514" y="341757"/>
            <a:ext cx="616331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ЗНАКИ,</a:t>
            </a:r>
            <a:r>
              <a:rPr dirty="0" sz="21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УКАЗАТЕЛИ</a:t>
            </a:r>
            <a:r>
              <a:rPr dirty="0" sz="2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ВЫВЕСКИ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941" y="1487550"/>
            <a:ext cx="7056755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Указатели и вывески выполнятся в специальном </a:t>
            </a:r>
            <a:r>
              <a:rPr dirty="0" sz="1900" spc="-10">
                <a:solidFill>
                  <a:srgbClr val="404040"/>
                </a:solidFill>
                <a:latin typeface="Tahoma"/>
                <a:cs typeface="Tahoma"/>
              </a:rPr>
              <a:t>рельефном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 формате,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текст</a:t>
            </a:r>
            <a:r>
              <a:rPr dirty="0" sz="19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них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дублируется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ahoma"/>
                <a:cs typeface="Tahoma"/>
              </a:rPr>
              <a:t>шрифтом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 Брайля, 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доступном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для</a:t>
            </a:r>
            <a:r>
              <a:rPr dirty="0" sz="1900" spc="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незрячих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людей.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Знаки</a:t>
            </a:r>
            <a:r>
              <a:rPr dirty="0" sz="190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размещаются</a:t>
            </a:r>
            <a:r>
              <a:rPr dirty="0" sz="1900" spc="58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5">
                <a:solidFill>
                  <a:srgbClr val="404040"/>
                </a:solidFill>
                <a:latin typeface="Tahoma"/>
                <a:cs typeface="Tahoma"/>
              </a:rPr>
              <a:t>на </a:t>
            </a:r>
            <a:r>
              <a:rPr dirty="0" sz="1900" spc="1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ahoma"/>
                <a:cs typeface="Tahoma"/>
              </a:rPr>
              <a:t>высоте</a:t>
            </a:r>
            <a:r>
              <a:rPr dirty="0" sz="1900" spc="1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1.35</a:t>
            </a:r>
            <a:r>
              <a:rPr dirty="0" sz="1900" spc="25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ahoma"/>
                <a:cs typeface="Tahoma"/>
              </a:rPr>
              <a:t>метра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67243" y="1152906"/>
            <a:ext cx="1477010" cy="5269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 marR="20891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Пр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га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щ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я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3769">
              <a:lnSpc>
                <a:spcPct val="2071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25">
                <a:solidFill>
                  <a:srgbClr val="252525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36766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Инф.стойка </a:t>
            </a:r>
            <a:r>
              <a:rPr dirty="0" sz="1400" spc="-34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ас</a:t>
            </a:r>
            <a:r>
              <a:rPr dirty="0" sz="1400" spc="15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а/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кно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приема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Коридоры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Лестницы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342900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Сан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15">
                <a:solidFill>
                  <a:srgbClr val="252525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128270">
              <a:lnSpc>
                <a:spcPct val="100000"/>
              </a:lnSpc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Рабочие</a:t>
            </a:r>
            <a:r>
              <a:rPr dirty="0" sz="1400" spc="-6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места </a:t>
            </a:r>
            <a:r>
              <a:rPr dirty="0" sz="1400" spc="-33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2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" y="283463"/>
            <a:ext cx="6493002" cy="5951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64" y="341757"/>
            <a:ext cx="616331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ИНФОРМАЦИОННЫЕ</a:t>
            </a:r>
            <a:r>
              <a:rPr dirty="0" sz="2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alibri"/>
                <a:cs typeface="Calibri"/>
              </a:rPr>
              <a:t>ЗНАКИ,</a:t>
            </a:r>
            <a:r>
              <a:rPr dirty="0" sz="21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Calibri"/>
                <a:cs typeface="Calibri"/>
              </a:rPr>
              <a:t>УКАЗАТЕЛИ</a:t>
            </a:r>
            <a:r>
              <a:rPr dirty="0" sz="2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2100" spc="-10">
                <a:solidFill>
                  <a:srgbClr val="FFFFFF"/>
                </a:solidFill>
                <a:latin typeface="Calibri"/>
                <a:cs typeface="Calibri"/>
              </a:rPr>
              <a:t>ВЫВЕСКИ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7243" y="981455"/>
            <a:ext cx="1477010" cy="5739765"/>
          </a:xfrm>
          <a:custGeom>
            <a:avLst/>
            <a:gdLst/>
            <a:ahLst/>
            <a:cxnLst/>
            <a:rect l="l" t="t" r="r" b="b"/>
            <a:pathLst>
              <a:path w="1477009" h="5739765">
                <a:moveTo>
                  <a:pt x="0" y="5739384"/>
                </a:moveTo>
                <a:lnTo>
                  <a:pt x="1476755" y="5739384"/>
                </a:lnTo>
                <a:lnTo>
                  <a:pt x="1476755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67243" y="1152906"/>
            <a:ext cx="1477010" cy="5269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 marR="203835">
              <a:lnSpc>
                <a:spcPct val="100000"/>
              </a:lnSpc>
              <a:spcBef>
                <a:spcPts val="105"/>
              </a:spcBef>
            </a:pPr>
            <a:r>
              <a:rPr dirty="0" sz="1400" spc="10">
                <a:solidFill>
                  <a:srgbClr val="252525"/>
                </a:solidFill>
                <a:latin typeface="Franklin Gothic Medium"/>
                <a:cs typeface="Franklin Gothic Medium"/>
              </a:rPr>
              <a:t>Пр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ле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га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щая 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территория</a:t>
            </a:r>
            <a:endParaRPr sz="1400">
              <a:latin typeface="Franklin Gothic Medium"/>
              <a:cs typeface="Franklin Gothic Medium"/>
            </a:endParaRPr>
          </a:p>
          <a:p>
            <a:pPr marL="149860" marR="951230">
              <a:lnSpc>
                <a:spcPct val="207100"/>
              </a:lnSpc>
            </a:pP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х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од  </a:t>
            </a:r>
            <a:r>
              <a:rPr dirty="0" sz="1400" spc="-10">
                <a:solidFill>
                  <a:srgbClr val="252525"/>
                </a:solidFill>
                <a:latin typeface="Franklin Gothic Medium"/>
                <a:cs typeface="Franklin Gothic Medium"/>
              </a:rPr>
              <a:t>Холл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algn="just" marL="149860" marR="29019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Ин</a:t>
            </a:r>
            <a:r>
              <a:rPr dirty="0" sz="1400" spc="-15" b="1">
                <a:solidFill>
                  <a:srgbClr val="252525"/>
                </a:solidFill>
                <a:latin typeface="Arial"/>
                <a:cs typeface="Arial"/>
              </a:rPr>
              <a:t>ф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dirty="0" sz="1400" spc="-5" b="1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dirty="0" sz="1400" spc="-45" b="1">
                <a:solidFill>
                  <a:srgbClr val="252525"/>
                </a:solidFill>
                <a:latin typeface="Arial"/>
                <a:cs typeface="Arial"/>
              </a:rPr>
              <a:t>т</a:t>
            </a: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й</a:t>
            </a:r>
            <a:r>
              <a:rPr dirty="0" sz="1400" spc="5" b="1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а  </a:t>
            </a:r>
            <a:r>
              <a:rPr dirty="0" sz="1400" b="1">
                <a:solidFill>
                  <a:srgbClr val="252525"/>
                </a:solidFill>
                <a:latin typeface="Arial"/>
                <a:cs typeface="Arial"/>
              </a:rPr>
              <a:t>Касса/Окно </a:t>
            </a:r>
            <a:r>
              <a:rPr dirty="0" sz="1400" spc="-38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52525"/>
                </a:solidFill>
                <a:latin typeface="Arial"/>
                <a:cs typeface="Arial"/>
              </a:rPr>
              <a:t>приема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</a:pPr>
            <a:r>
              <a:rPr dirty="0" sz="1400" spc="-5">
                <a:solidFill>
                  <a:srgbClr val="BEBEBE"/>
                </a:solidFill>
                <a:latin typeface="Franklin Gothic Medium"/>
                <a:cs typeface="Franklin Gothic Medium"/>
              </a:rPr>
              <a:t>Коридоры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Лестницы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Кабинеты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337185">
              <a:lnSpc>
                <a:spcPct val="100000"/>
              </a:lnSpc>
            </a:pPr>
            <a:r>
              <a:rPr dirty="0" sz="1400" spc="1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ани</a:t>
            </a:r>
            <a:r>
              <a:rPr dirty="0" sz="1400" spc="15">
                <a:solidFill>
                  <a:srgbClr val="252525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ные 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комнаты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>
              <a:lnSpc>
                <a:spcPct val="100000"/>
              </a:lnSpc>
              <a:spcBef>
                <a:spcPts val="5"/>
              </a:spcBef>
            </a:pP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Залы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49860" marR="126364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бочие</a:t>
            </a:r>
            <a:r>
              <a:rPr dirty="0" sz="1400" spc="-3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ме</a:t>
            </a:r>
            <a:r>
              <a:rPr dirty="0" sz="1400" spc="25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dirty="0" sz="1400" spc="15">
                <a:solidFill>
                  <a:srgbClr val="252525"/>
                </a:solidFill>
                <a:latin typeface="Franklin Gothic Medium"/>
                <a:cs typeface="Franklin Gothic Medium"/>
              </a:rPr>
              <a:t>т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а  </a:t>
            </a:r>
            <a:r>
              <a:rPr dirty="0" sz="1400" spc="5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dirty="0" sz="1400" spc="-45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>
                <a:solidFill>
                  <a:srgbClr val="252525"/>
                </a:solidFill>
                <a:latin typeface="Franklin Gothic Medium"/>
                <a:cs typeface="Franklin Gothic Medium"/>
              </a:rPr>
              <a:t>инвалидов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3047" y="0"/>
            <a:ext cx="44450" cy="6789420"/>
          </a:xfrm>
          <a:custGeom>
            <a:avLst/>
            <a:gdLst/>
            <a:ahLst/>
            <a:cxnLst/>
            <a:rect l="l" t="t" r="r" b="b"/>
            <a:pathLst>
              <a:path w="44450" h="6789420">
                <a:moveTo>
                  <a:pt x="44196" y="0"/>
                </a:moveTo>
                <a:lnTo>
                  <a:pt x="0" y="0"/>
                </a:lnTo>
                <a:lnTo>
                  <a:pt x="0" y="6789420"/>
                </a:lnTo>
                <a:lnTo>
                  <a:pt x="44196" y="6789420"/>
                </a:lnTo>
                <a:lnTo>
                  <a:pt x="441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67243" y="0"/>
            <a:ext cx="1477010" cy="981710"/>
          </a:xfrm>
          <a:prstGeom prst="rect">
            <a:avLst/>
          </a:prstGeom>
          <a:solidFill>
            <a:srgbClr val="0091A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8260" marR="95885">
              <a:lnSpc>
                <a:spcPct val="100000"/>
              </a:lnSpc>
              <a:spcBef>
                <a:spcPts val="755"/>
              </a:spcBef>
            </a:pP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ЕОБХО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dirty="0" sz="1100" spc="-5" b="1">
                <a:solidFill>
                  <a:srgbClr val="FFFFFF"/>
                </a:solidFill>
                <a:latin typeface="Tahoma"/>
                <a:cs typeface="Tahoma"/>
              </a:rPr>
              <a:t>ИМОСТ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УСТАНОВКИ ПО </a:t>
            </a:r>
            <a:r>
              <a:rPr dirty="0" sz="11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ЗОНАМ</a:t>
            </a:r>
            <a:r>
              <a:rPr dirty="0" sz="11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FFFFFF"/>
                </a:solidFill>
                <a:latin typeface="Tahoma"/>
                <a:cs typeface="Tahoma"/>
              </a:rPr>
              <a:t>ОБЪЕКТА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1" y="1531619"/>
            <a:ext cx="5980724" cy="5014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Nina_Boiko</dc:creator>
  <dc:title>Доступная среда</dc:title>
  <dcterms:created xsi:type="dcterms:W3CDTF">2023-03-06T09:47:11Z</dcterms:created>
  <dcterms:modified xsi:type="dcterms:W3CDTF">2023-03-06T09:47:11Z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2023-03-06T00:00:00Z</vt:filetime>
  </property>
</Properties>
</file>