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71" r:id="rId4"/>
    <p:sldId id="272" r:id="rId5"/>
    <p:sldId id="274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8" r:id="rId20"/>
    <p:sldId id="295" r:id="rId21"/>
    <p:sldId id="287" r:id="rId22"/>
    <p:sldId id="294" r:id="rId23"/>
    <p:sldId id="296" r:id="rId24"/>
    <p:sldId id="290" r:id="rId25"/>
    <p:sldId id="291" r:id="rId26"/>
    <p:sldId id="292" r:id="rId27"/>
    <p:sldId id="293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4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881" autoAdjust="0"/>
  </p:normalViewPr>
  <p:slideViewPr>
    <p:cSldViewPr snapToGrid="0" snapToObjects="1">
      <p:cViewPr varScale="1">
        <p:scale>
          <a:sx n="78" d="100"/>
          <a:sy n="78" d="100"/>
        </p:scale>
        <p:origin x="1109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64C29-8CEE-E242-AFDE-E29D5DFBAC12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92226-13F3-2040-B42A-C988EDF44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4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06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96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16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1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13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49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61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13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38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40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8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19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77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58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60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535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9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67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65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61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9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35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88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30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69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84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6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8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6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96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7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2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0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5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8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4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8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E3A4-51A8-9B4C-B864-7EAC0E56F120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0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jpeg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emf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png"/><Relationship Id="rId7" Type="http://schemas.openxmlformats.org/officeDocument/2006/relationships/image" Target="../media/image9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0.pn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jpe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jpeg"/><Relationship Id="rId3" Type="http://schemas.openxmlformats.org/officeDocument/2006/relationships/image" Target="../media/image121.png"/><Relationship Id="rId21" Type="http://schemas.openxmlformats.org/officeDocument/2006/relationships/image" Target="../media/image139.jpe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34.png"/><Relationship Id="rId20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19" Type="http://schemas.openxmlformats.org/officeDocument/2006/relationships/image" Target="../media/image137.jpeg"/><Relationship Id="rId4" Type="http://schemas.openxmlformats.org/officeDocument/2006/relationships/image" Target="../media/image122.jpe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hyperlink" Target="mailto:glmech@zaobmk.ru" TargetMode="External"/><Relationship Id="rId7" Type="http://schemas.openxmlformats.org/officeDocument/2006/relationships/image" Target="../media/image1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jpe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lmech@zaobmk.ru" TargetMode="External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glmech@zaobmk.r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jpeg"/><Relationship Id="rId5" Type="http://schemas.openxmlformats.org/officeDocument/2006/relationships/image" Target="../media/image149.jpeg"/><Relationship Id="rId4" Type="http://schemas.openxmlformats.org/officeDocument/2006/relationships/hyperlink" Target="mailto:gl_volodka2@mail.ru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hyperlink" Target="mailto:glmech@zaobmk.ru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sv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9583DB-BA3A-3AE7-2738-71CA91931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27" y="573932"/>
            <a:ext cx="9144000" cy="6465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97913C-9491-8E62-92C4-F17FB2F24AE5}"/>
              </a:ext>
            </a:extLst>
          </p:cNvPr>
          <p:cNvSpPr txBox="1"/>
          <p:nvPr/>
        </p:nvSpPr>
        <p:spPr>
          <a:xfrm>
            <a:off x="4263390" y="573932"/>
            <a:ext cx="450191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0215" algn="ctr"/>
            <a:r>
              <a:rPr lang="ru-RU" sz="24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Каталог промышленных предприятий Боровичского муниципального района </a:t>
            </a:r>
          </a:p>
          <a:p>
            <a:pPr indent="450215" algn="ctr"/>
            <a:r>
              <a:rPr lang="ru-RU" sz="24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 2022 году</a:t>
            </a:r>
            <a:endParaRPr lang="ru-RU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4A3706-DDDB-FE9D-0B11-D39D9470D5F3}"/>
              </a:ext>
            </a:extLst>
          </p:cNvPr>
          <p:cNvSpPr txBox="1"/>
          <p:nvPr/>
        </p:nvSpPr>
        <p:spPr>
          <a:xfrm>
            <a:off x="4581728" y="1838527"/>
            <a:ext cx="4075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i="1" dirty="0">
              <a:solidFill>
                <a:srgbClr val="004F92"/>
              </a:solidFill>
              <a:latin typeface="HELVETICANEUECYR-MEDIUMITALIC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9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>
            <a:extLst>
              <a:ext uri="{FF2B5EF4-FFF2-40B4-BE49-F238E27FC236}">
                <a16:creationId xmlns:a16="http://schemas.microsoft.com/office/drawing/2014/main" id="{8CB9E2CF-5C19-3550-FD63-CD888ADC6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01" y="2400662"/>
            <a:ext cx="2921000" cy="20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68B0B5CC-9707-2A05-A8DD-8C73FD416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55" y="841382"/>
            <a:ext cx="2768492" cy="19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30" y="153464"/>
            <a:ext cx="8083686" cy="28662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ООО «Боровичская картонно-бумажная фабрика»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E90"/>
                </a:solidFill>
                <a:latin typeface="Helvetica" pitchFamily="2" charset="0"/>
              </a:rPr>
              <a:t>10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26880" y="5636837"/>
            <a:ext cx="4465653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Окуловская, д.7а</a:t>
            </a: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 gofro-karton.ru</a:t>
            </a:r>
            <a:endParaRPr lang="ru-RU" sz="1500" u="sng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info@gofro-karton.ru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  <a:r>
              <a:rPr lang="ru-RU" sz="1500" i="0" u="sng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+7 (81664)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6-22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9D6ED6-FE7C-9E9B-6D45-AA3FE2005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99" y="79791"/>
            <a:ext cx="611767" cy="4623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C901C6-4F22-F93E-E16C-856A6E002C8A}"/>
              </a:ext>
            </a:extLst>
          </p:cNvPr>
          <p:cNvSpPr txBox="1"/>
          <p:nvPr/>
        </p:nvSpPr>
        <p:spPr>
          <a:xfrm>
            <a:off x="126880" y="667368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Лидер по производству гофрокартона в Новгородской области.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9D0741-3379-99CF-EED2-2E670BF49BA2}"/>
              </a:ext>
            </a:extLst>
          </p:cNvPr>
          <p:cNvSpPr txBox="1"/>
          <p:nvPr/>
        </p:nvSpPr>
        <p:spPr>
          <a:xfrm>
            <a:off x="126880" y="1455743"/>
            <a:ext cx="45720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15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Номенклатура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выпускаемой продукции: 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fontAlgn="base"/>
            <a:r>
              <a:rPr lang="ru-RU" sz="15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бумага для гофрирования;</a:t>
            </a:r>
          </a:p>
          <a:p>
            <a:pPr algn="just" fontAlgn="base"/>
            <a:r>
              <a:rPr lang="ru-RU" sz="15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картон для плоского слоя гофрокартона;</a:t>
            </a:r>
          </a:p>
          <a:p>
            <a:pPr algn="just" fontAlgn="base"/>
            <a:r>
              <a:rPr lang="ru-RU" sz="15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картон гильзовый;</a:t>
            </a:r>
          </a:p>
          <a:p>
            <a:pPr algn="just" fontAlgn="base"/>
            <a:r>
              <a:rPr lang="ru-RU" sz="15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гофрокартон;</a:t>
            </a:r>
          </a:p>
          <a:p>
            <a:pPr algn="just" fontAlgn="base"/>
            <a:r>
              <a:rPr lang="ru-RU" sz="15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упаковка из гофрокартона;</a:t>
            </a:r>
          </a:p>
          <a:p>
            <a:pPr algn="just" fontAlgn="base"/>
            <a:r>
              <a:rPr lang="ru-RU" sz="15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крафт-пакеты.</a:t>
            </a:r>
          </a:p>
        </p:txBody>
      </p:sp>
      <p:pic>
        <p:nvPicPr>
          <p:cNvPr id="9218" name="Picture 2" descr="Бумага для гофрирования">
            <a:extLst>
              <a:ext uri="{FF2B5EF4-FFF2-40B4-BE49-F238E27FC236}">
                <a16:creationId xmlns:a16="http://schemas.microsoft.com/office/drawing/2014/main" id="{1F209350-12AB-2FF8-E81F-AFDC8170A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88" y="833896"/>
            <a:ext cx="1563923" cy="208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AA33665-8208-88AD-DCD0-AB086B6E1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5149" y="4485893"/>
            <a:ext cx="2503401" cy="207390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07AA54-E679-5104-C7EF-4703B1C266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0924" y="3012431"/>
            <a:ext cx="2238087" cy="16750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15B3586-0D9A-7462-1092-248B3A7F0B65}"/>
              </a:ext>
            </a:extLst>
          </p:cNvPr>
          <p:cNvSpPr txBox="1"/>
          <p:nvPr/>
        </p:nvSpPr>
        <p:spPr>
          <a:xfrm>
            <a:off x="95973" y="3355138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Предприятие производит упаковку и тару из гофрокартона (основное применение - транспортная упаковка, тара для хрупких предметов), картон гильзовый (который предназначен для изготовления втулок и гильз в текстильной и галантерейной промышленности, шпулей, различных бобин, скотчей, втулок и прочих предметов аналогичного вида).</a:t>
            </a:r>
          </a:p>
        </p:txBody>
      </p:sp>
    </p:spTree>
    <p:extLst>
      <p:ext uri="{BB962C8B-B14F-4D97-AF65-F5344CB8AC3E}">
        <p14:creationId xmlns:p14="http://schemas.microsoft.com/office/powerpoint/2010/main" val="102359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30" y="153464"/>
            <a:ext cx="8083686" cy="28662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ООО «Фокс»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E90"/>
                </a:solidFill>
                <a:latin typeface="Helvetica" pitchFamily="2" charset="0"/>
              </a:rPr>
              <a:t>11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26880" y="5636837"/>
            <a:ext cx="4465653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Заводская, д.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ru-RU" sz="1500" i="0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www.myakishi.ru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shop@myakishi.ru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8 800 222-58-78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26EEF-A4A3-995D-DD6C-290454A4B420}"/>
              </a:ext>
            </a:extLst>
          </p:cNvPr>
          <p:cNvSpPr txBox="1"/>
          <p:nvPr/>
        </p:nvSpPr>
        <p:spPr>
          <a:xfrm>
            <a:off x="73706" y="671189"/>
            <a:ext cx="45720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Игрушки ТМ «Мякиши» необычны и самобытны. Стремительное развитие компания получила после успешного участия в Девятой международной выставке «Мир Детства» (Экспоцентр, Москва, 2003 г.).</a:t>
            </a:r>
          </a:p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На сегодняшний день продукция, выпускаемая под ТМ «Мякиши» узнаваема и признаваема не только в России, но и в странах Ближнего Зарубежья.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B4233-3E9B-B9AC-45EF-0941F29004F3}"/>
              </a:ext>
            </a:extLst>
          </p:cNvPr>
          <p:cNvSpPr txBox="1"/>
          <p:nvPr/>
        </p:nvSpPr>
        <p:spPr>
          <a:xfrm>
            <a:off x="139580" y="2916507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Производимая продукция: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7C78ED-6806-839D-A380-BA40008944EB}"/>
              </a:ext>
            </a:extLst>
          </p:cNvPr>
          <p:cNvSpPr txBox="1"/>
          <p:nvPr/>
        </p:nvSpPr>
        <p:spPr>
          <a:xfrm>
            <a:off x="15383" y="3111303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-	Игрушки 0+;</a:t>
            </a:r>
          </a:p>
          <a:p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-	Развивающие коврики;</a:t>
            </a:r>
          </a:p>
          <a:p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-	Плюшевые игрушки;</a:t>
            </a:r>
          </a:p>
          <a:p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-	Игрушки на руку;</a:t>
            </a:r>
          </a:p>
          <a:p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-	Разогрелки;</a:t>
            </a:r>
          </a:p>
          <a:p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-	Коллекционные игрушки.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3883394-9229-1351-F8D9-F5C1C9A92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628" y="4884972"/>
            <a:ext cx="4186489" cy="138856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F0456FB-1B2F-01AA-CA5C-0CCAEF52C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485" y="1046987"/>
            <a:ext cx="3198774" cy="318290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E068D33-1E68-6A29-3E4B-AE4C179C4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99" y="79370"/>
            <a:ext cx="942109" cy="36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81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30" y="153464"/>
            <a:ext cx="8083686" cy="28662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ООО «Вилина»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E90"/>
                </a:solidFill>
                <a:latin typeface="Helvetica" pitchFamily="2" charset="0"/>
              </a:rPr>
              <a:t>1</a:t>
            </a:r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26880" y="5636837"/>
            <a:ext cx="4465653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Заводская, д.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ru-RU" sz="1500" i="0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www.vilina.ru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 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vilina@vilina.ru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  <a:r>
              <a:rPr lang="ru-RU" sz="1500" i="0" u="sng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+7 (81664) 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19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30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43024-DBD9-B22E-DEA1-61246DBFA5F6}"/>
              </a:ext>
            </a:extLst>
          </p:cNvPr>
          <p:cNvSpPr txBox="1"/>
          <p:nvPr/>
        </p:nvSpPr>
        <p:spPr>
          <a:xfrm>
            <a:off x="133230" y="763974"/>
            <a:ext cx="45783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Один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из крупнейших производителей и поставщиков товаров для дома. </a:t>
            </a:r>
          </a:p>
          <a:p>
            <a:pPr algn="just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В конце 2008 года запущено уникальное производство напольных покрытий из вспененного ПВХ, первое и единственное в России.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E88E8-C140-74B0-B665-757858852CED}"/>
              </a:ext>
            </a:extLst>
          </p:cNvPr>
          <p:cNvSpPr txBox="1"/>
          <p:nvPr/>
        </p:nvSpPr>
        <p:spPr>
          <a:xfrm>
            <a:off x="133230" y="2339392"/>
            <a:ext cx="457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Товары для дома собственного производства:</a:t>
            </a:r>
          </a:p>
          <a:p>
            <a:pPr algn="just"/>
            <a:r>
              <a:rPr lang="en-US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различные виды рулонных ковриков для ванной комнаты из вспененного ПВХ</a:t>
            </a:r>
          </a:p>
          <a:p>
            <a:pPr algn="just"/>
            <a:r>
              <a:rPr lang="en-US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штучные и фигурные коврики для ванной комнаты из вспененного ПВХ</a:t>
            </a:r>
          </a:p>
          <a:p>
            <a:pPr algn="just"/>
            <a:r>
              <a:rPr lang="en-US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шторы для ванной комнаты из полиэтилена, полиэстера, EVA</a:t>
            </a:r>
          </a:p>
          <a:p>
            <a:pPr algn="just"/>
            <a:r>
              <a:rPr lang="en-US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столовые клеёнки без основы и из ткани с ПВХ покрытием</a:t>
            </a:r>
          </a:p>
          <a:p>
            <a:pPr algn="just"/>
            <a:r>
              <a:rPr lang="en-US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и многое другое</a:t>
            </a:r>
          </a:p>
        </p:txBody>
      </p:sp>
      <p:pic>
        <p:nvPicPr>
          <p:cNvPr id="10244" name="Picture 4" descr="cont-1">
            <a:extLst>
              <a:ext uri="{FF2B5EF4-FFF2-40B4-BE49-F238E27FC236}">
                <a16:creationId xmlns:a16="http://schemas.microsoft.com/office/drawing/2014/main" id="{D9E401A8-7DC8-96E7-017A-88AE4C40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28" y="4914724"/>
            <a:ext cx="4273549" cy="16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Детский коврик для ванны &quot;ВЕСЁЛОЕ КУПАНИЕ&quot; 36х69 см. (с присосками)">
            <a:extLst>
              <a:ext uri="{FF2B5EF4-FFF2-40B4-BE49-F238E27FC236}">
                <a16:creationId xmlns:a16="http://schemas.microsoft.com/office/drawing/2014/main" id="{057645D6-88A7-51CA-A3CE-7F85489B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55087" y="767331"/>
            <a:ext cx="1779049" cy="17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C93CD7-01B1-9ED2-A05F-A3D870BBDCD5}"/>
              </a:ext>
            </a:extLst>
          </p:cNvPr>
          <p:cNvSpPr txBox="1"/>
          <p:nvPr/>
        </p:nvSpPr>
        <p:spPr>
          <a:xfrm>
            <a:off x="6064794" y="613115"/>
            <a:ext cx="2043603" cy="369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Новые изделия:</a:t>
            </a:r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7050BCF-7E1C-33B2-E9E7-024E32C242A7}"/>
              </a:ext>
            </a:extLst>
          </p:cNvPr>
          <p:cNvCxnSpPr>
            <a:cxnSpLocks/>
          </p:cNvCxnSpPr>
          <p:nvPr/>
        </p:nvCxnSpPr>
        <p:spPr>
          <a:xfrm>
            <a:off x="4957696" y="2530324"/>
            <a:ext cx="40636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50" name="Picture 10">
            <a:extLst>
              <a:ext uri="{FF2B5EF4-FFF2-40B4-BE49-F238E27FC236}">
                <a16:creationId xmlns:a16="http://schemas.microsoft.com/office/drawing/2014/main" id="{2B896739-50D7-81E6-ACCC-DC39A56F6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71" y="2799090"/>
            <a:ext cx="2009925" cy="14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5">
            <a:extLst>
              <a:ext uri="{FF2B5EF4-FFF2-40B4-BE49-F238E27FC236}">
                <a16:creationId xmlns:a16="http://schemas.microsoft.com/office/drawing/2014/main" id="{DF9562B9-A62E-C7EC-0DF2-1CBE8018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90" y="3010646"/>
            <a:ext cx="2227487" cy="11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EE9B514D-D46D-FE9F-B0F5-35E26C53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5" y="24923"/>
            <a:ext cx="937928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81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7" y="-155236"/>
            <a:ext cx="8083686" cy="10914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ООО</a:t>
            </a:r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«</a:t>
            </a:r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Боровичский опытный машиностроительный завод</a:t>
            </a:r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E90"/>
                </a:solidFill>
                <a:latin typeface="Helvetica" pitchFamily="2" charset="0"/>
              </a:rPr>
              <a:t>13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26880" y="5636837"/>
            <a:ext cx="446565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Советская, д.14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ru-RU" sz="1500" i="0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www.bormashzavod.com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 </a:t>
            </a:r>
            <a:r>
              <a:rPr lang="en-US" sz="15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info@bomz.su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  <a:r>
              <a:rPr lang="ru-RU" sz="1500" i="0" u="sng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</a:t>
            </a:r>
            <a:r>
              <a:rPr lang="ru-RU" sz="15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8 800 200-54-32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483F9-817E-E5B2-FE29-9D193801DDD2}"/>
              </a:ext>
            </a:extLst>
          </p:cNvPr>
          <p:cNvSpPr txBox="1"/>
          <p:nvPr/>
        </p:nvSpPr>
        <p:spPr>
          <a:xfrm>
            <a:off x="194553" y="703380"/>
            <a:ext cx="43979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более 87 лет работает на рынке специального технологического оборудования. За свою более чем 80-летнюю историю на предприятии был накоплен большой опыт по производству средств малой механизации и различного рода нестандартного оборудования. 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B6C0FE-9964-B393-8681-5D901F23508F}"/>
              </a:ext>
            </a:extLst>
          </p:cNvPr>
          <p:cNvSpPr txBox="1"/>
          <p:nvPr/>
        </p:nvSpPr>
        <p:spPr>
          <a:xfrm>
            <a:off x="194553" y="2180708"/>
            <a:ext cx="43774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Предприятие разрабатывает и выпускает промышленные манипуляторы, грузозахватные приспособления и механизмы, гидравлические тележки и кантователи, а также дробилки для переработки пластика. Всё это позволяет автоматизировать технологические процессы на промышленных предприятиях.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9A9EA9-48C4-61C6-0CA0-0C55A38B3705}"/>
              </a:ext>
            </a:extLst>
          </p:cNvPr>
          <p:cNvSpPr txBox="1"/>
          <p:nvPr/>
        </p:nvSpPr>
        <p:spPr>
          <a:xfrm>
            <a:off x="204819" y="4109224"/>
            <a:ext cx="43774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Завод осуществляет механическую обработку и резку металла. На территории завода оснащен швейный участок, где по чертежам возможен пошив индивидуальных изделий: чехлы для техники, оборудования, колес, костюмов, сумки-багажники и пр.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9E33E1DE-E781-45D1-D35A-2150A2C0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65" y="2601556"/>
            <a:ext cx="1922350" cy="19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6E654936-1BEA-9D52-411E-E67B86A33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34" y="3878836"/>
            <a:ext cx="1805926" cy="180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F415757D-5C3A-BE8F-67ED-77339067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28" y="4570103"/>
            <a:ext cx="2133468" cy="21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7F9FA50-EBD9-A6C3-58CD-69400FEA6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40" y="151951"/>
            <a:ext cx="704518" cy="3480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8480DD-8912-B87A-854A-C403207383C0}"/>
              </a:ext>
            </a:extLst>
          </p:cNvPr>
          <p:cNvSpPr txBox="1"/>
          <p:nvPr/>
        </p:nvSpPr>
        <p:spPr>
          <a:xfrm>
            <a:off x="6064794" y="613115"/>
            <a:ext cx="2043603" cy="369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Новые изделия: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4D4C982-B37D-0C88-322E-C20961698064}"/>
              </a:ext>
            </a:extLst>
          </p:cNvPr>
          <p:cNvCxnSpPr>
            <a:cxnSpLocks/>
          </p:cNvCxnSpPr>
          <p:nvPr/>
        </p:nvCxnSpPr>
        <p:spPr>
          <a:xfrm>
            <a:off x="4957696" y="2530324"/>
            <a:ext cx="40636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0" name="Picture 2">
            <a:extLst>
              <a:ext uri="{FF2B5EF4-FFF2-40B4-BE49-F238E27FC236}">
                <a16:creationId xmlns:a16="http://schemas.microsoft.com/office/drawing/2014/main" id="{0F81C499-C721-E0D6-1EF6-F9B187888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59" y="1170750"/>
            <a:ext cx="1220495" cy="11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F7903DA4-6BE4-0792-F35B-80AACEB6E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56" y="905018"/>
            <a:ext cx="1144645" cy="14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9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7" y="-155236"/>
            <a:ext cx="8083686" cy="102826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ООО</a:t>
            </a:r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«</a:t>
            </a:r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РадиоЧипМонтаж</a:t>
            </a:r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E90"/>
                </a:solidFill>
                <a:latin typeface="Helvetica" pitchFamily="2" charset="0"/>
              </a:rPr>
              <a:t>1</a:t>
            </a:r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4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26881" y="5565338"/>
            <a:ext cx="446565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А.Невского, д.10, каб.21</a:t>
            </a: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 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chip.novgorod@gmail.c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om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  <a:r>
              <a:rPr lang="ru-RU" sz="1500" i="0" u="sng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+7 (81664) 4-04-46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B83C1D4-F69F-8863-12B5-AC3F8C0BB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94" y="4153633"/>
            <a:ext cx="4194325" cy="261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489B72-E08D-0E37-1463-7523842FC8D1}"/>
              </a:ext>
            </a:extLst>
          </p:cNvPr>
          <p:cNvSpPr txBox="1"/>
          <p:nvPr/>
        </p:nvSpPr>
        <p:spPr>
          <a:xfrm>
            <a:off x="134112" y="800262"/>
            <a:ext cx="45047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Предприятие занимается изготовлением, монтажом и сборкой электронного измерительного оборудования и других изделий электротехнической промышленности различной сложности. </a:t>
            </a:r>
          </a:p>
          <a:p>
            <a:pPr algn="just"/>
            <a:endParaRPr lang="ru-RU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Основная деятельность ведется в интеграции с головным инженерно-техническим центром в г. Москва.</a:t>
            </a:r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1F45DC-8882-74CD-DE81-CBA591D53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627" y="922796"/>
            <a:ext cx="4179261" cy="31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5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7" y="-155236"/>
            <a:ext cx="8083686" cy="10914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ООО</a:t>
            </a:r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«</a:t>
            </a:r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ЖБИ №1</a:t>
            </a:r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E90"/>
                </a:solidFill>
                <a:latin typeface="Helvetica" pitchFamily="2" charset="0"/>
              </a:rPr>
              <a:t>1</a:t>
            </a:r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5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26880" y="5636837"/>
            <a:ext cx="4465653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Юго-Западная, д.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ru-RU" sz="1500" i="0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www.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жби-боровичи.рф</a:t>
            </a: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info@beton-borovichi</a:t>
            </a: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  <a:r>
              <a:rPr lang="ru-RU" sz="1500" i="0" u="sng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</a:t>
            </a:r>
            <a:r>
              <a:rPr lang="ru-RU" sz="15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8 (8162) 68-50-69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C5B529-3F12-BD4F-11E4-AA91394DD60B}"/>
              </a:ext>
            </a:extLst>
          </p:cNvPr>
          <p:cNvSpPr txBox="1"/>
          <p:nvPr/>
        </p:nvSpPr>
        <p:spPr>
          <a:xfrm>
            <a:off x="157194" y="759616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Основной вид деятельности - производство товарного бетона, которое осуществляется на импортных автоматизированных бетонорастворных установках. </a:t>
            </a:r>
            <a:endParaRPr lang="ru-RU" sz="1500" dirty="0">
              <a:highlight>
                <a:srgbClr val="FFFF0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D6B601-83CB-B1D1-01E2-2268C4C29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572" y="800950"/>
            <a:ext cx="1721826" cy="173576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FFF26E5-D0EA-F5B6-760B-B6F4A2B40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133" y="798257"/>
            <a:ext cx="1793870" cy="17384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A580749-F388-5491-7781-23B8CE352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927" y="2772177"/>
            <a:ext cx="1744857" cy="174485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286783C-A491-AA4D-4263-33D33BFB2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847" y="2738762"/>
            <a:ext cx="1794999" cy="17384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632CC0E-E87B-FFF0-6088-4F57775DF9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1816" y="4757345"/>
            <a:ext cx="1721826" cy="174691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56BEE67-6905-23F1-95D7-6E8BAFA789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133" y="4757345"/>
            <a:ext cx="1778713" cy="1701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9C2242-4F0B-9D2B-45B6-77D13F247602}"/>
              </a:ext>
            </a:extLst>
          </p:cNvPr>
          <p:cNvSpPr txBox="1"/>
          <p:nvPr/>
        </p:nvSpPr>
        <p:spPr>
          <a:xfrm>
            <a:off x="157194" y="1788730"/>
            <a:ext cx="4572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Выпуск продукции осуществляется на трех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бетонных заводах общей производительностью </a:t>
            </a:r>
            <a:r>
              <a:rPr lang="ru-RU" sz="150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180 м3 в час.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A51F4-A409-5876-3412-EAD00282CEFF}"/>
              </a:ext>
            </a:extLst>
          </p:cNvPr>
          <p:cNvSpPr txBox="1"/>
          <p:nvPr/>
        </p:nvSpPr>
        <p:spPr>
          <a:xfrm>
            <a:off x="157194" y="2572308"/>
            <a:ext cx="4572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Качество выпускаемой продукции контролируется в собственной лаборатории строго в соответствии с действующими нормами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1C725-5216-7B17-07BD-34400B47B60E}"/>
              </a:ext>
            </a:extLst>
          </p:cNvPr>
          <p:cNvSpPr txBox="1"/>
          <p:nvPr/>
        </p:nvSpPr>
        <p:spPr>
          <a:xfrm>
            <a:off x="157194" y="342900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Производимая продукция:</a:t>
            </a:r>
          </a:p>
          <a:p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-     бетон;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раствор кладочный;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керамзитобетон;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изделия железобетонные</a:t>
            </a:r>
          </a:p>
          <a:p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Также производим: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щебень;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песок.</a:t>
            </a:r>
          </a:p>
        </p:txBody>
      </p:sp>
    </p:spTree>
    <p:extLst>
      <p:ext uri="{BB962C8B-B14F-4D97-AF65-F5344CB8AC3E}">
        <p14:creationId xmlns:p14="http://schemas.microsoft.com/office/powerpoint/2010/main" val="2193425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314" y="-200571"/>
            <a:ext cx="8083686" cy="10914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ИП Русакова Надежда Александровна («БОДО»)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E90"/>
                </a:solidFill>
                <a:latin typeface="Helvetica" pitchFamily="2" charset="0"/>
              </a:rPr>
              <a:t>1</a:t>
            </a:r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6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26880" y="5636837"/>
            <a:ext cx="446565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Советская, д.118 к.2</a:t>
            </a: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www.bodo.su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 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info@bodo.su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+7(800)22-22-053</a:t>
            </a:r>
          </a:p>
          <a:p>
            <a:pPr algn="just"/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 descr="Промышленные предприятия России">
            <a:extLst>
              <a:ext uri="{FF2B5EF4-FFF2-40B4-BE49-F238E27FC236}">
                <a16:creationId xmlns:a16="http://schemas.microsoft.com/office/drawing/2014/main" id="{F610F09D-518D-652D-A1F6-D2CD17C1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194760"/>
            <a:ext cx="1025473" cy="30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73B3A-C7A8-3FAF-7F2D-7D2A23BC4939}"/>
              </a:ext>
            </a:extLst>
          </p:cNvPr>
          <p:cNvSpPr txBox="1"/>
          <p:nvPr/>
        </p:nvSpPr>
        <p:spPr>
          <a:xfrm>
            <a:off x="279400" y="699951"/>
            <a:ext cx="43131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dirty="0">
                <a:solidFill>
                  <a:srgbClr val="14121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BODO™ — российский бренд детской одежды, созданный в 2009 году обычной семьей — мамой и папой, вдохновленных желанием одевать своих детей качественно, модно и красиво. </a:t>
            </a:r>
          </a:p>
          <a:p>
            <a:pPr algn="just"/>
            <a:endParaRPr lang="ru-RU" sz="1500" dirty="0">
              <a:solidFill>
                <a:srgbClr val="14121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b="0" i="0" dirty="0">
                <a:solidFill>
                  <a:srgbClr val="14121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Из маленького цеха BODO™ превратился в мощную команду профессионалов - единомышленников, которые фанатично и с большой любовью относятся к своей работе. </a:t>
            </a:r>
          </a:p>
          <a:p>
            <a:pPr algn="just"/>
            <a:endParaRPr lang="ru-RU" sz="1500" dirty="0">
              <a:solidFill>
                <a:srgbClr val="14121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b="0" i="0" dirty="0">
                <a:solidFill>
                  <a:srgbClr val="14121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Весь ассортимент производится на собственной фабрике в </a:t>
            </a:r>
            <a:r>
              <a:rPr lang="ru-RU" sz="1500" dirty="0">
                <a:solidFill>
                  <a:srgbClr val="14121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Боровичах</a:t>
            </a:r>
            <a:r>
              <a:rPr lang="ru-RU" sz="1500" b="0" i="0" dirty="0">
                <a:solidFill>
                  <a:srgbClr val="14121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на европейском оборудовании из полотна высшего качества и проходит строгий контроль.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DD507FF-D3B4-40F2-E41F-E143C71A6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48" y="789286"/>
            <a:ext cx="1901724" cy="280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8A06633-22F4-35A0-5477-C4EA4C1D3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39" y="789286"/>
            <a:ext cx="1852850" cy="27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F3019AB-BBDB-601D-8255-E7F6EAA56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04" y="3775314"/>
            <a:ext cx="1921768" cy="262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A0C6886-28DD-BBB3-1399-F13B38B6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775315"/>
            <a:ext cx="1891881" cy="262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19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314" y="-200571"/>
            <a:ext cx="8083686" cy="10914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ООО «БПО «Темп»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E90"/>
                </a:solidFill>
                <a:latin typeface="Helvetica" pitchFamily="2" charset="0"/>
              </a:rPr>
              <a:t>1</a:t>
            </a:r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7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26880" y="5604164"/>
            <a:ext cx="446565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Гоголя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д.114</a:t>
            </a: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www. bpotemp.ru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 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po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temp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r>
              <a:rPr lang="en-US" sz="150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sbyt</a:t>
            </a:r>
            <a:r>
              <a:rPr lang="ru-RU" sz="150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@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yandex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ru-RU" sz="15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(81664) 4-16-5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28F6D8-B077-1803-1705-32AE0F500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218" y="3455173"/>
            <a:ext cx="4203700" cy="13338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FB6FCE-F6D8-6F55-0B77-49E4C48B5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157" y="4989377"/>
            <a:ext cx="1638300" cy="16621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C6F19C-043E-48E3-3B5A-CC104CAE4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048" y="4973029"/>
            <a:ext cx="1638301" cy="1657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6EA0A1-7795-90B9-ED5A-B2776B2651A5}"/>
              </a:ext>
            </a:extLst>
          </p:cNvPr>
          <p:cNvSpPr txBox="1"/>
          <p:nvPr/>
        </p:nvSpPr>
        <p:spPr>
          <a:xfrm>
            <a:off x="177739" y="825773"/>
            <a:ext cx="43639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dirty="0">
                <a:solidFill>
                  <a:srgbClr val="453C3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Боровичское производственное объединение </a:t>
            </a:r>
            <a:r>
              <a:rPr lang="ru-RU" sz="1500" b="1" i="0" dirty="0">
                <a:solidFill>
                  <a:srgbClr val="453C3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«Темп»</a:t>
            </a:r>
            <a:r>
              <a:rPr lang="ru-RU" sz="1500" b="0" i="0" dirty="0">
                <a:solidFill>
                  <a:srgbClr val="453C3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 — один из ведущих изготовителей укупорочных изделий, а именно крышек металлических, полиэтиленовых для консервирования и закрывания, и мюзле для бутылок с шампанским и шипучими винами.</a:t>
            </a:r>
          </a:p>
          <a:p>
            <a:pPr algn="just"/>
            <a:b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500" b="0" i="0" dirty="0">
                <a:solidFill>
                  <a:srgbClr val="453C3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Так же здесь выпускаются рабочие хлопчатобумажные перчатки с нанесением ПВХ и без.</a:t>
            </a:r>
          </a:p>
          <a:p>
            <a:pPr algn="just"/>
            <a:b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500" b="0" i="0" dirty="0">
                <a:solidFill>
                  <a:srgbClr val="453C3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Особенность предприятия в том, что БПО «Темп» предназначен для реабилитации и трудоустройства инвалидов по зрению. Учредителем предприятия является Всероссийское Общество Слепых.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41C85E-6350-3EC6-6792-0A0724D9C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4085" y="2042421"/>
            <a:ext cx="1314450" cy="12287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78538C-11B5-B16D-61C2-B16F05B7E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3581" y="707002"/>
            <a:ext cx="1334954" cy="12434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CDC4CE4-3832-EDDC-4509-BDF1410A7A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5617" y="754938"/>
            <a:ext cx="2104523" cy="24301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C817D6-EA81-2C2B-5676-F60647D9B0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139" y="27366"/>
            <a:ext cx="418622" cy="47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25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01B39D9E-A9E7-C4AE-A661-69AA11CE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09" y="3126435"/>
            <a:ext cx="2616200" cy="174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314" y="-200571"/>
            <a:ext cx="8083686" cy="10914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ООО «ЛИОН»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E90"/>
                </a:solidFill>
                <a:latin typeface="Helvetica" pitchFamily="2" charset="0"/>
              </a:rPr>
              <a:t>1</a:t>
            </a:r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8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26880" y="5604164"/>
            <a:ext cx="446565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Работницы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д.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ru-RU" sz="1500" i="0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www</a:t>
            </a:r>
            <a:r>
              <a:rPr lang="ru-RU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lionmebel.com</a:t>
            </a: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 </a:t>
            </a:r>
            <a:r>
              <a:rPr lang="en-US" sz="15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info@lionmebel.com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+7 (921) 020-02-20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69AC1-D308-33DA-6B77-1EE91C6DF2A7}"/>
              </a:ext>
            </a:extLst>
          </p:cNvPr>
          <p:cNvSpPr txBox="1"/>
          <p:nvPr/>
        </p:nvSpPr>
        <p:spPr>
          <a:xfrm>
            <a:off x="1536700" y="485548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DE32C5-984E-92AB-3DFD-450F85C9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0" y="20928"/>
            <a:ext cx="1030285" cy="55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68CEE8-51BA-113E-4172-9924BE399974}"/>
              </a:ext>
            </a:extLst>
          </p:cNvPr>
          <p:cNvSpPr txBox="1"/>
          <p:nvPr/>
        </p:nvSpPr>
        <p:spPr>
          <a:xfrm>
            <a:off x="282526" y="764645"/>
            <a:ext cx="431000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Компания «ЛИОН» - производитель мебель с 2015 года.</a:t>
            </a:r>
          </a:p>
          <a:p>
            <a:pPr algn="just"/>
            <a:b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Клиентами фабрики являются покупатели всей России и ближнего зарубежья.</a:t>
            </a:r>
          </a:p>
          <a:p>
            <a:pPr algn="just"/>
            <a:b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С каждым днём компания всё больше, расширяется количественно, качественно, и конечно, расширяет ассортимент, радуя </a:t>
            </a: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клиентов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своими НОВИНКАМИ!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EF8F9E7-8CF4-C55B-39E6-904E9E9F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14" y="903151"/>
            <a:ext cx="1708149" cy="22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818213D-B897-21C8-3277-0203FFD86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44" y="952382"/>
            <a:ext cx="2120899" cy="222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0642FA-02A6-1196-A5A4-D9BB6EC163C6}"/>
              </a:ext>
            </a:extLst>
          </p:cNvPr>
          <p:cNvSpPr txBox="1"/>
          <p:nvPr/>
        </p:nvSpPr>
        <p:spPr>
          <a:xfrm>
            <a:off x="280314" y="3417839"/>
            <a:ext cx="45720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Предприятие производит: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диваны;</a:t>
            </a:r>
          </a:p>
          <a:p>
            <a:r>
              <a:rPr lang="ru-RU" sz="15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    кресла;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стулья;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ровати и тахты;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пуфы и банкетки;</a:t>
            </a:r>
            <a:endParaRPr lang="ru-RU" sz="1500" b="0" i="0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5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матрасы </a:t>
            </a:r>
            <a:endParaRPr lang="ru-RU" sz="1500" dirty="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0B3C97FC-C25E-8A1F-9BA3-6A3C75E07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61" y="4846738"/>
            <a:ext cx="2723581" cy="181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6799CD7E-F5F8-5701-949A-74658D04E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43" y="3508016"/>
            <a:ext cx="2382362" cy="158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20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314" y="-200571"/>
            <a:ext cx="8083686" cy="10914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ООО «Симеко плюс»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19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63439" y="5588286"/>
            <a:ext cx="446565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переулок Крюковский, д.1</a:t>
            </a:r>
          </a:p>
          <a:p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www.simeko-zamki.ru</a:t>
            </a:r>
            <a:endParaRPr lang="ru-RU" sz="1500" i="0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5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 info@simeko-zamki.ru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ru-RU" sz="15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(81664)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9-00-17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69AC1-D308-33DA-6B77-1EE91C6DF2A7}"/>
              </a:ext>
            </a:extLst>
          </p:cNvPr>
          <p:cNvSpPr txBox="1"/>
          <p:nvPr/>
        </p:nvSpPr>
        <p:spPr>
          <a:xfrm>
            <a:off x="7426823" y="5011824"/>
            <a:ext cx="2239504" cy="172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AAF09C-1963-8F0A-335F-6498E7361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184175"/>
            <a:ext cx="1274867" cy="29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1CEB15-83AE-B965-A3A7-5D6DE050FB87}"/>
              </a:ext>
            </a:extLst>
          </p:cNvPr>
          <p:cNvSpPr txBox="1"/>
          <p:nvPr/>
        </p:nvSpPr>
        <p:spPr>
          <a:xfrm>
            <a:off x="1" y="595159"/>
            <a:ext cx="4711572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Компания ООО «Симеко Плюс», образованная в 1998 году, представляет собой динамично развивающееся предприятие по металлообработке.</a:t>
            </a:r>
          </a:p>
          <a:p>
            <a:pPr algn="just">
              <a:spcBef>
                <a:spcPts val="600"/>
              </a:spcBef>
            </a:pPr>
            <a:r>
              <a:rPr lang="ru-RU" sz="14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На собственных площадях выпускается широкий ассортимент замков, замочно-скобяных изделий, и другой продукции.</a:t>
            </a:r>
          </a:p>
          <a:p>
            <a:pPr algn="just"/>
            <a:r>
              <a:rPr lang="ru-RU" sz="14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Предприятие серийно производит врезные и накладные замки сувальдного типа, для установки на металлические и деревянные двери, ручки-скобы, засовы, задвижки, петли. Надежность изделий зарекомендовали себя с лучшей стороны на территории России и СНГ.</a:t>
            </a:r>
          </a:p>
        </p:txBody>
      </p:sp>
      <p:pic>
        <p:nvPicPr>
          <p:cNvPr id="1028" name="Picture 4" descr="Замок врезной БИФ 09 (производство ООО “Симеко&quot;)">
            <a:extLst>
              <a:ext uri="{FF2B5EF4-FFF2-40B4-BE49-F238E27FC236}">
                <a16:creationId xmlns:a16="http://schemas.microsoft.com/office/drawing/2014/main" id="{209E7F5C-9A38-C005-D1AE-BA7AF128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52" y="890895"/>
            <a:ext cx="1874816" cy="166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амок накладной БИФ 031 (производств ООО “Симеко&quot;)">
            <a:extLst>
              <a:ext uri="{FF2B5EF4-FFF2-40B4-BE49-F238E27FC236}">
                <a16:creationId xmlns:a16="http://schemas.microsoft.com/office/drawing/2014/main" id="{C2046C4D-6B69-84CC-8E9D-5420FDD26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86" y="711343"/>
            <a:ext cx="2278461" cy="202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Засов дверной накладной ЗЩ 015 (производство ООО “Симеко&quot;)">
            <a:extLst>
              <a:ext uri="{FF2B5EF4-FFF2-40B4-BE49-F238E27FC236}">
                <a16:creationId xmlns:a16="http://schemas.microsoft.com/office/drawing/2014/main" id="{CB4CEDD9-7D99-0CB3-0492-45699BA8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65" y="2622368"/>
            <a:ext cx="2278461" cy="202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FAC025-24B8-D060-7946-4DC1752A2C7E}"/>
              </a:ext>
            </a:extLst>
          </p:cNvPr>
          <p:cNvSpPr txBox="1"/>
          <p:nvPr/>
        </p:nvSpPr>
        <p:spPr>
          <a:xfrm>
            <a:off x="0" y="3418461"/>
            <a:ext cx="459253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Предприятие обладает своим инструментальным цехом, </a:t>
            </a: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который 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имеет заготовительный, термический участки и оснащен полным комплектом универсального оборудования (токарными; фрезерными; координатно-расточными; шлифовальными), также с ЧПУ фрезерный, тремя электроэрозионными-вырезными и электроэрозионным-прошивным станками.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34" name="Picture 10" descr="Ручка дверная РД-008 (производство ООО “Симеко&quot;)">
            <a:extLst>
              <a:ext uri="{FF2B5EF4-FFF2-40B4-BE49-F238E27FC236}">
                <a16:creationId xmlns:a16="http://schemas.microsoft.com/office/drawing/2014/main" id="{9853E5E9-2086-9D58-7986-FA70A8858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74" y="2918741"/>
            <a:ext cx="1781175" cy="15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Хомут крайний (производство ООО “Симеко&quot;)">
            <a:extLst>
              <a:ext uri="{FF2B5EF4-FFF2-40B4-BE49-F238E27FC236}">
                <a16:creationId xmlns:a16="http://schemas.microsoft.com/office/drawing/2014/main" id="{A5545D61-A6B4-C881-EB1F-2BFF7A2B2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31" y="4705544"/>
            <a:ext cx="1984459" cy="176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пора для сбор. основания (производство ООО “Симеко&quot;)">
            <a:extLst>
              <a:ext uri="{FF2B5EF4-FFF2-40B4-BE49-F238E27FC236}">
                <a16:creationId xmlns:a16="http://schemas.microsoft.com/office/drawing/2014/main" id="{5EA22F86-6336-954A-2148-D9FD63CD6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90" y="4705544"/>
            <a:ext cx="1984459" cy="176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7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Труба прямая, d(внутр)=300 мм, D(внешн)=360 мм (№9)">
            <a:extLst>
              <a:ext uri="{FF2B5EF4-FFF2-40B4-BE49-F238E27FC236}">
                <a16:creationId xmlns:a16="http://schemas.microsoft.com/office/drawing/2014/main" id="{A2BA97CF-EC8A-1B9D-7BE8-4FE54109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23" y="4767449"/>
            <a:ext cx="2268432" cy="194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ирпич огнеупорный шамотный ШБ-8, 250*124*65">
            <a:extLst>
              <a:ext uri="{FF2B5EF4-FFF2-40B4-BE49-F238E27FC236}">
                <a16:creationId xmlns:a16="http://schemas.microsoft.com/office/drawing/2014/main" id="{B1938801-57B1-5D88-16EE-89981B287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23" y="2670843"/>
            <a:ext cx="2268432" cy="186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62" y="190900"/>
            <a:ext cx="8083686" cy="28662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АО «Боровичский комбинат огнеупоров»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657216" y="296778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4861537" y="3852727"/>
            <a:ext cx="1751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7E5EA-535B-60DA-F589-1866617D5C05}"/>
              </a:ext>
            </a:extLst>
          </p:cNvPr>
          <p:cNvSpPr txBox="1"/>
          <p:nvPr/>
        </p:nvSpPr>
        <p:spPr>
          <a:xfrm>
            <a:off x="106347" y="583867"/>
            <a:ext cx="45834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С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овременное, динамичное и стабильно развивающееся предприятие с богатой научно-технической базой и высококвалифицированными кадрами, осуществляющее поставки продукции не только на российский, но и на зарубежный рынок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174EB-881D-C01A-0E43-7CD1DA169715}"/>
              </a:ext>
            </a:extLst>
          </p:cNvPr>
          <p:cNvSpPr txBox="1"/>
          <p:nvPr/>
        </p:nvSpPr>
        <p:spPr>
          <a:xfrm>
            <a:off x="84543" y="2090926"/>
            <a:ext cx="45834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Ассортимент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 продукции - свыше 43 наименования и более 3500 типоразмеров изделий для различных отраслей промышленности. </a:t>
            </a:r>
          </a:p>
          <a:p>
            <a:pPr algn="just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Номенклатура выпускаемой продукции: производство формованных огнеупоров, неформованных огнеупорных материалов, керамических пропантов.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8C180D-F217-9EAF-3C5A-C8C2A63B4E45}"/>
              </a:ext>
            </a:extLst>
          </p:cNvPr>
          <p:cNvSpPr txBox="1"/>
          <p:nvPr/>
        </p:nvSpPr>
        <p:spPr>
          <a:xfrm>
            <a:off x="84543" y="4003373"/>
            <a:ext cx="45834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Стратегия 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успешного развития комбината огнеупоров заключается в диверсификации производственной деятельности, проведении активной инвестиционной и социальной политики, расширении ассортимента и качества выпускаемой продукции.</a:t>
            </a:r>
            <a:endParaRPr lang="ru-RU" sz="1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60363" y="5506099"/>
            <a:ext cx="44656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6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Международная, д.1</a:t>
            </a: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</a:t>
            </a:r>
            <a:r>
              <a:rPr lang="ru-RU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бко.рф</a:t>
            </a: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6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info@aobko.ru</a:t>
            </a:r>
            <a:r>
              <a:rPr lang="ru-RU" sz="16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6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+7 (81664) 9-25-00</a:t>
            </a:r>
            <a:endParaRPr lang="ru-RU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5B5E49E-3D45-4FA5-A41F-31FF2839F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2" y="16627"/>
            <a:ext cx="563009" cy="54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Смесь жаростойкая кладочная печная СП-1580">
            <a:extLst>
              <a:ext uri="{FF2B5EF4-FFF2-40B4-BE49-F238E27FC236}">
                <a16:creationId xmlns:a16="http://schemas.microsoft.com/office/drawing/2014/main" id="{87DFFCE3-717B-17D1-5BDB-CC5CDCEB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66" y="1060037"/>
            <a:ext cx="1371671" cy="139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09915D-3C18-1166-D856-EAD0F05C8F4A}"/>
              </a:ext>
            </a:extLst>
          </p:cNvPr>
          <p:cNvSpPr txBox="1"/>
          <p:nvPr/>
        </p:nvSpPr>
        <p:spPr>
          <a:xfrm>
            <a:off x="6064794" y="613115"/>
            <a:ext cx="2043603" cy="369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Новые изделия:</a:t>
            </a:r>
            <a:endParaRPr lang="ru-RU" dirty="0"/>
          </a:p>
        </p:txBody>
      </p:sp>
      <p:pic>
        <p:nvPicPr>
          <p:cNvPr id="1032" name="Picture 8" descr="Смесь кладочная печная СП-850">
            <a:extLst>
              <a:ext uri="{FF2B5EF4-FFF2-40B4-BE49-F238E27FC236}">
                <a16:creationId xmlns:a16="http://schemas.microsoft.com/office/drawing/2014/main" id="{3CCFEEC6-DD40-872D-FDBD-BB2451C63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98" y="1039345"/>
            <a:ext cx="1413057" cy="141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Мини-печь садовая">
            <a:extLst>
              <a:ext uri="{FF2B5EF4-FFF2-40B4-BE49-F238E27FC236}">
                <a16:creationId xmlns:a16="http://schemas.microsoft.com/office/drawing/2014/main" id="{62A489B9-50B8-7DE2-C55B-19CB0C809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71" y="922796"/>
            <a:ext cx="1956851" cy="172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53D955C-6152-7B72-3656-1B818B2491E0}"/>
              </a:ext>
            </a:extLst>
          </p:cNvPr>
          <p:cNvCxnSpPr>
            <a:cxnSpLocks/>
          </p:cNvCxnSpPr>
          <p:nvPr/>
        </p:nvCxnSpPr>
        <p:spPr>
          <a:xfrm>
            <a:off x="4853008" y="2775857"/>
            <a:ext cx="40636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6" name="Picture 22" descr="Тротуарная керамическая плитка">
            <a:extLst>
              <a:ext uri="{FF2B5EF4-FFF2-40B4-BE49-F238E27FC236}">
                <a16:creationId xmlns:a16="http://schemas.microsoft.com/office/drawing/2014/main" id="{6DE67590-94D2-1D5C-E2C4-84C14FED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47" y="2853477"/>
            <a:ext cx="24765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Огнеупорные порошки и смеси">
            <a:extLst>
              <a:ext uri="{FF2B5EF4-FFF2-40B4-BE49-F238E27FC236}">
                <a16:creationId xmlns:a16="http://schemas.microsoft.com/office/drawing/2014/main" id="{0EE71941-AD45-D0DC-25CF-62DC34599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53" y="4871210"/>
            <a:ext cx="24765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681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Роллы для розжига 32 шт.">
            <a:extLst>
              <a:ext uri="{FF2B5EF4-FFF2-40B4-BE49-F238E27FC236}">
                <a16:creationId xmlns:a16="http://schemas.microsoft.com/office/drawing/2014/main" id="{F3563AB0-CE58-5470-3FA6-A52DC1DB7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13" y="432523"/>
            <a:ext cx="12858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9AD876-E3B9-F84F-4E1D-C5A3F49C7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99" y="25352"/>
            <a:ext cx="1187889" cy="5428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314" y="-200571"/>
            <a:ext cx="8083686" cy="10914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ООО «Имидж Боровичи»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20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0" y="5339932"/>
            <a:ext cx="4465653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Боровичский район, с. Опеченский Посад, линия 2-я, д.37-а</a:t>
            </a:r>
          </a:p>
          <a:p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 firestarters.ru</a:t>
            </a:r>
            <a:endParaRPr lang="ru-RU" sz="1500" i="0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5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 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al.isakov@spichka.ru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8 800 555 25 27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69AC1-D308-33DA-6B77-1EE91C6DF2A7}"/>
              </a:ext>
            </a:extLst>
          </p:cNvPr>
          <p:cNvSpPr txBox="1"/>
          <p:nvPr/>
        </p:nvSpPr>
        <p:spPr>
          <a:xfrm>
            <a:off x="7426823" y="5011824"/>
            <a:ext cx="2239504" cy="172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4F1E60-44D9-4D45-7CD6-FC30B2023519}"/>
              </a:ext>
            </a:extLst>
          </p:cNvPr>
          <p:cNvSpPr txBox="1"/>
          <p:nvPr/>
        </p:nvSpPr>
        <p:spPr>
          <a:xfrm>
            <a:off x="0" y="593152"/>
            <a:ext cx="467909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Группа компаний «Имидж» — это современный российский производитель средств для розжига, угля и товаров для пикника.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6EB7F8-A244-E125-BCAA-292444E391D1}"/>
              </a:ext>
            </a:extLst>
          </p:cNvPr>
          <p:cNvSpPr txBox="1"/>
          <p:nvPr/>
        </p:nvSpPr>
        <p:spPr>
          <a:xfrm>
            <a:off x="0" y="1342286"/>
            <a:ext cx="47115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Фабрика была основана</a:t>
            </a:r>
            <a:r>
              <a:rPr lang="en-US" sz="150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50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в Новгородской области в 1997 г.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513D0D-E78F-61F2-D406-614F993AA46C}"/>
              </a:ext>
            </a:extLst>
          </p:cNvPr>
          <p:cNvSpPr txBox="1"/>
          <p:nvPr/>
        </p:nvSpPr>
        <p:spPr>
          <a:xfrm>
            <a:off x="32482" y="1853782"/>
            <a:ext cx="467909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«Имидж» — это собственное производство полного цикла от разработки дизайна упаковки, деревообработки до сборки готовых изделий.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172580-AC51-3662-2EAE-075D7D153E15}"/>
              </a:ext>
            </a:extLst>
          </p:cNvPr>
          <p:cNvSpPr txBox="1"/>
          <p:nvPr/>
        </p:nvSpPr>
        <p:spPr>
          <a:xfrm>
            <a:off x="32481" y="2598429"/>
            <a:ext cx="46210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Производство сертифицировано по системе FSC (FSC C116740). Цеха оснащены специализированным оборудованием по выпуску спичек различного формата: коротких и длинных, линиями по производству древесных роллов и брикетов, и других средств для розжига.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9C366F-4B41-A671-7FAB-B94698E5332F}"/>
              </a:ext>
            </a:extLst>
          </p:cNvPr>
          <p:cNvSpPr txBox="1"/>
          <p:nvPr/>
        </p:nvSpPr>
        <p:spPr>
          <a:xfrm>
            <a:off x="32481" y="4075757"/>
            <a:ext cx="467909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Производимая продукция: спички, древесные роллы, древесные брикеты, сухое горючее, щепа для копчения, шампуры деревянные, свечи уличного освещения, шведский огонь, сувенирные спички, древесная шерсть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601279B-3160-79A4-7650-34E015E2E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637" y="2651834"/>
            <a:ext cx="2352675" cy="1333500"/>
          </a:xfrm>
          <a:prstGeom prst="rect">
            <a:avLst/>
          </a:prstGeom>
        </p:spPr>
      </p:pic>
      <p:pic>
        <p:nvPicPr>
          <p:cNvPr id="3090" name="Picture 18" descr="Свечи уличные">
            <a:extLst>
              <a:ext uri="{FF2B5EF4-FFF2-40B4-BE49-F238E27FC236}">
                <a16:creationId xmlns:a16="http://schemas.microsoft.com/office/drawing/2014/main" id="{D8A54346-4EDE-3336-BE94-A68A7DB83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91" y="4387713"/>
            <a:ext cx="2272203" cy="144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4504567-B322-5FC4-7845-035F6EE8A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0237" y="2427455"/>
            <a:ext cx="1676400" cy="18192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293BF89-1F6C-FC37-E751-177BB926F2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2973" y="3861012"/>
            <a:ext cx="1295400" cy="1447800"/>
          </a:xfrm>
          <a:prstGeom prst="rect">
            <a:avLst/>
          </a:prstGeom>
        </p:spPr>
      </p:pic>
      <p:pic>
        <p:nvPicPr>
          <p:cNvPr id="3094" name="Picture 22" descr="Деревяныне шампуры">
            <a:extLst>
              <a:ext uri="{FF2B5EF4-FFF2-40B4-BE49-F238E27FC236}">
                <a16:creationId xmlns:a16="http://schemas.microsoft.com/office/drawing/2014/main" id="{86F3B80A-5766-CA65-33D7-BD4D37B23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930" y="5420428"/>
            <a:ext cx="1900382" cy="126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993A234B-B202-882A-C7EE-888EE1537D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6869" y="687233"/>
            <a:ext cx="1400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34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314" y="-200571"/>
            <a:ext cx="8083686" cy="10914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ЗАО Производственная компания «Корона»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21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26880" y="5604164"/>
            <a:ext cx="446565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Колхозная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д.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gosudar.ru</a:t>
            </a:r>
            <a:endParaRPr lang="ru-RU" sz="1500" i="0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5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borovichi@gosudar.ru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8 800 100 58 85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69AC1-D308-33DA-6B77-1EE91C6DF2A7}"/>
              </a:ext>
            </a:extLst>
          </p:cNvPr>
          <p:cNvSpPr txBox="1"/>
          <p:nvPr/>
        </p:nvSpPr>
        <p:spPr>
          <a:xfrm>
            <a:off x="1536700" y="485548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gosudar">
            <a:extLst>
              <a:ext uri="{FF2B5EF4-FFF2-40B4-BE49-F238E27FC236}">
                <a16:creationId xmlns:a16="http://schemas.microsoft.com/office/drawing/2014/main" id="{0F755A38-22AC-362A-B968-494BF1679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31104"/>
            <a:ext cx="626592" cy="53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062230-1A37-AF5C-5D01-EEC693719014}"/>
              </a:ext>
            </a:extLst>
          </p:cNvPr>
          <p:cNvSpPr txBox="1"/>
          <p:nvPr/>
        </p:nvSpPr>
        <p:spPr>
          <a:xfrm>
            <a:off x="135081" y="2540752"/>
            <a:ext cx="45720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В линейке компании представлен по-настоящему богатый выбор вкусной и качественной продукции для праздничного и повседневного меню. Сейчас под торговой маркой «Государь» реализуется порядка 150 наименований блюд, и этот список регулярно расширяется.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23BA57-3B75-62EC-DBE3-1DC884682A94}"/>
              </a:ext>
            </a:extLst>
          </p:cNvPr>
          <p:cNvSpPr txBox="1"/>
          <p:nvPr/>
        </p:nvSpPr>
        <p:spPr>
          <a:xfrm>
            <a:off x="129560" y="4208275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Для производства вкусных и питательных полуфабрикатов используется исключительно свежее, натуральное и экологичное сырье. Многие продукты – мясо, яйца, грибы, сезонные овощи, фрукты и ягоды – поставляются от местных производителей. </a:t>
            </a:r>
          </a:p>
          <a:p>
            <a:pPr algn="just"/>
            <a:endParaRPr lang="ru-RU" sz="1500" dirty="0">
              <a:solidFill>
                <a:srgbClr val="33333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A982F8-98FE-3DB4-0B47-274716400E0A}"/>
              </a:ext>
            </a:extLst>
          </p:cNvPr>
          <p:cNvSpPr txBox="1"/>
          <p:nvPr/>
        </p:nvSpPr>
        <p:spPr>
          <a:xfrm>
            <a:off x="103997" y="790369"/>
            <a:ext cx="4572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Бренд </a:t>
            </a:r>
            <a:r>
              <a:rPr lang="ru-RU" sz="15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«Государь» </a:t>
            </a:r>
            <a:r>
              <a:rPr lang="ru-RU" sz="150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был зарегистрирован в 1999 году. Именно под этой торговой маркой реализуется продукция компании «Корона».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BF753E-30A8-40DF-2EDC-279C67993347}"/>
              </a:ext>
            </a:extLst>
          </p:cNvPr>
          <p:cNvSpPr txBox="1"/>
          <p:nvPr/>
        </p:nvSpPr>
        <p:spPr>
          <a:xfrm>
            <a:off x="119539" y="1574656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Благодаря методике шоковой заморозки, полуфабрикаты от «Государь» получаются не менее вкусными и полезными, чем традиционная домашняя еда.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4744ED7-9241-B6E2-3DEB-FDF02A68F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201" y="755914"/>
            <a:ext cx="4065060" cy="294981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D98C68C-2771-C3CF-C5BA-C99AA771E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204" y="3705731"/>
            <a:ext cx="4036919" cy="282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Пломбир из натуральных топленых сливок в вафельном рожке, 100 гр.">
            <a:extLst>
              <a:ext uri="{FF2B5EF4-FFF2-40B4-BE49-F238E27FC236}">
                <a16:creationId xmlns:a16="http://schemas.microsoft.com/office/drawing/2014/main" id="{C431A837-405F-A91A-EDCB-2D3998587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973" y="3165154"/>
            <a:ext cx="1300458" cy="130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314" y="-200571"/>
            <a:ext cx="8083686" cy="10914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ООО «Любони»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22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26880" y="5604164"/>
            <a:ext cx="446565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Колхозная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д.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uboni.ru</a:t>
            </a:r>
            <a:endParaRPr lang="ru-RU" sz="1500" i="0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5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borovichi@gosudar.ru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8 800 100 58 85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69AC1-D308-33DA-6B77-1EE91C6DF2A7}"/>
              </a:ext>
            </a:extLst>
          </p:cNvPr>
          <p:cNvSpPr txBox="1"/>
          <p:nvPr/>
        </p:nvSpPr>
        <p:spPr>
          <a:xfrm>
            <a:off x="1536700" y="485548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23BA57-3B75-62EC-DBE3-1DC884682A94}"/>
              </a:ext>
            </a:extLst>
          </p:cNvPr>
          <p:cNvSpPr txBox="1"/>
          <p:nvPr/>
        </p:nvSpPr>
        <p:spPr>
          <a:xfrm>
            <a:off x="35667" y="755914"/>
            <a:ext cx="457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Уникальная продукция торговой марки «Любони» создана на основе многовекового опыта приготовления блюд жителями деревни Любони Новгородской области.</a:t>
            </a:r>
          </a:p>
          <a:p>
            <a:pPr algn="just" fontAlgn="base">
              <a:spcBef>
                <a:spcPts val="600"/>
              </a:spcBef>
            </a:pP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Вся продукция «Любони», готовится по старинным русским рецептам, с использованием современных технологий и оборудования. Молоко, используемое в производстве, доставляется с собственной агрофирмы «Государь». </a:t>
            </a:r>
          </a:p>
          <a:p>
            <a:pPr algn="just" fontAlgn="base">
              <a:spcBef>
                <a:spcPts val="600"/>
              </a:spcBef>
            </a:pP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Производятся молочные продукты, мороженое, разнообразные десерты, в которых сохранены все полезные витамины и микроэлементы</a:t>
            </a:r>
          </a:p>
          <a:p>
            <a:pPr algn="just"/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2" name="Picture 4" descr="Luboni">
            <a:extLst>
              <a:ext uri="{FF2B5EF4-FFF2-40B4-BE49-F238E27FC236}">
                <a16:creationId xmlns:a16="http://schemas.microsoft.com/office/drawing/2014/main" id="{6C5CDF6C-3F31-41CE-5DD3-A1F7F4917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6" y="-4364"/>
            <a:ext cx="816321" cy="60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uboni">
            <a:extLst>
              <a:ext uri="{FF2B5EF4-FFF2-40B4-BE49-F238E27FC236}">
                <a16:creationId xmlns:a16="http://schemas.microsoft.com/office/drawing/2014/main" id="{5D8AACAC-0E2E-A57C-8532-F56F65795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94" y="2048256"/>
            <a:ext cx="4261932" cy="445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743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Рисунок 3084">
            <a:extLst>
              <a:ext uri="{FF2B5EF4-FFF2-40B4-BE49-F238E27FC236}">
                <a16:creationId xmlns:a16="http://schemas.microsoft.com/office/drawing/2014/main" id="{5994B285-635C-6B62-909D-756D7A2E8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927" y="659604"/>
            <a:ext cx="4230100" cy="61398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314" y="-200571"/>
            <a:ext cx="8083686" cy="10914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АО «Боровичский мясокомбинат»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23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95973" y="5631525"/>
            <a:ext cx="446565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Совесткая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д.1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26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zaobmk.ru</a:t>
            </a:r>
            <a:endParaRPr lang="ru-RU" sz="1500" i="0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600" dirty="0">
                <a:solidFill>
                  <a:srgbClr val="0563C1"/>
                </a:solidFill>
                <a:latin typeface="Helvetica Neue"/>
                <a:cs typeface="Helvetica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Helvetica Neue"/>
                <a:cs typeface="Helvetica" panose="020B0604020202020204" pitchFamily="34" charset="0"/>
              </a:rPr>
              <a:t>selling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@zaobmk.ru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ru-RU" sz="15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(81664) 4-00-5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86" name="Picture 14" descr="Боровичский мясокомбинат.">
            <a:extLst>
              <a:ext uri="{FF2B5EF4-FFF2-40B4-BE49-F238E27FC236}">
                <a16:creationId xmlns:a16="http://schemas.microsoft.com/office/drawing/2014/main" id="{0A9E361E-EA45-C413-72D7-6A51961F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7" y="40962"/>
            <a:ext cx="529600" cy="5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10575E-54DC-2FD1-4049-40AFFEF9479B}"/>
              </a:ext>
            </a:extLst>
          </p:cNvPr>
          <p:cNvSpPr txBox="1"/>
          <p:nvPr/>
        </p:nvSpPr>
        <p:spPr>
          <a:xfrm>
            <a:off x="95973" y="616683"/>
            <a:ext cx="45720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Предприятие – классический мясокомбинат; имеет мясожировой, мясоперерабатывающий  и консервный цеха.</a:t>
            </a:r>
          </a:p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Технологическая цепочка – от забоя скота до производства конечного продукта. </a:t>
            </a:r>
          </a:p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Вся продукция изготавливается из экологически чистого сырья.</a:t>
            </a:r>
          </a:p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Новое оборудование позволяет соблюдать старинные и самые современные технологии.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E85A1-B516-8F55-B5FA-DEDFD161F35C}"/>
              </a:ext>
            </a:extLst>
          </p:cNvPr>
          <p:cNvSpPr txBox="1"/>
          <p:nvPr/>
        </p:nvSpPr>
        <p:spPr>
          <a:xfrm>
            <a:off x="80057" y="2673307"/>
            <a:ext cx="45720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Короткие сроки годности - показатель отсутствия консервантов и использования натуральных оболочек. </a:t>
            </a:r>
          </a:p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Весь товар имеет сертификаты качества и декларации соответствия (EAC Евразийский Экономический Союз). Предприятие имеет сертификат соответствия ИСО 22000:2018 (система менеджмента безопасности пищевой продукции).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4827A-F688-7C0D-018A-B52F21179D33}"/>
              </a:ext>
            </a:extLst>
          </p:cNvPr>
          <p:cNvSpPr txBox="1"/>
          <p:nvPr/>
        </p:nvSpPr>
        <p:spPr>
          <a:xfrm>
            <a:off x="73706" y="4715548"/>
            <a:ext cx="45720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</a:pP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Производятся </a:t>
            </a: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сосиски, сардельки, ветчины, колбасы вареные, шпики свиные, колбасы</a:t>
            </a:r>
            <a:r>
              <a:rPr lang="ru-RU" sz="1600" dirty="0"/>
              <a:t> </a:t>
            </a: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полукопченые и варено-копченые, копчености, мясные консервы</a:t>
            </a:r>
            <a:endParaRPr lang="ru-RU" sz="1500" b="0" i="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463EB7-454F-9AFB-C167-B7B509C5FFA8}"/>
              </a:ext>
            </a:extLst>
          </p:cNvPr>
          <p:cNvSpPr txBox="1"/>
          <p:nvPr/>
        </p:nvSpPr>
        <p:spPr>
          <a:xfrm>
            <a:off x="6064794" y="613115"/>
            <a:ext cx="2279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Новая продукция:</a:t>
            </a:r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E43FFFA-5C10-D47D-F0A7-32F611392ABC}"/>
              </a:ext>
            </a:extLst>
          </p:cNvPr>
          <p:cNvCxnSpPr>
            <a:cxnSpLocks/>
          </p:cNvCxnSpPr>
          <p:nvPr/>
        </p:nvCxnSpPr>
        <p:spPr>
          <a:xfrm>
            <a:off x="4957696" y="2530324"/>
            <a:ext cx="40636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сердце гов.png">
            <a:extLst>
              <a:ext uri="{FF2B5EF4-FFF2-40B4-BE49-F238E27FC236}">
                <a16:creationId xmlns:a16="http://schemas.microsoft.com/office/drawing/2014/main" id="{DF3F5D61-74DB-81AC-F4DD-CF03C8709C3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8402" y="1073375"/>
            <a:ext cx="746671" cy="546868"/>
          </a:xfrm>
          <a:prstGeom prst="rect">
            <a:avLst/>
          </a:prstGeom>
        </p:spPr>
      </p:pic>
      <p:pic>
        <p:nvPicPr>
          <p:cNvPr id="20" name="Рисунок 19" descr="говядина 1 сорт.png">
            <a:extLst>
              <a:ext uri="{FF2B5EF4-FFF2-40B4-BE49-F238E27FC236}">
                <a16:creationId xmlns:a16="http://schemas.microsoft.com/office/drawing/2014/main" id="{20FB28F2-6B3D-13DE-783B-DF925ACF01F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71104" y="1800976"/>
            <a:ext cx="947184" cy="648074"/>
          </a:xfrm>
          <a:prstGeom prst="rect">
            <a:avLst/>
          </a:prstGeom>
        </p:spPr>
      </p:pic>
      <p:pic>
        <p:nvPicPr>
          <p:cNvPr id="21" name="Рисунок 20" descr="свинина 1 с.png">
            <a:extLst>
              <a:ext uri="{FF2B5EF4-FFF2-40B4-BE49-F238E27FC236}">
                <a16:creationId xmlns:a16="http://schemas.microsoft.com/office/drawing/2014/main" id="{FF411272-968A-1B3F-A3FC-7EAE8472A2A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43636" y="1315826"/>
            <a:ext cx="775482" cy="608834"/>
          </a:xfrm>
          <a:prstGeom prst="rect">
            <a:avLst/>
          </a:prstGeom>
        </p:spPr>
      </p:pic>
      <p:pic>
        <p:nvPicPr>
          <p:cNvPr id="22" name="Рисунок 21" descr="паштет.png">
            <a:extLst>
              <a:ext uri="{FF2B5EF4-FFF2-40B4-BE49-F238E27FC236}">
                <a16:creationId xmlns:a16="http://schemas.microsoft.com/office/drawing/2014/main" id="{DF4AFFFD-6C7B-4A5D-9C34-9AE3E8AA64C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84032" y="1601041"/>
            <a:ext cx="1315997" cy="789415"/>
          </a:xfrm>
          <a:prstGeom prst="rect">
            <a:avLst/>
          </a:prstGeom>
        </p:spPr>
      </p:pic>
      <p:pic>
        <p:nvPicPr>
          <p:cNvPr id="23" name="Рисунок 22" descr="индейка.png">
            <a:extLst>
              <a:ext uri="{FF2B5EF4-FFF2-40B4-BE49-F238E27FC236}">
                <a16:creationId xmlns:a16="http://schemas.microsoft.com/office/drawing/2014/main" id="{E2D78F97-C48D-8657-FB55-CB86188DC1D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325" y="1865714"/>
            <a:ext cx="784830" cy="583744"/>
          </a:xfrm>
          <a:prstGeom prst="rect">
            <a:avLst/>
          </a:prstGeom>
        </p:spPr>
      </p:pic>
      <p:pic>
        <p:nvPicPr>
          <p:cNvPr id="24" name="Рисунок 23" descr="свинина в с.png">
            <a:extLst>
              <a:ext uri="{FF2B5EF4-FFF2-40B4-BE49-F238E27FC236}">
                <a16:creationId xmlns:a16="http://schemas.microsoft.com/office/drawing/2014/main" id="{B55DAE16-2ECC-47C6-EF2E-D39C33DEF6D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95939" y="1092751"/>
            <a:ext cx="762490" cy="553489"/>
          </a:xfrm>
          <a:prstGeom prst="rect">
            <a:avLst/>
          </a:prstGeom>
        </p:spPr>
      </p:pic>
      <p:pic>
        <p:nvPicPr>
          <p:cNvPr id="25" name="Рисунок 24" descr="цыпы.png">
            <a:extLst>
              <a:ext uri="{FF2B5EF4-FFF2-40B4-BE49-F238E27FC236}">
                <a16:creationId xmlns:a16="http://schemas.microsoft.com/office/drawing/2014/main" id="{4A78A4AE-483E-B185-AED8-51A27F0B25A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13139" y="1088900"/>
            <a:ext cx="762490" cy="557984"/>
          </a:xfrm>
          <a:prstGeom prst="rect">
            <a:avLst/>
          </a:prstGeom>
        </p:spPr>
      </p:pic>
      <p:pic>
        <p:nvPicPr>
          <p:cNvPr id="31" name="Рисунок 30" descr="шпик2.png">
            <a:extLst>
              <a:ext uri="{FF2B5EF4-FFF2-40B4-BE49-F238E27FC236}">
                <a16:creationId xmlns:a16="http://schemas.microsoft.com/office/drawing/2014/main" id="{09C4FDAC-7B31-F5B9-88EB-98EB4642248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13203" y="5940907"/>
            <a:ext cx="1439547" cy="895888"/>
          </a:xfrm>
          <a:prstGeom prst="rect">
            <a:avLst/>
          </a:prstGeom>
        </p:spPr>
      </p:pic>
      <p:pic>
        <p:nvPicPr>
          <p:cNvPr id="3073" name="Рисунок 3072" descr="ВЕНСКИЙ.png">
            <a:extLst>
              <a:ext uri="{FF2B5EF4-FFF2-40B4-BE49-F238E27FC236}">
                <a16:creationId xmlns:a16="http://schemas.microsoft.com/office/drawing/2014/main" id="{FA3025EF-CA12-5554-2392-45092FE1CC47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8107185">
            <a:off x="4978381" y="5389822"/>
            <a:ext cx="1019562" cy="1359416"/>
          </a:xfrm>
          <a:prstGeom prst="rect">
            <a:avLst/>
          </a:prstGeom>
        </p:spPr>
      </p:pic>
      <p:pic>
        <p:nvPicPr>
          <p:cNvPr id="3074" name="Рисунок 3073" descr="шинка.png">
            <a:extLst>
              <a:ext uri="{FF2B5EF4-FFF2-40B4-BE49-F238E27FC236}">
                <a16:creationId xmlns:a16="http://schemas.microsoft.com/office/drawing/2014/main" id="{F3282B7B-C5F2-9175-2126-1DD6BB426ACE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99366" y="4950431"/>
            <a:ext cx="1864021" cy="1241392"/>
          </a:xfrm>
          <a:prstGeom prst="rect">
            <a:avLst/>
          </a:prstGeom>
        </p:spPr>
      </p:pic>
      <p:pic>
        <p:nvPicPr>
          <p:cNvPr id="3075" name="Рисунок 3074" descr="ФИЛЕЙ.png">
            <a:extLst>
              <a:ext uri="{FF2B5EF4-FFF2-40B4-BE49-F238E27FC236}">
                <a16:creationId xmlns:a16="http://schemas.microsoft.com/office/drawing/2014/main" id="{66A28A74-ECA7-0D9F-EBFD-1B19E64167E5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13946" y="4826408"/>
            <a:ext cx="827584" cy="740223"/>
          </a:xfrm>
          <a:prstGeom prst="rect">
            <a:avLst/>
          </a:prstGeom>
        </p:spPr>
      </p:pic>
      <p:pic>
        <p:nvPicPr>
          <p:cNvPr id="3077" name="Рисунок 3076" descr="таллин.png">
            <a:extLst>
              <a:ext uri="{FF2B5EF4-FFF2-40B4-BE49-F238E27FC236}">
                <a16:creationId xmlns:a16="http://schemas.microsoft.com/office/drawing/2014/main" id="{B27F5670-A059-90B0-CB91-0B0D584B71E7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861535" y="2739066"/>
            <a:ext cx="2016224" cy="790323"/>
          </a:xfrm>
          <a:prstGeom prst="rect">
            <a:avLst/>
          </a:prstGeom>
        </p:spPr>
      </p:pic>
      <p:pic>
        <p:nvPicPr>
          <p:cNvPr id="3079" name="Рисунок 3078" descr="ЧЕСНОК.png">
            <a:extLst>
              <a:ext uri="{FF2B5EF4-FFF2-40B4-BE49-F238E27FC236}">
                <a16:creationId xmlns:a16="http://schemas.microsoft.com/office/drawing/2014/main" id="{943047B2-47BA-A661-268A-0A927F93EECE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50982" y="5864816"/>
            <a:ext cx="1170359" cy="9346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7FD956-20B2-DF38-1156-5F51F27F070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99" y="2589556"/>
            <a:ext cx="1849618" cy="10928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3A226F-A42A-08FF-781E-C16054D03A5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32" y="3673064"/>
            <a:ext cx="1951992" cy="11041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78E0AA-30CF-5D27-991C-0F5AD261A16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14" y="4753403"/>
            <a:ext cx="2010982" cy="11531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053654-6070-7462-A8DA-04A6BEFA80D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96" y="3729165"/>
            <a:ext cx="1691681" cy="10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25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314" y="-200571"/>
            <a:ext cx="8083686" cy="10914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АО «Боровичский молокозавод»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24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26880" y="5604164"/>
            <a:ext cx="446565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Ленинградская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д.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65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bormoloko.ru</a:t>
            </a:r>
            <a:endParaRPr lang="ru-RU" sz="1500" i="0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en-US" sz="1600" b="0" i="0" u="sng" dirty="0">
                <a:solidFill>
                  <a:srgbClr val="0563C1"/>
                </a:solidFill>
                <a:effectLst/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bormoloko@mail.ru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ru-RU" sz="15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(81664) 2-80-8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098" name="Picture 2" descr="Логотип Боровический Молочный Завод">
            <a:extLst>
              <a:ext uri="{FF2B5EF4-FFF2-40B4-BE49-F238E27FC236}">
                <a16:creationId xmlns:a16="http://schemas.microsoft.com/office/drawing/2014/main" id="{D3910E0C-E9A9-D12E-CB12-994B5238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8" y="31905"/>
            <a:ext cx="783623" cy="4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CADC57-41D0-7441-5E95-C2725D278B1A}"/>
              </a:ext>
            </a:extLst>
          </p:cNvPr>
          <p:cNvSpPr txBox="1"/>
          <p:nvPr/>
        </p:nvSpPr>
        <p:spPr>
          <a:xfrm>
            <a:off x="146577" y="703825"/>
            <a:ext cx="439529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Завод выпускает более 30 наименований натуральных продуктов: молоко, сметану, ряженку, кефир, йогурт фруктовый, кисломолочный напиток «Бифидок» и «Снежок», нежный сыр «Адыгейский», творог 5 % и 9%, масло сливочное «Крестьянское», масло сливочное «Шоколадное», массу творожную с различными наполнителями, майонез «Провансаль» 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90EE5-5F42-BC76-6BA0-038E323903BA}"/>
              </a:ext>
            </a:extLst>
          </p:cNvPr>
          <p:cNvSpPr txBox="1"/>
          <p:nvPr/>
        </p:nvSpPr>
        <p:spPr>
          <a:xfrm>
            <a:off x="139580" y="2943964"/>
            <a:ext cx="443242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Продукция Боровичского молочного завода пользуется большим спросом как в Боровичах, так и за его пределами: в Новгородской области, Санкт-Петербурге, Ленинградской и Тверской областях.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10FDB8-9C80-EC01-3975-62BD41DA4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78" y="625024"/>
            <a:ext cx="4238388" cy="2130560"/>
          </a:xfrm>
          <a:prstGeom prst="rect">
            <a:avLst/>
          </a:prstGeom>
        </p:spPr>
      </p:pic>
      <p:pic>
        <p:nvPicPr>
          <p:cNvPr id="4100" name="Picture 4" descr="Творог 9%  0,2 кг">
            <a:extLst>
              <a:ext uri="{FF2B5EF4-FFF2-40B4-BE49-F238E27FC236}">
                <a16:creationId xmlns:a16="http://schemas.microsoft.com/office/drawing/2014/main" id="{ED764CF2-6C63-F00F-AFEB-DB1EAC44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94" y="4951756"/>
            <a:ext cx="1963871" cy="18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метана НАТУРАЛЬНАЯ 20% 0,4 кг">
            <a:extLst>
              <a:ext uri="{FF2B5EF4-FFF2-40B4-BE49-F238E27FC236}">
                <a16:creationId xmlns:a16="http://schemas.microsoft.com/office/drawing/2014/main" id="{27DA5E97-8DA3-8847-7439-AF80ADA77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48" y="4951757"/>
            <a:ext cx="1963871" cy="18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69E5496-5736-A9A0-FDD6-19D7C637B4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8732" y="2888769"/>
            <a:ext cx="4319253" cy="20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24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314" y="-200571"/>
            <a:ext cx="8083686" cy="10914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ООО «Молочный дворик»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25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26880" y="5604164"/>
            <a:ext cx="446565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Боровичский район, д. Передки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moldvorik.ru</a:t>
            </a:r>
            <a:endParaRPr lang="ru-RU" sz="1500" i="0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en-US" sz="1600" b="0" i="0" u="sng" dirty="0">
                <a:solidFill>
                  <a:srgbClr val="0563C1"/>
                </a:solidFill>
                <a:effectLst/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dvorik.2012@mail.ru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ru-RU" sz="15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(81664) 9-51-0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122" name="Picture 2" descr="Главная">
            <a:extLst>
              <a:ext uri="{FF2B5EF4-FFF2-40B4-BE49-F238E27FC236}">
                <a16:creationId xmlns:a16="http://schemas.microsoft.com/office/drawing/2014/main" id="{385C795C-2DDF-8F6D-803D-444E9AEFA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6" y="33052"/>
            <a:ext cx="858402" cy="4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F498EE-F8EB-73C6-6F40-ED59C4681AC9}"/>
              </a:ext>
            </a:extLst>
          </p:cNvPr>
          <p:cNvSpPr txBox="1"/>
          <p:nvPr/>
        </p:nvSpPr>
        <p:spPr>
          <a:xfrm>
            <a:off x="105787" y="1849089"/>
            <a:ext cx="457200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За два года с момента создания, перерабатывающее предприятие «Молочный дворик» увеличило ассортимент продукции до 20 с лишним видов. 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Молоко, сметана, сливки, творог, творожная масса с вишней, изюмом, курагой, сливочное масло, сыр адыгейский простой и копчёный — всё на натуральной основе, без консервантов и ароматизаторов, в полном соответствии с Российскими ГОСТами. 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9643E-A6CF-07BB-F413-D5A87A45E704}"/>
              </a:ext>
            </a:extLst>
          </p:cNvPr>
          <p:cNvSpPr txBox="1"/>
          <p:nvPr/>
        </p:nvSpPr>
        <p:spPr>
          <a:xfrm>
            <a:off x="105787" y="4340514"/>
            <a:ext cx="45720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П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опулярность «Молочного дворика» выходит уже далеко за пределы Боровичского района. Его продукция регулярно отгружается по заявкам в Санкт-Петербург, Великий Новгород, Окуловку, Старую Руссу.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3A451-C49A-0370-8E35-2A7C2D2D1DB3}"/>
              </a:ext>
            </a:extLst>
          </p:cNvPr>
          <p:cNvSpPr txBox="1"/>
          <p:nvPr/>
        </p:nvSpPr>
        <p:spPr>
          <a:xfrm>
            <a:off x="95973" y="585439"/>
            <a:ext cx="45720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«Молочный дворик» начал свою деятельность летом 2012 года. Он входит в состав холдинга ООО «Боровичиагролидер» и работает исключительно на сырье сельхозпредприятий — партнеров, входящих в этот холдинг.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BD1F008-FCBB-4442-D440-11E659AD0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388" y="698506"/>
            <a:ext cx="4314825" cy="20669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5C61EF-6B7E-D552-693A-4A6D622AB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388" y="2765431"/>
            <a:ext cx="4276725" cy="20097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A20C763-8984-4E96-AF6A-00555E72D3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8638" y="4775206"/>
            <a:ext cx="42195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04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7" y="-217842"/>
            <a:ext cx="8083686" cy="10914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Производители хлеба и хлебобулочных изделий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26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4724862" y="1726117"/>
            <a:ext cx="44656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Боровичи, ул. Окуловская, д.29А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zvezda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2@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inbox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</a:t>
            </a:r>
            <a:r>
              <a:rPr lang="ru-RU" sz="150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ru-RU" sz="1500" b="0" i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r>
              <a:rPr lang="ru-RU" sz="150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(81664) 4-55-08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245895-D7B3-DF1F-6197-C539B4C70D27}"/>
              </a:ext>
            </a:extLst>
          </p:cNvPr>
          <p:cNvSpPr txBox="1"/>
          <p:nvPr/>
        </p:nvSpPr>
        <p:spPr>
          <a:xfrm>
            <a:off x="66287" y="5522983"/>
            <a:ext cx="446565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Боровичский район, с. Опеченский Посад, линия 2-я, д.37-а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gl_volodka2@mail.ru</a:t>
            </a:r>
            <a:r>
              <a:rPr lang="en-US" sz="1600" b="0" i="0" u="sng" dirty="0">
                <a:solidFill>
                  <a:srgbClr val="0563C1"/>
                </a:solidFill>
                <a:effectLst/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1600" u="sng" dirty="0">
              <a:solidFill>
                <a:srgbClr val="0563C1"/>
              </a:solidFill>
              <a:latin typeface="Helvetica Neue"/>
              <a:ea typeface="Calibri" panose="020F0502020204030204" pitchFamily="34" charset="0"/>
              <a:cs typeface="Helvetica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+</a:t>
            </a:r>
            <a:r>
              <a:rPr lang="ru-RU" sz="15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(81664) 9-33-85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AA1AB-A777-1888-D990-2D63CAFE3493}"/>
              </a:ext>
            </a:extLst>
          </p:cNvPr>
          <p:cNvSpPr txBox="1"/>
          <p:nvPr/>
        </p:nvSpPr>
        <p:spPr>
          <a:xfrm>
            <a:off x="59556" y="2752425"/>
            <a:ext cx="4465653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Боровичи, ул. Транзитная, д.1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en-US" sz="1600" b="0" i="0" u="sng" dirty="0">
                <a:solidFill>
                  <a:srgbClr val="0563C1"/>
                </a:solidFill>
                <a:effectLst/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00" b="0" i="0" u="none" strike="noStrike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demetra71@inbox.ru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ru-RU" sz="15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(81664) 9-02-01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D5E2FE1-9F3C-05A6-C771-744149CDA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2" y="719852"/>
            <a:ext cx="542514" cy="24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C1E158-F444-2B53-FAAB-D67D08E935D2}"/>
              </a:ext>
            </a:extLst>
          </p:cNvPr>
          <p:cNvSpPr txBox="1"/>
          <p:nvPr/>
        </p:nvSpPr>
        <p:spPr>
          <a:xfrm>
            <a:off x="59556" y="1098489"/>
            <a:ext cx="47117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нашего города и Новгородской области. Многие годы здесь выпекают «гостовский» хлеб на жидкой ржаной закваске, тогда как практически все предприятия области давно уже отказались от этой хлопотной и затратной технологии приготовления хлеба.</a:t>
            </a:r>
          </a:p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Выпекают хлеб, торты, пирожные, пироги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295F3E-ABEF-A97B-1A95-FAC61C2B0E71}"/>
              </a:ext>
            </a:extLst>
          </p:cNvPr>
          <p:cNvSpPr txBox="1"/>
          <p:nvPr/>
        </p:nvSpPr>
        <p:spPr>
          <a:xfrm>
            <a:off x="679451" y="664320"/>
            <a:ext cx="40321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Боровичский хлебокомбинат «Деметра»</a:t>
            </a:r>
          </a:p>
          <a:p>
            <a:r>
              <a:rPr lang="ru-RU" sz="150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–    одно    из    старейших      предприятий </a:t>
            </a:r>
            <a:endParaRPr lang="ru-RU" sz="1500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5DBE26B6-0260-9CAF-42CD-923A2D3A5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56" y="2806649"/>
            <a:ext cx="4352850" cy="375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333D96-96F4-E25C-E0DD-DB94AE861FDE}"/>
              </a:ext>
            </a:extLst>
          </p:cNvPr>
          <p:cNvSpPr txBox="1"/>
          <p:nvPr/>
        </p:nvSpPr>
        <p:spPr>
          <a:xfrm>
            <a:off x="66287" y="4042700"/>
            <a:ext cx="455250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Уже более 17 лет </a:t>
            </a:r>
            <a:r>
              <a:rPr lang="ru-RU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ООО «</a:t>
            </a:r>
            <a:r>
              <a:rPr lang="ru-RU" sz="15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Посадский хлеб» 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радует покупателей широким ассортиментом хлебобулочных и кондитерских изделий собственного производства.</a:t>
            </a:r>
            <a:r>
              <a:rPr lang="ru-RU" sz="1600" b="0" i="0" dirty="0">
                <a:effectLst/>
                <a:latin typeface="YS Text"/>
              </a:rPr>
              <a:t> ООО «Посадский хлеб» -  </a:t>
            </a: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производитель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r>
              <a:rPr lang="ru-RU" sz="150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хлеба и хлебобулочных </a:t>
            </a:r>
          </a:p>
          <a:p>
            <a:pPr algn="just"/>
            <a:r>
              <a:rPr lang="ru-RU" sz="150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изделий 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недлительного хранения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C94FF1F6-4BE1-8B6D-3D97-80EFDD0D72EC}"/>
              </a:ext>
            </a:extLst>
          </p:cNvPr>
          <p:cNvCxnSpPr>
            <a:cxnSpLocks/>
          </p:cNvCxnSpPr>
          <p:nvPr/>
        </p:nvCxnSpPr>
        <p:spPr>
          <a:xfrm>
            <a:off x="271396" y="3889224"/>
            <a:ext cx="40636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4" name="TextBox 6143">
            <a:extLst>
              <a:ext uri="{FF2B5EF4-FFF2-40B4-BE49-F238E27FC236}">
                <a16:creationId xmlns:a16="http://schemas.microsoft.com/office/drawing/2014/main" id="{FDE834F3-FE98-5EEB-C9FD-B0D74D837ABF}"/>
              </a:ext>
            </a:extLst>
          </p:cNvPr>
          <p:cNvSpPr txBox="1"/>
          <p:nvPr/>
        </p:nvSpPr>
        <p:spPr>
          <a:xfrm>
            <a:off x="4711581" y="698668"/>
            <a:ext cx="437286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20 лет </a:t>
            </a:r>
            <a:r>
              <a:rPr lang="ru-RU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ООО «</a:t>
            </a:r>
            <a:r>
              <a:rPr lang="ru-RU" sz="15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Звезда-2»</a:t>
            </a: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 производит хлеб и мучные кондитерские изделия, которые пользуются огромным спросом среди населения Боровичского и соседних районов.  </a:t>
            </a:r>
          </a:p>
          <a:p>
            <a:pPr algn="just"/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31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831358B9-BD1C-BD43-F243-E32689B66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21" y="2790602"/>
            <a:ext cx="4445117" cy="18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314" y="-200571"/>
            <a:ext cx="8083686" cy="10914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ООО «Славконд»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343900" y="296779"/>
            <a:ext cx="605547" cy="22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27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26880" y="5604164"/>
            <a:ext cx="446565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м. Кованько, д.7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500" i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slavkond.ru</a:t>
            </a:r>
            <a:endParaRPr lang="ru-RU" sz="1500" i="0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en-US" sz="1600" b="0" i="0" u="sng" dirty="0">
                <a:solidFill>
                  <a:srgbClr val="0563C1"/>
                </a:solidFill>
                <a:effectLst/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allavasilenko1969@mail.r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ru-RU" sz="15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(81664) 2-18-95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DCEED-8120-B887-F622-A8F4372C2A5B}"/>
              </a:ext>
            </a:extLst>
          </p:cNvPr>
          <p:cNvSpPr txBox="1"/>
          <p:nvPr/>
        </p:nvSpPr>
        <p:spPr>
          <a:xfrm>
            <a:off x="73706" y="681893"/>
            <a:ext cx="435871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i="0" cap="all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1997 </a:t>
            </a:r>
            <a:r>
              <a:rPr lang="ru-RU" sz="15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год основания фабрики —</a:t>
            </a:r>
            <a:b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одного из самых крупных кондитерских предприятий России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E65A94-20A3-D0D8-5C74-98D4DE5AAD00}"/>
              </a:ext>
            </a:extLst>
          </p:cNvPr>
          <p:cNvSpPr txBox="1"/>
          <p:nvPr/>
        </p:nvSpPr>
        <p:spPr>
          <a:xfrm>
            <a:off x="73706" y="1564153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cap="all" dirty="0">
                <a:latin typeface="Helvetica" panose="020B0604020202020204" pitchFamily="34" charset="0"/>
                <a:cs typeface="Helvetica" panose="020B0604020202020204" pitchFamily="34" charset="0"/>
              </a:rPr>
              <a:t>П</a:t>
            </a:r>
            <a:r>
              <a:rPr lang="ru-RU" sz="15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роизводство находится в городах:</a:t>
            </a:r>
            <a:endParaRPr lang="ru-RU" sz="1500" b="0" i="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Тверь и Боровичи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ABEDC2-C11D-CC8E-AC1D-3AB638D6B1D4}"/>
              </a:ext>
            </a:extLst>
          </p:cNvPr>
          <p:cNvSpPr txBox="1"/>
          <p:nvPr/>
        </p:nvSpPr>
        <p:spPr>
          <a:xfrm>
            <a:off x="-886968" y="2169709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В портфеле компании – </a:t>
            </a:r>
            <a:r>
              <a:rPr lang="ru-RU" sz="1500" b="1" cap="all" dirty="0">
                <a:latin typeface="Helvetica" panose="020B0604020202020204" pitchFamily="34" charset="0"/>
                <a:cs typeface="Helvetica" panose="020B0604020202020204" pitchFamily="34" charset="0"/>
              </a:rPr>
              <a:t> 8 </a:t>
            </a:r>
            <a:endParaRPr lang="ru-RU" sz="1500" b="0" i="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AAC88D-A5DC-64B6-84F2-BDE3B1BE7907}"/>
              </a:ext>
            </a:extLst>
          </p:cNvPr>
          <p:cNvSpPr txBox="1"/>
          <p:nvPr/>
        </p:nvSpPr>
        <p:spPr>
          <a:xfrm>
            <a:off x="2545080" y="2169709"/>
            <a:ext cx="482193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брендов</a:t>
            </a:r>
            <a:endParaRPr lang="ru-RU" sz="15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C9C19C-4A8B-140F-D358-FA151533EBB3}"/>
              </a:ext>
            </a:extLst>
          </p:cNvPr>
          <p:cNvSpPr txBox="1"/>
          <p:nvPr/>
        </p:nvSpPr>
        <p:spPr>
          <a:xfrm>
            <a:off x="126880" y="2527112"/>
            <a:ext cx="44656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i="0" cap="all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HASSP</a:t>
            </a:r>
          </a:p>
          <a:p>
            <a:pPr algn="just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сертифицированное производство обеспечивает выпуск продукции высокого качества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BF1378-4578-1E81-05C5-AED509A0C113}"/>
              </a:ext>
            </a:extLst>
          </p:cNvPr>
          <p:cNvSpPr txBox="1"/>
          <p:nvPr/>
        </p:nvSpPr>
        <p:spPr>
          <a:xfrm>
            <a:off x="657040" y="3705558"/>
            <a:ext cx="444511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i="0" cap="all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1000 </a:t>
            </a:r>
            <a:r>
              <a:rPr lang="ru-RU" sz="15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тонн продукции 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в месяц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21A41C6-AC61-FFE2-8D25-3576F366E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47" y="137517"/>
            <a:ext cx="1038585" cy="431047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D5E303E-B8D3-2232-054A-A66159071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46" y="847953"/>
            <a:ext cx="4518691" cy="17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1B66BB2-89DC-08F5-4B59-D0CF42BFE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13" y="4744260"/>
            <a:ext cx="4381225" cy="183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24D3E8-F3C4-CD44-EC81-8C47F373384A}"/>
              </a:ext>
            </a:extLst>
          </p:cNvPr>
          <p:cNvSpPr txBox="1"/>
          <p:nvPr/>
        </p:nvSpPr>
        <p:spPr>
          <a:xfrm>
            <a:off x="109884" y="3706914"/>
            <a:ext cx="74370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более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629871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497456" y="296778"/>
            <a:ext cx="646544" cy="218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28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2">
            <a:extLst>
              <a:ext uri="{FF2B5EF4-FFF2-40B4-BE49-F238E27FC236}">
                <a16:creationId xmlns:a16="http://schemas.microsoft.com/office/drawing/2014/main" id="{9916DA4C-C4CA-FAC4-DBE8-438A7BCD05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BCE7FDC5-5555-1EEB-319F-3E49D2D8C9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6AE4CD02-FF47-679C-42E6-028E9F7E6C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DC2E90-A39D-3F44-2EF5-C82A8CB0D7AE}"/>
              </a:ext>
            </a:extLst>
          </p:cNvPr>
          <p:cNvSpPr txBox="1"/>
          <p:nvPr/>
        </p:nvSpPr>
        <p:spPr>
          <a:xfrm>
            <a:off x="1638445" y="3210580"/>
            <a:ext cx="6059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Helvetica" panose="020B0604020202020204" pitchFamily="34" charset="0"/>
                <a:cs typeface="Helvetica" panose="020B0604020202020204" pitchFamily="34" charset="0"/>
              </a:rPr>
              <a:t>СПАСИБО ЗА ВНИМАНИЕ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5478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150" y="190900"/>
            <a:ext cx="8083686" cy="28662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АО «Вельгийская бумажная фабрика»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657216" y="296778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3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4861537" y="3852727"/>
            <a:ext cx="1751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7E5EA-535B-60DA-F589-1866617D5C05}"/>
              </a:ext>
            </a:extLst>
          </p:cNvPr>
          <p:cNvSpPr txBox="1"/>
          <p:nvPr/>
        </p:nvSpPr>
        <p:spPr>
          <a:xfrm>
            <a:off x="106347" y="583867"/>
            <a:ext cx="458343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Основной вид деятельности – производство салфеток и туалетной бумаги, полотенец бумажных, упаковочной бумаги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174EB-881D-C01A-0E43-7CD1DA169715}"/>
              </a:ext>
            </a:extLst>
          </p:cNvPr>
          <p:cNvSpPr txBox="1"/>
          <p:nvPr/>
        </p:nvSpPr>
        <p:spPr>
          <a:xfrm>
            <a:off x="98119" y="1273827"/>
            <a:ext cx="4568245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Номенклатура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выпускаемой продукции: 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т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ехническая бумага;</a:t>
            </a:r>
          </a:p>
          <a:p>
            <a:pPr algn="just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п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ищевая бумага;</a:t>
            </a:r>
          </a:p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- салфетки бумажные;</a:t>
            </a:r>
          </a:p>
          <a:p>
            <a:pPr algn="just"/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т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уалетная бумага;</a:t>
            </a:r>
          </a:p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- полотенца бумажные;</a:t>
            </a:r>
          </a:p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- индивидуальные туалетные покрытия;</a:t>
            </a:r>
          </a:p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- санитарно-гигиеническая бумага;</a:t>
            </a:r>
          </a:p>
          <a:p>
            <a:pPr algn="just"/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- упаковочная бумага;</a:t>
            </a:r>
          </a:p>
          <a:p>
            <a:pPr marL="285750" indent="-285750" algn="just">
              <a:buFontTx/>
              <a:buChar char="-"/>
            </a:pP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художественные материалы: скетчбуки,  бумага для рисования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44824" y="5636837"/>
            <a:ext cx="44656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Коммунистическая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д.20</a:t>
            </a: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www.bvbf.ru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bvbf@yandex.ru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+7 (81664) 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82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62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09915D-3C18-1166-D856-EAD0F05C8F4A}"/>
              </a:ext>
            </a:extLst>
          </p:cNvPr>
          <p:cNvSpPr txBox="1"/>
          <p:nvPr/>
        </p:nvSpPr>
        <p:spPr>
          <a:xfrm>
            <a:off x="6064794" y="613115"/>
            <a:ext cx="2043603" cy="369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Новые изделия:</a:t>
            </a:r>
            <a:endParaRPr lang="ru-RU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53D955C-6152-7B72-3656-1B818B2491E0}"/>
              </a:ext>
            </a:extLst>
          </p:cNvPr>
          <p:cNvCxnSpPr>
            <a:cxnSpLocks/>
          </p:cNvCxnSpPr>
          <p:nvPr/>
        </p:nvCxnSpPr>
        <p:spPr>
          <a:xfrm>
            <a:off x="4861537" y="3216751"/>
            <a:ext cx="40636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87C4F5D-28DF-DD83-C40A-A4D5DB5EC09B}"/>
              </a:ext>
            </a:extLst>
          </p:cNvPr>
          <p:cNvSpPr txBox="1"/>
          <p:nvPr/>
        </p:nvSpPr>
        <p:spPr>
          <a:xfrm>
            <a:off x="89892" y="3793026"/>
            <a:ext cx="4584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Фабрика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ежегодно участвует во всех всероссийских ярмарках и выставках, наращивает объемы производства и вносит свой вклад в социально-экономическое развитие города Боровичи. Продукция имеет санитарно-эпидемиологические заключения, сертификаты соответствия и полностью безопасна для здоровья человека.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333E604-3CDF-3966-788D-066ABD552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97" y="1017990"/>
            <a:ext cx="1402605" cy="19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8C1A51A-E71D-AB4C-171E-5ED0F5A7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85" y="1039116"/>
            <a:ext cx="1340479" cy="195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49418343-5F60-9A55-FDEC-72B76D94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21" y="4762522"/>
            <a:ext cx="1402604" cy="195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A7EE845A-4D16-BF06-7237-7CA48E966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36" y="3237876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3E6314E-C3CA-C879-6D36-F9456E96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71" y="1039116"/>
            <a:ext cx="1291281" cy="195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890ADE54-2D15-5EE5-FCD9-E3DBEB03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66" y="3267071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D202EB82-AB17-B9CE-BADF-383790684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66" y="5054151"/>
            <a:ext cx="1704975" cy="166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E576E7-DC7F-3637-E674-BF0F3DA2D6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099" y="30944"/>
            <a:ext cx="1159753" cy="55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9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34" y="203461"/>
            <a:ext cx="8083686" cy="28662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АО «Боровичский комбинат строительных материалов»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657216" y="296778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E90"/>
                </a:solidFill>
                <a:latin typeface="Helvetica" pitchFamily="2" charset="0"/>
              </a:rPr>
              <a:t>4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4861537" y="3852727"/>
            <a:ext cx="1751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49489" y="5636837"/>
            <a:ext cx="44656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Загородная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д.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38</a:t>
            </a:r>
            <a:endParaRPr lang="ru-RU" sz="1500" i="0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www.bksm.net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brickred@mail.ru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+7 (81664) 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82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68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74" name="Picture 2" descr="Печной кирпич БКСМ.">
            <a:extLst>
              <a:ext uri="{FF2B5EF4-FFF2-40B4-BE49-F238E27FC236}">
                <a16:creationId xmlns:a16="http://schemas.microsoft.com/office/drawing/2014/main" id="{8C2DC081-D234-8E4F-EE63-986D7506A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" y="15183"/>
            <a:ext cx="558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08A7C29B-6552-FF06-7F17-A3C7BBB8E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57" y="966692"/>
            <a:ext cx="4005690" cy="25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A03AC82-3C82-15B7-53B9-73AFE7CA3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57" y="3852727"/>
            <a:ext cx="4005690" cy="2522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319D82-F546-33A3-1436-B15750DE23F9}"/>
              </a:ext>
            </a:extLst>
          </p:cNvPr>
          <p:cNvSpPr txBox="1"/>
          <p:nvPr/>
        </p:nvSpPr>
        <p:spPr>
          <a:xfrm>
            <a:off x="149489" y="942491"/>
            <a:ext cx="446565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 Завод с вековой историей, практически полностью переоборудованный в 2014 году. Основная продукция — керамический кирпич.  </a:t>
            </a:r>
            <a:endParaRPr lang="ru-RU" sz="16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 АО «БКСМ» — предприятие полного производственного цикла от добычи глин с местного карьера до укладки готовой продукции на деревянные поддоны собственного производства участка деревообработки.</a:t>
            </a:r>
            <a:endParaRPr lang="ru-RU" sz="16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Основные направления использования </a:t>
            </a:r>
            <a:r>
              <a:rPr lang="ru-RU" sz="1600" b="1" i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Боровичского красного кирпича </a:t>
            </a:r>
            <a:endParaRPr lang="ru-RU" sz="1600" b="1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- печи/камины</a:t>
            </a:r>
            <a:endParaRPr lang="ru-RU" sz="16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- реставрационные работы </a:t>
            </a:r>
            <a:endParaRPr lang="ru-RU" sz="16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- строительство.</a:t>
            </a:r>
            <a:endParaRPr lang="ru-RU" sz="16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5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34" y="203461"/>
            <a:ext cx="8083686" cy="28662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ООО «Завод</a:t>
            </a:r>
            <a:r>
              <a:rPr lang="en-US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силикатного кирпича 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657216" y="296778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5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8201637" y="2214427"/>
            <a:ext cx="1751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49489" y="5636837"/>
            <a:ext cx="44656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Окуловская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д.10</a:t>
            </a: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www.borsilikat.ru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bzsk2@yandex.ru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+7 (81664) 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65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53</a:t>
            </a:r>
          </a:p>
          <a:p>
            <a:pPr algn="just"/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4BD232-4430-FC65-4586-40ED3609B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99" y="92219"/>
            <a:ext cx="886691" cy="397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57AF12-A400-9291-3DC4-3A8ED2C3D1BC}"/>
              </a:ext>
            </a:extLst>
          </p:cNvPr>
          <p:cNvSpPr txBox="1"/>
          <p:nvPr/>
        </p:nvSpPr>
        <p:spPr>
          <a:xfrm>
            <a:off x="89965" y="643384"/>
            <a:ext cx="45847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15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Боровичский завод силикатного кирпича уже почти полстолетия снабжает отличными материалами стройплощадки Ленинградской, Новгородской, Тверской, Вологодской, Псковской областей и даже Карелии. </a:t>
            </a:r>
          </a:p>
          <a:p>
            <a:pPr algn="just" fontAlgn="base"/>
            <a:endParaRPr lang="ru-RU" sz="1500" b="0" i="0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fontAlgn="base"/>
            <a:r>
              <a:rPr lang="ru-RU" sz="15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Номенклатура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выпускаемой продукции: 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fontAlgn="base"/>
            <a:r>
              <a:rPr lang="ru-RU" sz="15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силикатный кирпич;</a:t>
            </a:r>
          </a:p>
          <a:p>
            <a:pPr algn="just" fontAlgn="base"/>
            <a:r>
              <a:rPr lang="ru-RU" sz="15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газобетонные изделия;</a:t>
            </a:r>
          </a:p>
          <a:p>
            <a:pPr algn="just" fontAlgn="base"/>
            <a:r>
              <a:rPr lang="ru-RU" sz="15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цветной кирпич.</a:t>
            </a:r>
          </a:p>
          <a:p>
            <a:pPr algn="just" fontAlgn="base">
              <a:spcBef>
                <a:spcPts val="1200"/>
              </a:spcBef>
            </a:pPr>
            <a:r>
              <a:rPr lang="ru-RU" sz="15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Силикатные изделия Боровичского ЗСК многократно отмечались самыми престижными наградами разнообразных российских и международных конкурсов, а сам завод - высокими званиями за достигнутые успехи. Это объясняется соответствием продукции предприятия самым строгим стандартам качества</a:t>
            </a:r>
          </a:p>
        </p:txBody>
      </p:sp>
      <p:pic>
        <p:nvPicPr>
          <p:cNvPr id="4098" name="Picture 2" descr="Кирпич ЗСК Боровичи желтый полуторный М125-200 строительный силикатный полнотелый">
            <a:extLst>
              <a:ext uri="{FF2B5EF4-FFF2-40B4-BE49-F238E27FC236}">
                <a16:creationId xmlns:a16="http://schemas.microsoft.com/office/drawing/2014/main" id="{8628CA80-9D40-8382-421A-BC647B8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062038"/>
            <a:ext cx="18192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ирпич ЗСК Боровичи персиковый 1НФ М125-200 пустотелый лицевой силикатный">
            <a:extLst>
              <a:ext uri="{FF2B5EF4-FFF2-40B4-BE49-F238E27FC236}">
                <a16:creationId xmlns:a16="http://schemas.microsoft.com/office/drawing/2014/main" id="{FAFDA06A-8125-274F-3B30-7E77BE6E8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1062038"/>
            <a:ext cx="18192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ирпич ЗСК Боровичи коричневый фактурный Скол-рельеф рустированный углом 0,7НФ полнотелый лицевой силикатный">
            <a:extLst>
              <a:ext uri="{FF2B5EF4-FFF2-40B4-BE49-F238E27FC236}">
                <a16:creationId xmlns:a16="http://schemas.microsoft.com/office/drawing/2014/main" id="{3B0F088A-51F8-27FD-F425-48F5D225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2" y="2647259"/>
            <a:ext cx="18192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ирпич ЗСК Боровичи желтый Скол-матик рустированный с ложка 0,5 НФ М125-200 лицевой силикатный полнотелый">
            <a:extLst>
              <a:ext uri="{FF2B5EF4-FFF2-40B4-BE49-F238E27FC236}">
                <a16:creationId xmlns:a16="http://schemas.microsoft.com/office/drawing/2014/main" id="{6730761E-7568-EA47-72C6-587379E36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56" y="2650538"/>
            <a:ext cx="18192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A1E257-BDB1-7F52-236D-F2C355047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3484" y="4358303"/>
            <a:ext cx="2429583" cy="23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3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Мебель для детской">
            <a:extLst>
              <a:ext uri="{FF2B5EF4-FFF2-40B4-BE49-F238E27FC236}">
                <a16:creationId xmlns:a16="http://schemas.microsoft.com/office/drawing/2014/main" id="{76441A77-2DAB-FEE8-059A-F98F8934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76" y="4932676"/>
            <a:ext cx="18859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М.010.04-20-00 Парта регулируемая (1 одноместная)">
            <a:extLst>
              <a:ext uri="{FF2B5EF4-FFF2-40B4-BE49-F238E27FC236}">
                <a16:creationId xmlns:a16="http://schemas.microsoft.com/office/drawing/2014/main" id="{40326085-E882-9528-82F0-47D3762CE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87" y="4003276"/>
            <a:ext cx="18859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E71D14-1667-9F7F-4BB4-2068D4CF0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170" y="1289260"/>
            <a:ext cx="1751514" cy="7794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30" y="153464"/>
            <a:ext cx="8083686" cy="28662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ООО «Элегия»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657216" y="296778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6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4861537" y="3852727"/>
            <a:ext cx="1751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26880" y="5636837"/>
            <a:ext cx="44656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Железнодорожников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д.22</a:t>
            </a: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www.elegia-mebel.ru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ffice@elegia-mebel.ru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+7 (81664)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01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00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F6BF30-6668-61C0-91C4-822AA8889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499" y="125399"/>
            <a:ext cx="1131638" cy="3889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7D3992-D667-9832-06E4-2EE875E900DC}"/>
              </a:ext>
            </a:extLst>
          </p:cNvPr>
          <p:cNvSpPr txBox="1"/>
          <p:nvPr/>
        </p:nvSpPr>
        <p:spPr>
          <a:xfrm>
            <a:off x="6064794" y="613115"/>
            <a:ext cx="2043603" cy="369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Новые изделия: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525571-A7CD-2418-B1AD-C116FB6F1C31}"/>
              </a:ext>
            </a:extLst>
          </p:cNvPr>
          <p:cNvSpPr txBox="1"/>
          <p:nvPr/>
        </p:nvSpPr>
        <p:spPr>
          <a:xfrm>
            <a:off x="117652" y="713956"/>
            <a:ext cx="45847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Основной вид деятельности - производство мебели.</a:t>
            </a:r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118BFC-CAF3-A853-8040-B059B45CDA5A}"/>
              </a:ext>
            </a:extLst>
          </p:cNvPr>
          <p:cNvSpPr txBox="1"/>
          <p:nvPr/>
        </p:nvSpPr>
        <p:spPr>
          <a:xfrm>
            <a:off x="100175" y="1264763"/>
            <a:ext cx="4584700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5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Предприятие производит более 150 наименований мягкой и корпусной мебели. В ассортименте предприятия модели мягкой мебели: диваны, мягкие углы, наборы мебели для кухни, прихожей, спальни; разнообразные виды кроватей и тахты. Освоено производство топливных брикетов.</a:t>
            </a:r>
          </a:p>
          <a:p>
            <a:pPr algn="just">
              <a:spcBef>
                <a:spcPts val="600"/>
              </a:spcBef>
            </a:pPr>
            <a:r>
              <a:rPr lang="ru-RU" sz="15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При производстве мебели используются исключительно экологически чистые материалы. Сиденье и спальное место в мягкой мебели изготавливается на основе пружинного блока.</a:t>
            </a:r>
            <a:b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50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Детская мебель</a:t>
            </a:r>
            <a:r>
              <a:rPr lang="en-US" sz="150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50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«Элегия», </a:t>
            </a: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соответствует самым высоким стандартам и требованиям. Стильные, красочные и многофункциональные модульные системы отлично сочетаются с игровой комнатой и уголком школьника.</a:t>
            </a:r>
          </a:p>
          <a:p>
            <a:pPr algn="just"/>
            <a:endParaRPr lang="ru-RU" sz="1100" b="0" i="0" dirty="0">
              <a:solidFill>
                <a:srgbClr val="333333"/>
              </a:solidFill>
              <a:effectLst/>
              <a:latin typeface="YS Text"/>
            </a:endParaRPr>
          </a:p>
          <a:p>
            <a:pPr algn="just"/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B37987-B2CC-AFBE-A101-20350BBAEB50}"/>
              </a:ext>
            </a:extLst>
          </p:cNvPr>
          <p:cNvSpPr txBox="1"/>
          <p:nvPr/>
        </p:nvSpPr>
        <p:spPr>
          <a:xfrm>
            <a:off x="117652" y="4449971"/>
            <a:ext cx="45847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Мебель ООО «Элегия» пользуется устойчивым спросом как в России так и за рубежом.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1FD2097-82BA-C999-3EEF-4B2FCEDC9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5844" y="1074770"/>
            <a:ext cx="2043603" cy="1057585"/>
          </a:xfrm>
          <a:prstGeom prst="rect">
            <a:avLst/>
          </a:prstGeom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AEE40E24-9621-8F90-67C9-D67C838E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60" y="2597620"/>
            <a:ext cx="1968865" cy="125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E6F5CEC-5C0F-BE73-6E84-BD70D6CB7790}"/>
              </a:ext>
            </a:extLst>
          </p:cNvPr>
          <p:cNvCxnSpPr>
            <a:cxnSpLocks/>
          </p:cNvCxnSpPr>
          <p:nvPr/>
        </p:nvCxnSpPr>
        <p:spPr>
          <a:xfrm>
            <a:off x="4861537" y="2492851"/>
            <a:ext cx="40636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8" name="Picture 8">
            <a:extLst>
              <a:ext uri="{FF2B5EF4-FFF2-40B4-BE49-F238E27FC236}">
                <a16:creationId xmlns:a16="http://schemas.microsoft.com/office/drawing/2014/main" id="{DE5F7008-6399-8D6C-A22F-F484368AC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91" y="2622662"/>
            <a:ext cx="1885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458B95EB-5F61-A0FD-D2BC-C96C498B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264" y="4076281"/>
            <a:ext cx="1485045" cy="14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861E729-A4BF-37A9-4C44-D5AD46B1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06" y="5471918"/>
            <a:ext cx="1821770" cy="12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30" y="153464"/>
            <a:ext cx="8083686" cy="28662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ЗАО «Боровичи-мебель»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657216" y="296778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7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5231301" y="3852727"/>
            <a:ext cx="1381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26880" y="5636837"/>
            <a:ext cx="44656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С.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Перовской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д.32</a:t>
            </a: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www.bormebel.com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ffice@elegia-mebel.ru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+7 (81664) 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03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7D3992-D667-9832-06E4-2EE875E900DC}"/>
              </a:ext>
            </a:extLst>
          </p:cNvPr>
          <p:cNvSpPr txBox="1"/>
          <p:nvPr/>
        </p:nvSpPr>
        <p:spPr>
          <a:xfrm>
            <a:off x="6064794" y="613115"/>
            <a:ext cx="2043603" cy="369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Новые изделия:</a:t>
            </a:r>
            <a:endParaRPr lang="ru-RU" dirty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E6F5CEC-5C0F-BE73-6E84-BD70D6CB7790}"/>
              </a:ext>
            </a:extLst>
          </p:cNvPr>
          <p:cNvCxnSpPr>
            <a:cxnSpLocks/>
          </p:cNvCxnSpPr>
          <p:nvPr/>
        </p:nvCxnSpPr>
        <p:spPr>
          <a:xfrm>
            <a:off x="4830628" y="3429000"/>
            <a:ext cx="40636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Боровичи-Мебель. ">
            <a:extLst>
              <a:ext uri="{FF2B5EF4-FFF2-40B4-BE49-F238E27FC236}">
                <a16:creationId xmlns:a16="http://schemas.microsoft.com/office/drawing/2014/main" id="{E6BBB2EF-E648-5AA2-4312-66BFEEEF8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24610"/>
            <a:ext cx="518362" cy="51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B1C425-A6F1-D9DC-43C3-EBE43CCE9E44}"/>
              </a:ext>
            </a:extLst>
          </p:cNvPr>
          <p:cNvSpPr txBox="1"/>
          <p:nvPr/>
        </p:nvSpPr>
        <p:spPr>
          <a:xfrm>
            <a:off x="44216" y="819019"/>
            <a:ext cx="4584700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Производитель мебели, обладает современной производственной базой, обширными деловыми связями, репутацией надёжного партнёра.</a:t>
            </a:r>
          </a:p>
          <a:p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За годы своего существования фабрика достигла значительных успехов в сфере производства и реализации мягкой и корпусной мебели.</a:t>
            </a:r>
          </a:p>
          <a:p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Благодаря использованию передовых технологий, современного оборудования и применению экологически чистых материалов, предприятие удерживает прочные позиции на мебельном рынке как России, так и за рубежом.</a:t>
            </a:r>
          </a:p>
          <a:p>
            <a:endParaRPr lang="ru-RU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Производимая мебель пользуется стабильным спросом благодаря европейскому уровню качества, добротности и приемлемой широкому потребительскому классу ценой.</a:t>
            </a:r>
          </a:p>
        </p:txBody>
      </p:sp>
      <p:pic>
        <p:nvPicPr>
          <p:cNvPr id="6148" name="Picture 4" descr="Кухонные гарнитуры Классика ">
            <a:extLst>
              <a:ext uri="{FF2B5EF4-FFF2-40B4-BE49-F238E27FC236}">
                <a16:creationId xmlns:a16="http://schemas.microsoft.com/office/drawing/2014/main" id="{5CA778BA-F66D-4435-B709-206CB255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88" y="1418070"/>
            <a:ext cx="217976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Туристический мешок">
            <a:extLst>
              <a:ext uri="{FF2B5EF4-FFF2-40B4-BE49-F238E27FC236}">
                <a16:creationId xmlns:a16="http://schemas.microsoft.com/office/drawing/2014/main" id="{600424FB-F70B-6081-B071-225B6243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63" y="1418070"/>
            <a:ext cx="1838796" cy="16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585053CD-2CF8-AB53-0D63-41DDF55B5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45" y="3782581"/>
            <a:ext cx="4186491" cy="27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6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30" y="153464"/>
            <a:ext cx="8083686" cy="28662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ПАО «Мстатор»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657216" y="296778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8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0ACE4-1056-AAA7-78A5-7E9F20151DAE}"/>
              </a:ext>
            </a:extLst>
          </p:cNvPr>
          <p:cNvSpPr txBox="1"/>
          <p:nvPr/>
        </p:nvSpPr>
        <p:spPr>
          <a:xfrm>
            <a:off x="126880" y="5636837"/>
            <a:ext cx="44656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А. Невского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д.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endParaRPr lang="ru-RU" sz="1500" i="0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www.mstator.ru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info@mstator.ru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+7 (81664)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42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-88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51D7FBC-7E33-D21B-5B90-5216B711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3" y="77998"/>
            <a:ext cx="1145023" cy="4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02DF1F16-B861-E2ED-F0FE-3FFDA1079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28" y="3193411"/>
            <a:ext cx="1886838" cy="150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0C0AB50-A4B4-AA04-AB30-33D2F9A6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77" y="1427637"/>
            <a:ext cx="1589980" cy="12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16B0B54B-F2A9-7696-8C5F-6400975C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88" y="1319885"/>
            <a:ext cx="1859361" cy="148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5A0F58CA-11EC-1411-CDF0-6A1ACD50D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53" y="3092045"/>
            <a:ext cx="1896394" cy="151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2D42B402-EEDB-FC28-32AA-04B8BBF79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76" y="5511555"/>
            <a:ext cx="1637015" cy="13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E2A797-09BA-AAA9-E13E-6DD5AB15A4C9}"/>
              </a:ext>
            </a:extLst>
          </p:cNvPr>
          <p:cNvSpPr txBox="1"/>
          <p:nvPr/>
        </p:nvSpPr>
        <p:spPr>
          <a:xfrm>
            <a:off x="1173663" y="148212"/>
            <a:ext cx="163419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50" b="0" i="0" dirty="0">
                <a:solidFill>
                  <a:srgbClr val="004F9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Территория</a:t>
            </a:r>
          </a:p>
          <a:p>
            <a:pPr algn="just"/>
            <a:r>
              <a:rPr lang="ru-RU" sz="1050" b="0" i="0" dirty="0">
                <a:solidFill>
                  <a:srgbClr val="004F9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аморфных технологий</a:t>
            </a:r>
            <a:endParaRPr lang="ru-RU" sz="1050" dirty="0">
              <a:solidFill>
                <a:srgbClr val="004F9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8FE01-BF4C-F37C-487A-54836110256C}"/>
              </a:ext>
            </a:extLst>
          </p:cNvPr>
          <p:cNvSpPr txBox="1"/>
          <p:nvPr/>
        </p:nvSpPr>
        <p:spPr>
          <a:xfrm>
            <a:off x="23739" y="654150"/>
            <a:ext cx="4625654" cy="3762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ПАО «МСТАТОР» около тридцати лет назад  стало первым предприятием бывшего СССР, освоившим серийное </a:t>
            </a:r>
            <a:r>
              <a:rPr lang="ru-RU" sz="150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производство электромагнитных компонентов</a:t>
            </a:r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трансформаторов,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дросселей,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магнитопроводов</a:t>
            </a:r>
          </a:p>
          <a:p>
            <a:pPr algn="just">
              <a:lnSpc>
                <a:spcPct val="90000"/>
              </a:lnSpc>
            </a:pP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на основе тонких аморфных и нанокристаллических магнитомягких сплавов марки «АМАГ».</a:t>
            </a:r>
          </a:p>
          <a:p>
            <a:pPr algn="just">
              <a:lnSpc>
                <a:spcPct val="90000"/>
              </a:lnSpc>
            </a:pPr>
            <a:endParaRPr lang="ru-RU" sz="1500" b="0" i="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sz="15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Аморфные ленты, а позднее и нанокристаллические, эффективно заменили в широком ряде электронных изделий традиционно применявшиеся ранее материалы, таких как пермаллой и феррит.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2DDF6-AB47-965B-E6AD-B31B1E5EA415}"/>
              </a:ext>
            </a:extLst>
          </p:cNvPr>
          <p:cNvSpPr txBox="1"/>
          <p:nvPr/>
        </p:nvSpPr>
        <p:spPr>
          <a:xfrm>
            <a:off x="1060803" y="4480923"/>
            <a:ext cx="3591254" cy="70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 настоящее время предприятие имеет хорошо отлаженный технологический процесс серийного производства.</a:t>
            </a: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A38A01DA-13B6-A2BB-92A2-7F93754C0098}"/>
              </a:ext>
            </a:extLst>
          </p:cNvPr>
          <p:cNvSpPr/>
          <p:nvPr/>
        </p:nvSpPr>
        <p:spPr>
          <a:xfrm>
            <a:off x="197063" y="4475639"/>
            <a:ext cx="4418310" cy="770227"/>
          </a:xfrm>
          <a:prstGeom prst="round2Diag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535B6-58E8-EEE8-99CF-72B72486DCB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26" y="4558333"/>
            <a:ext cx="595208" cy="5886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8004A0-F3AD-2196-85A5-383D1AFE5C1D}"/>
              </a:ext>
            </a:extLst>
          </p:cNvPr>
          <p:cNvSpPr txBox="1"/>
          <p:nvPr/>
        </p:nvSpPr>
        <p:spPr>
          <a:xfrm>
            <a:off x="3130680" y="5294472"/>
            <a:ext cx="11863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8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ТОВАРНЫЙ</a:t>
            </a:r>
          </a:p>
          <a:p>
            <a:pPr algn="r"/>
            <a:r>
              <a:rPr lang="ru-RU" sz="8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ЗНАК ПРОДУКЦИИ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74225C2-1477-CB97-CAB0-99A48EB4951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59555" y="5304787"/>
            <a:ext cx="420931" cy="33629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B314C74-EBE3-7440-D8CB-4BF7813A3BB3}"/>
              </a:ext>
            </a:extLst>
          </p:cNvPr>
          <p:cNvSpPr/>
          <p:nvPr/>
        </p:nvSpPr>
        <p:spPr>
          <a:xfrm>
            <a:off x="4869088" y="674902"/>
            <a:ext cx="1775688" cy="68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400" b="1" cap="all" dirty="0">
                <a:solidFill>
                  <a:srgbClr val="47474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Ленты «АМАГ»</a:t>
            </a:r>
            <a:endParaRPr lang="ru-RU" sz="1600" b="1" cap="all" dirty="0">
              <a:solidFill>
                <a:srgbClr val="47474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ru-RU" sz="900" cap="all" dirty="0">
                <a:solidFill>
                  <a:srgbClr val="47474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 аморфные</a:t>
            </a:r>
          </a:p>
          <a:p>
            <a:pPr>
              <a:spcAft>
                <a:spcPts val="400"/>
              </a:spcAft>
            </a:pPr>
            <a:r>
              <a:rPr lang="ru-RU" sz="900" cap="all" dirty="0">
                <a:solidFill>
                  <a:srgbClr val="47474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 нанокристаллические</a:t>
            </a:r>
            <a:endParaRPr lang="ru-RU" sz="1600" dirty="0">
              <a:solidFill>
                <a:srgbClr val="47474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A8EBA63-FE4B-5C59-5961-922F3520B51A}"/>
              </a:ext>
            </a:extLst>
          </p:cNvPr>
          <p:cNvSpPr/>
          <p:nvPr/>
        </p:nvSpPr>
        <p:spPr>
          <a:xfrm>
            <a:off x="7119653" y="674902"/>
            <a:ext cx="2024347" cy="68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400" b="1" cap="all" dirty="0">
                <a:solidFill>
                  <a:srgbClr val="47474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Магнитопроводы</a:t>
            </a:r>
            <a:endParaRPr lang="ru-RU" sz="1600" b="1" cap="all" dirty="0">
              <a:solidFill>
                <a:srgbClr val="47474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ru-RU" sz="900" cap="all" dirty="0">
                <a:solidFill>
                  <a:srgbClr val="47474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 аморфные</a:t>
            </a:r>
          </a:p>
          <a:p>
            <a:pPr>
              <a:spcAft>
                <a:spcPts val="400"/>
              </a:spcAft>
            </a:pPr>
            <a:r>
              <a:rPr lang="ru-RU" sz="900" cap="all" dirty="0">
                <a:solidFill>
                  <a:srgbClr val="47474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 нанокристаллические</a:t>
            </a:r>
            <a:endParaRPr lang="ru-RU" sz="900" dirty="0">
              <a:solidFill>
                <a:srgbClr val="47474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C404D53-9011-9D0D-20A4-92DA42A54F79}"/>
              </a:ext>
            </a:extLst>
          </p:cNvPr>
          <p:cNvSpPr/>
          <p:nvPr/>
        </p:nvSpPr>
        <p:spPr>
          <a:xfrm>
            <a:off x="4707915" y="2705474"/>
            <a:ext cx="2646655" cy="497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400" b="1" cap="all" dirty="0">
                <a:solidFill>
                  <a:srgbClr val="47474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Синфазные дроссели</a:t>
            </a:r>
            <a:endParaRPr lang="ru-RU" sz="1600" b="1" cap="all" dirty="0">
              <a:solidFill>
                <a:srgbClr val="47474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ru-RU" sz="900" cap="all" dirty="0">
                <a:solidFill>
                  <a:srgbClr val="47474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 нанокристаллические</a:t>
            </a:r>
            <a:endParaRPr lang="ru-RU" sz="900" dirty="0">
              <a:solidFill>
                <a:srgbClr val="47474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1FA6892-6ED1-1C91-36A3-A73B352F217A}"/>
              </a:ext>
            </a:extLst>
          </p:cNvPr>
          <p:cNvSpPr/>
          <p:nvPr/>
        </p:nvSpPr>
        <p:spPr>
          <a:xfrm>
            <a:off x="7268831" y="2722855"/>
            <a:ext cx="1851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400" b="1" cap="all" dirty="0">
                <a:solidFill>
                  <a:srgbClr val="47474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Микродроссели</a:t>
            </a:r>
            <a:endParaRPr lang="ru-RU" sz="1600" b="1" cap="all" dirty="0">
              <a:solidFill>
                <a:srgbClr val="47474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3A4C80B-F286-AE64-1280-7541BC950160}"/>
              </a:ext>
            </a:extLst>
          </p:cNvPr>
          <p:cNvSpPr/>
          <p:nvPr/>
        </p:nvSpPr>
        <p:spPr>
          <a:xfrm>
            <a:off x="4820766" y="4734272"/>
            <a:ext cx="22766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rgbClr val="47474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Трансформаторы сигнальные</a:t>
            </a:r>
          </a:p>
          <a:p>
            <a:pPr algn="ctr"/>
            <a:r>
              <a:rPr lang="ru-RU" sz="1400" b="1" cap="all" dirty="0">
                <a:solidFill>
                  <a:srgbClr val="47474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для </a:t>
            </a:r>
            <a:r>
              <a:rPr lang="en-US" sz="1400" b="1" cap="all" dirty="0">
                <a:solidFill>
                  <a:srgbClr val="47474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Ethernet (LAN)</a:t>
            </a:r>
            <a:endParaRPr lang="ru-RU" sz="1400" b="1" cap="all" dirty="0">
              <a:solidFill>
                <a:srgbClr val="47474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A1416AE-A7AD-DAAF-E7E9-000AF986679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455" y="5697061"/>
            <a:ext cx="1708727" cy="86416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B60C77B-8DE4-3308-09C9-2D6443067E80}"/>
              </a:ext>
            </a:extLst>
          </p:cNvPr>
          <p:cNvSpPr/>
          <p:nvPr/>
        </p:nvSpPr>
        <p:spPr>
          <a:xfrm>
            <a:off x="7056199" y="4777680"/>
            <a:ext cx="22766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rgbClr val="47474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Импульсные трансформаторы</a:t>
            </a:r>
          </a:p>
          <a:p>
            <a:pPr algn="ctr">
              <a:spcAft>
                <a:spcPts val="400"/>
              </a:spcAft>
            </a:pPr>
            <a:r>
              <a:rPr lang="ru-RU" sz="1400" b="1" cap="all" dirty="0">
                <a:solidFill>
                  <a:srgbClr val="47474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 Блоки / модули</a:t>
            </a:r>
          </a:p>
        </p:txBody>
      </p:sp>
    </p:spTree>
    <p:extLst>
      <p:ext uri="{BB962C8B-B14F-4D97-AF65-F5344CB8AC3E}">
        <p14:creationId xmlns:p14="http://schemas.microsoft.com/office/powerpoint/2010/main" val="399600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5665C4-45E6-25EB-1DDC-2C54D3C3066D}"/>
              </a:ext>
            </a:extLst>
          </p:cNvPr>
          <p:cNvSpPr txBox="1">
            <a:spLocks/>
          </p:cNvSpPr>
          <p:nvPr/>
        </p:nvSpPr>
        <p:spPr>
          <a:xfrm>
            <a:off x="8657216" y="296778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9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D3D870-A463-962A-A43A-559A4B820713}"/>
              </a:ext>
            </a:extLst>
          </p:cNvPr>
          <p:cNvCxnSpPr>
            <a:cxnSpLocks/>
          </p:cNvCxnSpPr>
          <p:nvPr/>
        </p:nvCxnSpPr>
        <p:spPr>
          <a:xfrm>
            <a:off x="4711580" y="922796"/>
            <a:ext cx="0" cy="560731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D93C1E-E1D2-43AB-CFC2-6A2DEEC669B1}"/>
              </a:ext>
            </a:extLst>
          </p:cNvPr>
          <p:cNvSpPr txBox="1"/>
          <p:nvPr/>
        </p:nvSpPr>
        <p:spPr>
          <a:xfrm>
            <a:off x="6261168" y="4158861"/>
            <a:ext cx="351886" cy="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194" name="Picture 2" descr="Завод Полимермаш Фото.">
            <a:extLst>
              <a:ext uri="{FF2B5EF4-FFF2-40B4-BE49-F238E27FC236}">
                <a16:creationId xmlns:a16="http://schemas.microsoft.com/office/drawing/2014/main" id="{2E1E6ADE-E19A-FEC4-2F58-9A41AFDD6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101636"/>
            <a:ext cx="1568450" cy="42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46DB31-C08A-7A43-920F-70E38F0A88D6}"/>
              </a:ext>
            </a:extLst>
          </p:cNvPr>
          <p:cNvSpPr txBox="1"/>
          <p:nvPr/>
        </p:nvSpPr>
        <p:spPr>
          <a:xfrm>
            <a:off x="83273" y="645950"/>
            <a:ext cx="458470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Завод с 50 летней историей имеет несколько основных направлений деятельности:</a:t>
            </a:r>
            <a:br>
              <a:rPr lang="ru-RU" sz="15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ru-RU" sz="15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5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sz="15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единственный в России производитель переносных вулканизационных прессов и кабельных вулканизаторов для стыковки и ремонта 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конвейерных лент и кабелей, </a:t>
            </a:r>
            <a:r>
              <a:rPr lang="ru-RU" sz="15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том числе во взрывозащищенном исполнении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algn="just"/>
            <a:endParaRPr lang="ru-RU" sz="1500" b="0" i="0" dirty="0">
              <a:solidFill>
                <a:srgbClr val="333333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единственный в России производитель деревообрабатывающих четырёхсторонних продольно-фрезерных (строгальных) станков, а также дереворежущего инструмента к ним;</a:t>
            </a:r>
          </a:p>
          <a:p>
            <a:pPr algn="just"/>
            <a:endParaRPr lang="ru-RU" sz="1500" b="0" i="0" dirty="0">
              <a:solidFill>
                <a:srgbClr val="333333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 разработчик и изготовитель пресс-форм для резинотехнических изделий, технологической оснастки, </a:t>
            </a:r>
            <a:r>
              <a:rPr lang="ru-RU" sz="15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штампов и приспособлений;</a:t>
            </a:r>
          </a:p>
          <a:p>
            <a:pPr algn="just"/>
            <a:endParaRPr lang="ru-RU" sz="1500" b="0" i="0" dirty="0">
              <a:solidFill>
                <a:srgbClr val="333333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разработчик и изготовитель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нестандартного оборудования для различных отраслей промышленности.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D9093-E4D0-3708-7F9A-3E08257ABDC3}"/>
              </a:ext>
            </a:extLst>
          </p:cNvPr>
          <p:cNvSpPr txBox="1"/>
          <p:nvPr/>
        </p:nvSpPr>
        <p:spPr>
          <a:xfrm>
            <a:off x="83273" y="5585764"/>
            <a:ext cx="3897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Адрес: Новгородская обл.,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г. Боровичи, ул. Окуловская, д.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endParaRPr lang="ru-RU" sz="1500" i="0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Сайт: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 polimermash.ru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gen_dir@polimermash.ru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  <a:r>
              <a:rPr lang="ru-RU" sz="1500" i="0" u="sng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тел. +7 (81664) </a:t>
            </a:r>
            <a:r>
              <a:rPr lang="ru-RU" sz="15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ru-RU" sz="150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6-00</a:t>
            </a:r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39" descr="13">
            <a:extLst>
              <a:ext uri="{FF2B5EF4-FFF2-40B4-BE49-F238E27FC236}">
                <a16:creationId xmlns:a16="http://schemas.microsoft.com/office/drawing/2014/main" id="{52A89DF3-DF2D-2F0D-12DA-5FE6AEF1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98" y="591700"/>
            <a:ext cx="4101429" cy="213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Borovichsky plant of woodworking machinery LTD_HH 2013Aut2">
            <a:extLst>
              <a:ext uri="{FF2B5EF4-FFF2-40B4-BE49-F238E27FC236}">
                <a16:creationId xmlns:a16="http://schemas.microsoft.com/office/drawing/2014/main" id="{D7D46C40-7B6B-0243-80DA-A3044BE38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232" y="2652665"/>
            <a:ext cx="3343142" cy="205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Безымянный">
            <a:extLst>
              <a:ext uri="{FF2B5EF4-FFF2-40B4-BE49-F238E27FC236}">
                <a16:creationId xmlns:a16="http://schemas.microsoft.com/office/drawing/2014/main" id="{D4F2679A-2914-736C-D63F-0E90AC504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959" y="4927491"/>
            <a:ext cx="257968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6B70552-5331-05BE-4AC2-E11D6457D99B}"/>
              </a:ext>
            </a:extLst>
          </p:cNvPr>
          <p:cNvSpPr txBox="1">
            <a:spLocks/>
          </p:cNvSpPr>
          <p:nvPr/>
        </p:nvSpPr>
        <p:spPr>
          <a:xfrm>
            <a:off x="1948930" y="170274"/>
            <a:ext cx="6702267" cy="28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АО «Боровичский завод «Полимермаш»</a:t>
            </a:r>
            <a:endParaRPr lang="ru-RU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22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2732</TotalTime>
  <Words>3650</Words>
  <Application>Microsoft Office PowerPoint</Application>
  <PresentationFormat>Экран (4:3)</PresentationFormat>
  <Paragraphs>408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Helvetica</vt:lpstr>
      <vt:lpstr>Helvetica Neue</vt:lpstr>
      <vt:lpstr>HELVETICANEUECYR-MEDIUMITALIC</vt:lpstr>
      <vt:lpstr>times new roman</vt:lpstr>
      <vt:lpstr>YS Text</vt:lpstr>
      <vt:lpstr>Тема Office</vt:lpstr>
      <vt:lpstr>Презентация PowerPoint</vt:lpstr>
      <vt:lpstr>АО «Боровичский комбинат огнеупоров»</vt:lpstr>
      <vt:lpstr>АО «Вельгийская бумажная фабрика»</vt:lpstr>
      <vt:lpstr>АО «Боровичский комбинат строительных материалов»</vt:lpstr>
      <vt:lpstr>ООО «Завод силикатного кирпича »</vt:lpstr>
      <vt:lpstr>ООО «Элегия»</vt:lpstr>
      <vt:lpstr>ЗАО «Боровичи-мебель»</vt:lpstr>
      <vt:lpstr>ПАО «Мстатор»</vt:lpstr>
      <vt:lpstr>Презентация PowerPoint</vt:lpstr>
      <vt:lpstr>ООО «Боровичская картонно-бумажная фабрика»</vt:lpstr>
      <vt:lpstr>ООО «Фокс»</vt:lpstr>
      <vt:lpstr>ООО «Вилина»</vt:lpstr>
      <vt:lpstr>ООО «Боровичский опытный машиностроительный завод»</vt:lpstr>
      <vt:lpstr>ООО «РадиоЧипМонтаж»</vt:lpstr>
      <vt:lpstr>ООО «ЖБИ №1»</vt:lpstr>
      <vt:lpstr>ИП Русакова Надежда Александровна («БОДО»)</vt:lpstr>
      <vt:lpstr>ООО «БПО «Темп»</vt:lpstr>
      <vt:lpstr>ООО «ЛИОН»</vt:lpstr>
      <vt:lpstr>ООО «Симеко плюс»</vt:lpstr>
      <vt:lpstr>ООО «Имидж Боровичи»</vt:lpstr>
      <vt:lpstr>ЗАО Производственная компания «Корона»</vt:lpstr>
      <vt:lpstr>ООО «Любони»</vt:lpstr>
      <vt:lpstr>АО «Боровичский мясокомбинат»</vt:lpstr>
      <vt:lpstr>АО «Боровичский молокозавод»</vt:lpstr>
      <vt:lpstr>ООО «Молочный дворик»</vt:lpstr>
      <vt:lpstr>Производители хлеба и хлебобулочных изделий</vt:lpstr>
      <vt:lpstr>ООО «Славконд»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Васильева Наталья Сергеевна</cp:lastModifiedBy>
  <cp:revision>240</cp:revision>
  <dcterms:created xsi:type="dcterms:W3CDTF">2022-06-28T08:32:07Z</dcterms:created>
  <dcterms:modified xsi:type="dcterms:W3CDTF">2022-12-19T05:35:46Z</dcterms:modified>
</cp:coreProperties>
</file>