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4"/>
  </p:notesMasterIdLst>
  <p:sldIdLst>
    <p:sldId id="271" r:id="rId2"/>
    <p:sldId id="272" r:id="rId3"/>
  </p:sldIdLst>
  <p:sldSz cx="9144000" cy="6858000" type="screen4x3"/>
  <p:notesSz cx="6797675" cy="9926638"/>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62E00"/>
    <a:srgbClr val="FEF6D6"/>
    <a:srgbClr val="E62C00"/>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Нет стиля, сетка таблиц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CF1AB2-1976-4502-BF36-3FF5EA218861}" styleName="Средний стиль 4 - акцент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383" autoAdjust="0"/>
  </p:normalViewPr>
  <p:slideViewPr>
    <p:cSldViewPr>
      <p:cViewPr>
        <p:scale>
          <a:sx n="100" d="100"/>
          <a:sy n="100" d="100"/>
        </p:scale>
        <p:origin x="-1908" y="-25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0EE41A3F-2E6E-4BCA-A5BC-2B3B71D0C707}" type="datetimeFigureOut">
              <a:rPr lang="ru-RU" smtClean="0"/>
              <a:t>19.07.2018</a:t>
            </a:fld>
            <a:endParaRPr lang="ru-RU"/>
          </a:p>
        </p:txBody>
      </p:sp>
      <p:sp>
        <p:nvSpPr>
          <p:cNvPr id="4" name="Образ слайда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79450" y="4714875"/>
            <a:ext cx="5438775" cy="4467225"/>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9428163"/>
            <a:ext cx="2946400" cy="4968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49688" y="9428163"/>
            <a:ext cx="2946400" cy="496887"/>
          </a:xfrm>
          <a:prstGeom prst="rect">
            <a:avLst/>
          </a:prstGeom>
        </p:spPr>
        <p:txBody>
          <a:bodyPr vert="horz" lIns="91440" tIns="45720" rIns="91440" bIns="45720" rtlCol="0" anchor="b"/>
          <a:lstStyle>
            <a:lvl1pPr algn="r">
              <a:defRPr sz="1200"/>
            </a:lvl1pPr>
          </a:lstStyle>
          <a:p>
            <a:fld id="{BD20FADF-CC19-4F83-8036-72A635F3ED35}" type="slidenum">
              <a:rPr lang="ru-RU" smtClean="0"/>
              <a:t>‹#›</a:t>
            </a:fld>
            <a:endParaRPr lang="ru-RU"/>
          </a:p>
        </p:txBody>
      </p:sp>
    </p:spTree>
    <p:extLst>
      <p:ext uri="{BB962C8B-B14F-4D97-AF65-F5344CB8AC3E}">
        <p14:creationId xmlns:p14="http://schemas.microsoft.com/office/powerpoint/2010/main" val="2249294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BD20FADF-CC19-4F83-8036-72A635F3ED35}" type="slidenum">
              <a:rPr lang="ru-RU" smtClean="0"/>
              <a:t>1</a:t>
            </a:fld>
            <a:endParaRPr lang="ru-RU"/>
          </a:p>
        </p:txBody>
      </p:sp>
    </p:spTree>
    <p:extLst>
      <p:ext uri="{BB962C8B-B14F-4D97-AF65-F5344CB8AC3E}">
        <p14:creationId xmlns:p14="http://schemas.microsoft.com/office/powerpoint/2010/main" val="19606067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828AEB03-894D-4A8B-BB06-57039A1A4491}" type="datetimeFigureOut">
              <a:rPr lang="ru-RU" smtClean="0"/>
              <a:t>19.07.2018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E5CF488-CE6B-44A6-BDD7-C183F1EC01F0}" type="slidenum">
              <a:rPr lang="ru-RU" smtClean="0"/>
              <a:t>‹#›</a:t>
            </a:fld>
            <a:endParaRPr lang="ru-RU"/>
          </a:p>
        </p:txBody>
      </p:sp>
    </p:spTree>
    <p:extLst>
      <p:ext uri="{BB962C8B-B14F-4D97-AF65-F5344CB8AC3E}">
        <p14:creationId xmlns:p14="http://schemas.microsoft.com/office/powerpoint/2010/main" val="25589492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828AEB03-894D-4A8B-BB06-57039A1A4491}" type="datetimeFigureOut">
              <a:rPr lang="ru-RU" smtClean="0"/>
              <a:t>19.07.2018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E5CF488-CE6B-44A6-BDD7-C183F1EC01F0}" type="slidenum">
              <a:rPr lang="ru-RU" smtClean="0"/>
              <a:t>‹#›</a:t>
            </a:fld>
            <a:endParaRPr lang="ru-RU"/>
          </a:p>
        </p:txBody>
      </p:sp>
    </p:spTree>
    <p:extLst>
      <p:ext uri="{BB962C8B-B14F-4D97-AF65-F5344CB8AC3E}">
        <p14:creationId xmlns:p14="http://schemas.microsoft.com/office/powerpoint/2010/main" val="1196107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828AEB03-894D-4A8B-BB06-57039A1A4491}" type="datetimeFigureOut">
              <a:rPr lang="ru-RU" smtClean="0"/>
              <a:t>19.07.2018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E5CF488-CE6B-44A6-BDD7-C183F1EC01F0}" type="slidenum">
              <a:rPr lang="ru-RU" smtClean="0"/>
              <a:t>‹#›</a:t>
            </a:fld>
            <a:endParaRPr lang="ru-RU"/>
          </a:p>
        </p:txBody>
      </p:sp>
    </p:spTree>
    <p:extLst>
      <p:ext uri="{BB962C8B-B14F-4D97-AF65-F5344CB8AC3E}">
        <p14:creationId xmlns:p14="http://schemas.microsoft.com/office/powerpoint/2010/main" val="24579096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828AEB03-894D-4A8B-BB06-57039A1A4491}" type="datetimeFigureOut">
              <a:rPr lang="ru-RU" smtClean="0"/>
              <a:t>19.07.2018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E5CF488-CE6B-44A6-BDD7-C183F1EC01F0}" type="slidenum">
              <a:rPr lang="ru-RU" smtClean="0"/>
              <a:t>‹#›</a:t>
            </a:fld>
            <a:endParaRPr lang="ru-RU"/>
          </a:p>
        </p:txBody>
      </p:sp>
    </p:spTree>
    <p:extLst>
      <p:ext uri="{BB962C8B-B14F-4D97-AF65-F5344CB8AC3E}">
        <p14:creationId xmlns:p14="http://schemas.microsoft.com/office/powerpoint/2010/main" val="4266232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828AEB03-894D-4A8B-BB06-57039A1A4491}" type="datetimeFigureOut">
              <a:rPr lang="ru-RU" smtClean="0"/>
              <a:t>19.07.2018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E5CF488-CE6B-44A6-BDD7-C183F1EC01F0}" type="slidenum">
              <a:rPr lang="ru-RU" smtClean="0"/>
              <a:t>‹#›</a:t>
            </a:fld>
            <a:endParaRPr lang="ru-RU"/>
          </a:p>
        </p:txBody>
      </p:sp>
    </p:spTree>
    <p:extLst>
      <p:ext uri="{BB962C8B-B14F-4D97-AF65-F5344CB8AC3E}">
        <p14:creationId xmlns:p14="http://schemas.microsoft.com/office/powerpoint/2010/main" val="22399913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828AEB03-894D-4A8B-BB06-57039A1A4491}" type="datetimeFigureOut">
              <a:rPr lang="ru-RU" smtClean="0"/>
              <a:t>19.07.2018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AE5CF488-CE6B-44A6-BDD7-C183F1EC01F0}" type="slidenum">
              <a:rPr lang="ru-RU" smtClean="0"/>
              <a:t>‹#›</a:t>
            </a:fld>
            <a:endParaRPr lang="ru-RU"/>
          </a:p>
        </p:txBody>
      </p:sp>
    </p:spTree>
    <p:extLst>
      <p:ext uri="{BB962C8B-B14F-4D97-AF65-F5344CB8AC3E}">
        <p14:creationId xmlns:p14="http://schemas.microsoft.com/office/powerpoint/2010/main" val="5386565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828AEB03-894D-4A8B-BB06-57039A1A4491}" type="datetimeFigureOut">
              <a:rPr lang="ru-RU" smtClean="0"/>
              <a:t>19.07.2018</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AE5CF488-CE6B-44A6-BDD7-C183F1EC01F0}" type="slidenum">
              <a:rPr lang="ru-RU" smtClean="0"/>
              <a:t>‹#›</a:t>
            </a:fld>
            <a:endParaRPr lang="ru-RU"/>
          </a:p>
        </p:txBody>
      </p:sp>
    </p:spTree>
    <p:extLst>
      <p:ext uri="{BB962C8B-B14F-4D97-AF65-F5344CB8AC3E}">
        <p14:creationId xmlns:p14="http://schemas.microsoft.com/office/powerpoint/2010/main" val="3391001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828AEB03-894D-4A8B-BB06-57039A1A4491}" type="datetimeFigureOut">
              <a:rPr lang="ru-RU" smtClean="0"/>
              <a:t>19.07.2018</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AE5CF488-CE6B-44A6-BDD7-C183F1EC01F0}" type="slidenum">
              <a:rPr lang="ru-RU" smtClean="0"/>
              <a:t>‹#›</a:t>
            </a:fld>
            <a:endParaRPr lang="ru-RU"/>
          </a:p>
        </p:txBody>
      </p:sp>
    </p:spTree>
    <p:extLst>
      <p:ext uri="{BB962C8B-B14F-4D97-AF65-F5344CB8AC3E}">
        <p14:creationId xmlns:p14="http://schemas.microsoft.com/office/powerpoint/2010/main" val="21137141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828AEB03-894D-4A8B-BB06-57039A1A4491}" type="datetimeFigureOut">
              <a:rPr lang="ru-RU" smtClean="0"/>
              <a:t>19.07.2018</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AE5CF488-CE6B-44A6-BDD7-C183F1EC01F0}" type="slidenum">
              <a:rPr lang="ru-RU" smtClean="0"/>
              <a:t>‹#›</a:t>
            </a:fld>
            <a:endParaRPr lang="ru-RU"/>
          </a:p>
        </p:txBody>
      </p:sp>
    </p:spTree>
    <p:extLst>
      <p:ext uri="{BB962C8B-B14F-4D97-AF65-F5344CB8AC3E}">
        <p14:creationId xmlns:p14="http://schemas.microsoft.com/office/powerpoint/2010/main" val="33561448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828AEB03-894D-4A8B-BB06-57039A1A4491}" type="datetimeFigureOut">
              <a:rPr lang="ru-RU" smtClean="0"/>
              <a:t>19.07.2018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AE5CF488-CE6B-44A6-BDD7-C183F1EC01F0}" type="slidenum">
              <a:rPr lang="ru-RU" smtClean="0"/>
              <a:t>‹#›</a:t>
            </a:fld>
            <a:endParaRPr lang="ru-RU"/>
          </a:p>
        </p:txBody>
      </p:sp>
    </p:spTree>
    <p:extLst>
      <p:ext uri="{BB962C8B-B14F-4D97-AF65-F5344CB8AC3E}">
        <p14:creationId xmlns:p14="http://schemas.microsoft.com/office/powerpoint/2010/main" val="21849409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828AEB03-894D-4A8B-BB06-57039A1A4491}" type="datetimeFigureOut">
              <a:rPr lang="ru-RU" smtClean="0"/>
              <a:t>19.07.2018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AE5CF488-CE6B-44A6-BDD7-C183F1EC01F0}" type="slidenum">
              <a:rPr lang="ru-RU" smtClean="0"/>
              <a:t>‹#›</a:t>
            </a:fld>
            <a:endParaRPr lang="ru-RU"/>
          </a:p>
        </p:txBody>
      </p:sp>
    </p:spTree>
    <p:extLst>
      <p:ext uri="{BB962C8B-B14F-4D97-AF65-F5344CB8AC3E}">
        <p14:creationId xmlns:p14="http://schemas.microsoft.com/office/powerpoint/2010/main" val="17082314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28AEB03-894D-4A8B-BB06-57039A1A4491}" type="datetimeFigureOut">
              <a:rPr lang="ru-RU" smtClean="0"/>
              <a:t>19.07.2018</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E5CF488-CE6B-44A6-BDD7-C183F1EC01F0}" type="slidenum">
              <a:rPr lang="ru-RU" smtClean="0"/>
              <a:t>‹#›</a:t>
            </a:fld>
            <a:endParaRPr lang="ru-RU"/>
          </a:p>
        </p:txBody>
      </p:sp>
    </p:spTree>
    <p:extLst>
      <p:ext uri="{BB962C8B-B14F-4D97-AF65-F5344CB8AC3E}">
        <p14:creationId xmlns:p14="http://schemas.microsoft.com/office/powerpoint/2010/main" val="1263195347"/>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2">
            <a:lumMod val="75000"/>
          </a:schemeClr>
        </a:solidFill>
        <a:effectLst/>
      </p:bgPr>
    </p:bg>
    <p:spTree>
      <p:nvGrpSpPr>
        <p:cNvPr id="1" name=""/>
        <p:cNvGrpSpPr/>
        <p:nvPr/>
      </p:nvGrpSpPr>
      <p:grpSpPr>
        <a:xfrm>
          <a:off x="0" y="0"/>
          <a:ext cx="0" cy="0"/>
          <a:chOff x="0" y="0"/>
          <a:chExt cx="0" cy="0"/>
        </a:xfrm>
      </p:grpSpPr>
      <p:sp>
        <p:nvSpPr>
          <p:cNvPr id="5" name="Прямоугольник 4"/>
          <p:cNvSpPr/>
          <p:nvPr/>
        </p:nvSpPr>
        <p:spPr>
          <a:xfrm>
            <a:off x="76424" y="111043"/>
            <a:ext cx="2952328" cy="6624736"/>
          </a:xfrm>
          <a:prstGeom prst="rect">
            <a:avLst/>
          </a:prstGeom>
          <a:solidFill>
            <a:srgbClr val="FEF6D6"/>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6" name="Прямоугольник 5"/>
          <p:cNvSpPr/>
          <p:nvPr/>
        </p:nvSpPr>
        <p:spPr>
          <a:xfrm>
            <a:off x="3087440" y="116632"/>
            <a:ext cx="2952328" cy="6624736"/>
          </a:xfrm>
          <a:prstGeom prst="rect">
            <a:avLst/>
          </a:prstGeom>
          <a:solidFill>
            <a:srgbClr val="FEF6D6"/>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7" name="Прямоугольник 6"/>
          <p:cNvSpPr/>
          <p:nvPr/>
        </p:nvSpPr>
        <p:spPr>
          <a:xfrm>
            <a:off x="6084168" y="116632"/>
            <a:ext cx="2952328" cy="6624736"/>
          </a:xfrm>
          <a:prstGeom prst="rect">
            <a:avLst/>
          </a:prstGeom>
          <a:solidFill>
            <a:srgbClr val="FEF6D6"/>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8" name="Прямоугольник 7"/>
          <p:cNvSpPr/>
          <p:nvPr/>
        </p:nvSpPr>
        <p:spPr>
          <a:xfrm>
            <a:off x="3087440" y="116632"/>
            <a:ext cx="2952328" cy="864096"/>
          </a:xfrm>
          <a:prstGeom prst="rect">
            <a:avLst/>
          </a:prstGeom>
          <a:solidFill>
            <a:srgbClr val="D62E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9" name="Прямоугольник 8"/>
          <p:cNvSpPr/>
          <p:nvPr/>
        </p:nvSpPr>
        <p:spPr>
          <a:xfrm>
            <a:off x="6084168" y="94060"/>
            <a:ext cx="2952328" cy="1606748"/>
          </a:xfrm>
          <a:prstGeom prst="rect">
            <a:avLst/>
          </a:prstGeom>
          <a:solidFill>
            <a:srgbClr val="D62E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pic>
        <p:nvPicPr>
          <p:cNvPr id="10" name="Рисунок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184175" y="130036"/>
            <a:ext cx="792088" cy="837288"/>
          </a:xfrm>
          <a:prstGeom prst="rect">
            <a:avLst/>
          </a:prstGeom>
        </p:spPr>
      </p:pic>
      <p:sp>
        <p:nvSpPr>
          <p:cNvPr id="11" name="TextBox 10"/>
          <p:cNvSpPr txBox="1"/>
          <p:nvPr/>
        </p:nvSpPr>
        <p:spPr>
          <a:xfrm>
            <a:off x="6159946" y="955079"/>
            <a:ext cx="2800772" cy="769441"/>
          </a:xfrm>
          <a:prstGeom prst="rect">
            <a:avLst/>
          </a:prstGeom>
          <a:noFill/>
        </p:spPr>
        <p:txBody>
          <a:bodyPr wrap="square" rtlCol="0">
            <a:spAutoFit/>
          </a:bodyPr>
          <a:lstStyle/>
          <a:p>
            <a:pPr algn="ctr"/>
            <a:r>
              <a:rPr lang="ru-RU" sz="1100" b="1" dirty="0" smtClean="0">
                <a:solidFill>
                  <a:schemeClr val="bg1"/>
                </a:solidFill>
                <a:latin typeface="Times New Roman" pitchFamily="18" charset="0"/>
                <a:cs typeface="Times New Roman" pitchFamily="18" charset="0"/>
              </a:rPr>
              <a:t>МИНИСТЕРСТВО ТРУДА И СОЦИАЛЬНОЙ ЗАЩИТЫ НАСЕЛЕНИЯ НОВГОРОДСКОЙ ОБЛАСТИ</a:t>
            </a:r>
            <a:endParaRPr lang="ru-RU" sz="1100" b="1" dirty="0">
              <a:solidFill>
                <a:schemeClr val="bg1"/>
              </a:solidFill>
              <a:latin typeface="Times New Roman" pitchFamily="18" charset="0"/>
              <a:cs typeface="Times New Roman" pitchFamily="18" charset="0"/>
            </a:endParaRPr>
          </a:p>
        </p:txBody>
      </p:sp>
      <p:sp>
        <p:nvSpPr>
          <p:cNvPr id="12" name="TextBox 11"/>
          <p:cNvSpPr txBox="1"/>
          <p:nvPr/>
        </p:nvSpPr>
        <p:spPr>
          <a:xfrm>
            <a:off x="6150272" y="1858080"/>
            <a:ext cx="2800772" cy="1384995"/>
          </a:xfrm>
          <a:prstGeom prst="rect">
            <a:avLst/>
          </a:prstGeom>
          <a:solidFill>
            <a:srgbClr val="FEF6D6"/>
          </a:solidFill>
        </p:spPr>
        <p:txBody>
          <a:bodyPr wrap="square" rtlCol="0">
            <a:spAutoFit/>
          </a:bodyPr>
          <a:lstStyle/>
          <a:p>
            <a:pPr algn="ctr"/>
            <a:r>
              <a:rPr lang="ru-RU" b="1" dirty="0" smtClean="0">
                <a:latin typeface="Times New Roman" pitchFamily="18" charset="0"/>
                <a:cs typeface="Times New Roman" pitchFamily="18" charset="0"/>
              </a:rPr>
              <a:t>ПАМЯТКА</a:t>
            </a:r>
          </a:p>
          <a:p>
            <a:pPr algn="ctr"/>
            <a:r>
              <a:rPr lang="ru-RU" b="1" dirty="0">
                <a:latin typeface="Times New Roman" pitchFamily="18" charset="0"/>
                <a:cs typeface="Times New Roman" pitchFamily="18" charset="0"/>
              </a:rPr>
              <a:t>р</a:t>
            </a:r>
            <a:r>
              <a:rPr lang="ru-RU" b="1" dirty="0" smtClean="0">
                <a:latin typeface="Times New Roman" pitchFamily="18" charset="0"/>
                <a:cs typeface="Times New Roman" pitchFamily="18" charset="0"/>
              </a:rPr>
              <a:t>аботодателю</a:t>
            </a:r>
          </a:p>
          <a:p>
            <a:pPr algn="ctr"/>
            <a:r>
              <a:rPr lang="ru-RU" b="1" dirty="0" smtClean="0">
                <a:latin typeface="Times New Roman" pitchFamily="18" charset="0"/>
                <a:cs typeface="Times New Roman" pitchFamily="18" charset="0"/>
              </a:rPr>
              <a:t>«О концепции «Нулевого травматизма»</a:t>
            </a:r>
            <a:endParaRPr lang="ru-RU" b="1" dirty="0" smtClean="0"/>
          </a:p>
          <a:p>
            <a:endParaRPr lang="ru-RU" sz="1200" dirty="0"/>
          </a:p>
        </p:txBody>
      </p:sp>
      <p:sp>
        <p:nvSpPr>
          <p:cNvPr id="15" name="TextBox 14"/>
          <p:cNvSpPr txBox="1"/>
          <p:nvPr/>
        </p:nvSpPr>
        <p:spPr>
          <a:xfrm>
            <a:off x="3266624" y="260648"/>
            <a:ext cx="2592288" cy="5024452"/>
          </a:xfrm>
          <a:prstGeom prst="rect">
            <a:avLst/>
          </a:prstGeom>
          <a:noFill/>
        </p:spPr>
        <p:txBody>
          <a:bodyPr wrap="square" rtlCol="0">
            <a:spAutoFit/>
          </a:bodyPr>
          <a:lstStyle/>
          <a:p>
            <a:pPr indent="180975" algn="ctr">
              <a:lnSpc>
                <a:spcPts val="1300"/>
              </a:lnSpc>
            </a:pPr>
            <a:r>
              <a:rPr lang="ru-RU" sz="1200" b="1" dirty="0" smtClean="0">
                <a:solidFill>
                  <a:schemeClr val="bg1"/>
                </a:solidFill>
                <a:latin typeface="Times New Roman" pitchFamily="18" charset="0"/>
                <a:cs typeface="Times New Roman" pitchFamily="18" charset="0"/>
              </a:rPr>
              <a:t>КОНЦЕПЦИЯ</a:t>
            </a:r>
          </a:p>
          <a:p>
            <a:pPr indent="180975" algn="ctr">
              <a:lnSpc>
                <a:spcPts val="1300"/>
              </a:lnSpc>
            </a:pPr>
            <a:r>
              <a:rPr lang="ru-RU" sz="1200" b="1" dirty="0" smtClean="0">
                <a:solidFill>
                  <a:schemeClr val="bg1"/>
                </a:solidFill>
                <a:latin typeface="Times New Roman" pitchFamily="18" charset="0"/>
                <a:cs typeface="Times New Roman" pitchFamily="18" charset="0"/>
              </a:rPr>
              <a:t>«НУЛЕВОГО ТРАВМАТИЗМА» ЭТО:</a:t>
            </a:r>
            <a:endParaRPr lang="ru-RU" sz="1200" b="1" dirty="0">
              <a:solidFill>
                <a:schemeClr val="bg1"/>
              </a:solidFill>
              <a:latin typeface="Times New Roman" pitchFamily="18" charset="0"/>
              <a:cs typeface="Times New Roman" pitchFamily="18" charset="0"/>
            </a:endParaRPr>
          </a:p>
          <a:p>
            <a:pPr indent="180975" algn="just"/>
            <a:endParaRPr lang="ru-RU" sz="1200" dirty="0" smtClean="0">
              <a:latin typeface="Times New Roman" pitchFamily="18" charset="0"/>
              <a:cs typeface="Times New Roman" pitchFamily="18" charset="0"/>
            </a:endParaRPr>
          </a:p>
          <a:p>
            <a:pPr marL="171450" indent="-171450">
              <a:buFont typeface="Arial" pitchFamily="34" charset="0"/>
              <a:buChar char="•"/>
            </a:pPr>
            <a:endParaRPr lang="ru-RU" sz="1200" dirty="0" smtClean="0">
              <a:latin typeface="Times New Roman" pitchFamily="18" charset="0"/>
              <a:cs typeface="Times New Roman" pitchFamily="18" charset="0"/>
            </a:endParaRPr>
          </a:p>
          <a:p>
            <a:pPr marL="180975" algn="just"/>
            <a:r>
              <a:rPr lang="ru-RU" sz="1200" dirty="0">
                <a:latin typeface="Times New Roman" pitchFamily="18" charset="0"/>
                <a:cs typeface="Times New Roman" pitchFamily="18" charset="0"/>
              </a:rPr>
              <a:t>новый подход к организации профилактики, объединяющий три направления – безопасность, гигиену труда и благополучие работников на всех уровнях производства. Концепция предлагает семь правил, реализация которых будет содействовать работодателю в снижении показателей производственного травматизма и </a:t>
            </a:r>
            <a:r>
              <a:rPr lang="ru-RU" sz="1200" dirty="0" smtClean="0">
                <a:latin typeface="Times New Roman" pitchFamily="18" charset="0"/>
                <a:cs typeface="Times New Roman" pitchFamily="18" charset="0"/>
              </a:rPr>
              <a:t>профессиональной заболеваемости</a:t>
            </a:r>
            <a:r>
              <a:rPr lang="ru-RU" sz="1200" dirty="0">
                <a:latin typeface="Times New Roman" pitchFamily="18" charset="0"/>
                <a:cs typeface="Times New Roman" pitchFamily="18" charset="0"/>
              </a:rPr>
              <a:t>. Следование каждому из этих правил предполагает серьезную организационную работу и применение инструментария, позволяющего достичь поставленные цели. Данные правила универсальны и сформулированы для применения в любых организациях. </a:t>
            </a:r>
            <a:endParaRPr lang="en-US" sz="1200" dirty="0" smtClean="0">
              <a:latin typeface="Times New Roman" pitchFamily="18" charset="0"/>
              <a:cs typeface="Times New Roman" pitchFamily="18" charset="0"/>
            </a:endParaRPr>
          </a:p>
        </p:txBody>
      </p:sp>
      <p:sp>
        <p:nvSpPr>
          <p:cNvPr id="18" name="TextBox 17"/>
          <p:cNvSpPr txBox="1"/>
          <p:nvPr/>
        </p:nvSpPr>
        <p:spPr>
          <a:xfrm>
            <a:off x="107504" y="151318"/>
            <a:ext cx="2808312" cy="3259867"/>
          </a:xfrm>
          <a:prstGeom prst="rect">
            <a:avLst/>
          </a:prstGeom>
          <a:noFill/>
        </p:spPr>
        <p:txBody>
          <a:bodyPr wrap="square" rtlCol="0">
            <a:spAutoFit/>
          </a:bodyPr>
          <a:lstStyle>
            <a:defPPr>
              <a:defRPr lang="ru-RU"/>
            </a:defPPr>
            <a:lvl1pPr algn="just">
              <a:lnSpc>
                <a:spcPts val="1300"/>
              </a:lnSpc>
              <a:defRPr sz="1000" b="0">
                <a:latin typeface="Times New Roman" pitchFamily="18" charset="0"/>
                <a:cs typeface="Times New Roman" pitchFamily="18" charset="0"/>
              </a:defRPr>
            </a:lvl1pPr>
          </a:lstStyle>
          <a:p>
            <a:pPr algn="ctr"/>
            <a:r>
              <a:rPr lang="ru-RU" sz="1200" b="1" i="1" dirty="0"/>
              <a:t>Правило №7:</a:t>
            </a:r>
            <a:endParaRPr lang="ru-RU" sz="1200" b="1" dirty="0"/>
          </a:p>
          <a:p>
            <a:r>
              <a:rPr lang="ru-RU" sz="1200" b="1" i="1" dirty="0"/>
              <a:t>Инвестировать в кадры – мотивировать посредством участия</a:t>
            </a:r>
            <a:endParaRPr lang="ru-RU" sz="1200" b="1" dirty="0"/>
          </a:p>
          <a:p>
            <a:r>
              <a:rPr lang="ru-RU" sz="1200" dirty="0"/>
              <a:t>«Мотивируйте своих работников, привлекая их к решению всех вопросов охраны труда. Эти инвестиции окупаются!»,- так гласит стратегия «Нулевого травматизма».</a:t>
            </a:r>
          </a:p>
          <a:p>
            <a:r>
              <a:rPr lang="ru-RU" sz="1200" dirty="0"/>
              <a:t>Предприятия, которые заботятся о работниках и активно вовлекают их в процесс охраны труда, получают возможность максимально использовать знания, способности и идеи работников. Если с работником советуются, например, когда оцениваются риски или разрабатываются рабочие инструкции, он активнее стремится следовать правилам.</a:t>
            </a:r>
            <a:endParaRPr lang="ru-RU" sz="1200" dirty="0"/>
          </a:p>
        </p:txBody>
      </p:sp>
    </p:spTree>
    <p:extLst>
      <p:ext uri="{BB962C8B-B14F-4D97-AF65-F5344CB8AC3E}">
        <p14:creationId xmlns:p14="http://schemas.microsoft.com/office/powerpoint/2010/main" val="39597474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2">
            <a:lumMod val="75000"/>
          </a:schemeClr>
        </a:solidFill>
        <a:effectLst/>
      </p:bgPr>
    </p:bg>
    <p:spTree>
      <p:nvGrpSpPr>
        <p:cNvPr id="1" name=""/>
        <p:cNvGrpSpPr/>
        <p:nvPr/>
      </p:nvGrpSpPr>
      <p:grpSpPr>
        <a:xfrm>
          <a:off x="0" y="0"/>
          <a:ext cx="0" cy="0"/>
          <a:chOff x="0" y="0"/>
          <a:chExt cx="0" cy="0"/>
        </a:xfrm>
      </p:grpSpPr>
      <p:sp>
        <p:nvSpPr>
          <p:cNvPr id="4" name="Прямоугольник 3"/>
          <p:cNvSpPr/>
          <p:nvPr/>
        </p:nvSpPr>
        <p:spPr>
          <a:xfrm>
            <a:off x="76424" y="116632"/>
            <a:ext cx="2952328" cy="6624736"/>
          </a:xfrm>
          <a:prstGeom prst="rect">
            <a:avLst/>
          </a:prstGeom>
          <a:solidFill>
            <a:srgbClr val="FEF6D6"/>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5" name="Прямоугольник 4"/>
          <p:cNvSpPr/>
          <p:nvPr/>
        </p:nvSpPr>
        <p:spPr>
          <a:xfrm>
            <a:off x="3056864" y="116632"/>
            <a:ext cx="2980324" cy="6624736"/>
          </a:xfrm>
          <a:prstGeom prst="rect">
            <a:avLst/>
          </a:prstGeom>
          <a:solidFill>
            <a:srgbClr val="FEF6D6"/>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6" name="Прямоугольник 5"/>
          <p:cNvSpPr/>
          <p:nvPr/>
        </p:nvSpPr>
        <p:spPr>
          <a:xfrm>
            <a:off x="6084168" y="116632"/>
            <a:ext cx="2952328" cy="6624736"/>
          </a:xfrm>
          <a:prstGeom prst="rect">
            <a:avLst/>
          </a:prstGeom>
          <a:solidFill>
            <a:srgbClr val="FEF6D6"/>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8" name="Прямоугольник 7"/>
          <p:cNvSpPr/>
          <p:nvPr/>
        </p:nvSpPr>
        <p:spPr>
          <a:xfrm>
            <a:off x="78010" y="1536646"/>
            <a:ext cx="2952329" cy="291744"/>
          </a:xfrm>
          <a:prstGeom prst="rect">
            <a:avLst/>
          </a:prstGeom>
          <a:solidFill>
            <a:srgbClr val="D62E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0" name="TextBox 9"/>
          <p:cNvSpPr txBox="1"/>
          <p:nvPr/>
        </p:nvSpPr>
        <p:spPr>
          <a:xfrm>
            <a:off x="87263" y="144612"/>
            <a:ext cx="2933825" cy="6140142"/>
          </a:xfrm>
          <a:prstGeom prst="rect">
            <a:avLst/>
          </a:prstGeom>
          <a:solidFill>
            <a:srgbClr val="FEF6D6"/>
          </a:solidFill>
        </p:spPr>
        <p:txBody>
          <a:bodyPr wrap="square" rtlCol="0">
            <a:spAutoFit/>
          </a:bodyPr>
          <a:lstStyle>
            <a:defPPr>
              <a:defRPr lang="ru-RU"/>
            </a:defPPr>
            <a:lvl1pPr>
              <a:defRPr sz="1000" b="1">
                <a:latin typeface="Times New Roman" pitchFamily="18" charset="0"/>
                <a:cs typeface="Times New Roman" pitchFamily="18" charset="0"/>
              </a:defRPr>
            </a:lvl1pPr>
          </a:lstStyle>
          <a:p>
            <a:pPr algn="ctr"/>
            <a:r>
              <a:rPr lang="ru-RU" sz="1200" i="1" dirty="0"/>
              <a:t>Правило №1</a:t>
            </a:r>
            <a:endParaRPr lang="ru-RU" sz="1200" dirty="0"/>
          </a:p>
          <a:p>
            <a:r>
              <a:rPr lang="ru-RU" sz="1200" i="1" dirty="0"/>
              <a:t>Стать лидером – показать приверженность принципам</a:t>
            </a:r>
            <a:endParaRPr lang="ru-RU" sz="1200" dirty="0"/>
          </a:p>
          <a:p>
            <a:pPr algn="just"/>
            <a:r>
              <a:rPr lang="ru-RU" sz="1200" b="0" dirty="0"/>
              <a:t>Каждый можем стать лидером на своем рабочем месте и нести личную ответственность за безопасность.</a:t>
            </a:r>
          </a:p>
          <a:p>
            <a:pPr algn="just"/>
            <a:r>
              <a:rPr lang="ru-RU" sz="1200" b="0" dirty="0"/>
              <a:t>Надевая каску при обходе директор и руководящий состав предприятия показывают другим пример для подражания. Поведение руководителя определяет норму поведения остальных работников – это суть правила номер один.</a:t>
            </a:r>
          </a:p>
          <a:p>
            <a:pPr algn="just"/>
            <a:r>
              <a:rPr lang="ru-RU" sz="1200" b="0" dirty="0"/>
              <a:t>Работники должны понимать, что руководителя лично беспокоит их безопасность и здоровье, что на предприятии принимаются меры по охране труда</a:t>
            </a:r>
            <a:r>
              <a:rPr lang="ru-RU" sz="1200" b="0" dirty="0" smtClean="0"/>
              <a:t>.</a:t>
            </a:r>
          </a:p>
          <a:p>
            <a:pPr algn="ctr"/>
            <a:endParaRPr lang="ru-RU" sz="1100" b="0" dirty="0" smtClean="0"/>
          </a:p>
          <a:p>
            <a:pPr algn="ctr"/>
            <a:r>
              <a:rPr lang="ru-RU" sz="1200" i="1" dirty="0"/>
              <a:t>Правило №2</a:t>
            </a:r>
            <a:endParaRPr lang="ru-RU" sz="1200" dirty="0"/>
          </a:p>
          <a:p>
            <a:pPr algn="just"/>
            <a:r>
              <a:rPr lang="ru-RU" sz="1200" i="1" dirty="0"/>
              <a:t>Выявлять угрозы – контролировать риски</a:t>
            </a:r>
            <a:endParaRPr lang="ru-RU" sz="1200" dirty="0"/>
          </a:p>
          <a:p>
            <a:pPr algn="just"/>
            <a:r>
              <a:rPr lang="ru-RU" sz="1200" b="0" dirty="0"/>
              <a:t>Риску подвергаются все работники на любых рабочих местах. Оценка рисков является важным инструментом, позволяющим своевременно и систематически выявлять опасность и принимать превентивные меры.</a:t>
            </a:r>
          </a:p>
          <a:p>
            <a:pPr algn="just"/>
            <a:r>
              <a:rPr lang="ru-RU" sz="1200" b="0" dirty="0"/>
              <a:t>Учет рисков выбран в качестве одного из базовых принципов всей системы охраны труда. Сегодня в практической работе применяется риск-ориентированный подход</a:t>
            </a:r>
            <a:r>
              <a:rPr lang="ru-RU" sz="1200" b="0" dirty="0" smtClean="0"/>
              <a:t>.</a:t>
            </a:r>
          </a:p>
        </p:txBody>
      </p:sp>
      <p:sp>
        <p:nvSpPr>
          <p:cNvPr id="11" name="Прямоугольник 10"/>
          <p:cNvSpPr/>
          <p:nvPr/>
        </p:nvSpPr>
        <p:spPr>
          <a:xfrm>
            <a:off x="3056864" y="121033"/>
            <a:ext cx="2980324" cy="871183"/>
          </a:xfrm>
          <a:prstGeom prst="rect">
            <a:avLst/>
          </a:prstGeom>
          <a:solidFill>
            <a:srgbClr val="D62E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bg1"/>
              </a:solidFill>
            </a:endParaRPr>
          </a:p>
        </p:txBody>
      </p:sp>
      <p:sp>
        <p:nvSpPr>
          <p:cNvPr id="12" name="TextBox 11"/>
          <p:cNvSpPr txBox="1"/>
          <p:nvPr/>
        </p:nvSpPr>
        <p:spPr>
          <a:xfrm>
            <a:off x="3275856" y="258496"/>
            <a:ext cx="2592288" cy="523220"/>
          </a:xfrm>
          <a:prstGeom prst="rect">
            <a:avLst/>
          </a:prstGeom>
          <a:noFill/>
        </p:spPr>
        <p:txBody>
          <a:bodyPr wrap="square" rtlCol="0">
            <a:spAutoFit/>
          </a:bodyPr>
          <a:lstStyle/>
          <a:p>
            <a:pPr algn="ctr"/>
            <a:r>
              <a:rPr lang="ru-RU" sz="1400" b="1" dirty="0" smtClean="0">
                <a:solidFill>
                  <a:schemeClr val="bg1"/>
                </a:solidFill>
                <a:latin typeface="Times New Roman" pitchFamily="18" charset="0"/>
                <a:cs typeface="Times New Roman" pitchFamily="18" charset="0"/>
              </a:rPr>
              <a:t>СЕМЬ ПРАВИЛ НУЛЕВОГО ТРАВМАТИЗМА</a:t>
            </a:r>
            <a:endParaRPr lang="ru-RU" sz="1400" b="1" dirty="0">
              <a:solidFill>
                <a:schemeClr val="bg1"/>
              </a:solidFill>
              <a:latin typeface="Times New Roman" pitchFamily="18" charset="0"/>
              <a:cs typeface="Times New Roman" pitchFamily="18" charset="0"/>
            </a:endParaRPr>
          </a:p>
        </p:txBody>
      </p:sp>
      <p:sp>
        <p:nvSpPr>
          <p:cNvPr id="13" name="TextBox 12"/>
          <p:cNvSpPr txBox="1"/>
          <p:nvPr/>
        </p:nvSpPr>
        <p:spPr>
          <a:xfrm>
            <a:off x="3097746" y="992216"/>
            <a:ext cx="2939442" cy="5262979"/>
          </a:xfrm>
          <a:prstGeom prst="rect">
            <a:avLst/>
          </a:prstGeom>
          <a:solidFill>
            <a:srgbClr val="FEF6D6"/>
          </a:solidFill>
        </p:spPr>
        <p:txBody>
          <a:bodyPr wrap="square" rtlCol="0">
            <a:spAutoFit/>
          </a:bodyPr>
          <a:lstStyle>
            <a:defPPr>
              <a:defRPr lang="ru-RU"/>
            </a:defPPr>
            <a:lvl1pPr>
              <a:defRPr sz="1000" b="1">
                <a:latin typeface="Times New Roman" pitchFamily="18" charset="0"/>
                <a:cs typeface="Times New Roman" pitchFamily="18" charset="0"/>
              </a:defRPr>
            </a:lvl1pPr>
          </a:lstStyle>
          <a:p>
            <a:pPr algn="ctr"/>
            <a:r>
              <a:rPr lang="ru-RU" sz="1200" i="1" dirty="0"/>
              <a:t>Правило №3:</a:t>
            </a:r>
            <a:endParaRPr lang="ru-RU" sz="1200" dirty="0"/>
          </a:p>
          <a:p>
            <a:pPr algn="just"/>
            <a:r>
              <a:rPr lang="ru-RU" sz="1200" i="1" dirty="0"/>
              <a:t>Определять цели – разрабатывать программы</a:t>
            </a:r>
            <a:endParaRPr lang="ru-RU" sz="1200" dirty="0"/>
          </a:p>
          <a:p>
            <a:pPr algn="just"/>
            <a:r>
              <a:rPr lang="ru-RU" sz="1200" b="0" dirty="0"/>
              <a:t>Успех в реализации данной стратегии требует постановки ясных целей и принятия конкретных практических шагов. Это должно быть предусмотрено в отдельной программе предприятия по охране труда или «дорожной карте».</a:t>
            </a:r>
          </a:p>
          <a:p>
            <a:pPr algn="just"/>
            <a:r>
              <a:rPr lang="ru-RU" sz="1200" b="0" dirty="0"/>
              <a:t>«Расставьте приоритеты, установите ясные цели в области охраны труда на предприятии и постарайтесь достичь их в среднесрочной перспективе, например, в рамках трёхлетней программы», – такие рекомендации дает Международная ассоциация социального обеспечения</a:t>
            </a:r>
            <a:r>
              <a:rPr lang="ru-RU" sz="1200" b="0" dirty="0" smtClean="0"/>
              <a:t>.</a:t>
            </a:r>
          </a:p>
          <a:p>
            <a:pPr algn="just"/>
            <a:endParaRPr lang="ru-RU" sz="1200" b="0" dirty="0" smtClean="0"/>
          </a:p>
          <a:p>
            <a:pPr algn="ctr"/>
            <a:r>
              <a:rPr lang="ru-RU" sz="1200" i="1" dirty="0"/>
              <a:t>Правило №4:</a:t>
            </a:r>
            <a:endParaRPr lang="ru-RU" sz="1200" dirty="0"/>
          </a:p>
          <a:p>
            <a:pPr algn="just"/>
            <a:r>
              <a:rPr lang="ru-RU" sz="1200" i="1" dirty="0"/>
              <a:t>Создать систему безопасности и гигиены труда – достичь высокого уровня организации</a:t>
            </a:r>
            <a:endParaRPr lang="ru-RU" sz="1200" dirty="0"/>
          </a:p>
          <a:p>
            <a:pPr algn="just"/>
            <a:r>
              <a:rPr lang="ru-RU" sz="1200" b="0" dirty="0"/>
              <a:t>Системная работа по совершенствованию охраны труда на предприятии – это залог успеха! Имея высокоорганизованную систему охраны труда, предприятие минимизирует число неисправностей, простоев и сбоев в производстве.</a:t>
            </a:r>
          </a:p>
          <a:p>
            <a:endParaRPr lang="ru-RU" sz="1200" b="0" dirty="0"/>
          </a:p>
        </p:txBody>
      </p:sp>
      <p:sp>
        <p:nvSpPr>
          <p:cNvPr id="14" name="TextBox 13"/>
          <p:cNvSpPr txBox="1"/>
          <p:nvPr/>
        </p:nvSpPr>
        <p:spPr>
          <a:xfrm>
            <a:off x="6084168" y="2086642"/>
            <a:ext cx="2952328" cy="925894"/>
          </a:xfrm>
          <a:prstGeom prst="rect">
            <a:avLst/>
          </a:prstGeom>
          <a:solidFill>
            <a:srgbClr val="FEF6D6"/>
          </a:solidFill>
        </p:spPr>
        <p:txBody>
          <a:bodyPr wrap="square" rtlCol="0">
            <a:spAutoFit/>
          </a:bodyPr>
          <a:lstStyle>
            <a:defPPr>
              <a:defRPr lang="ru-RU"/>
            </a:defPPr>
            <a:lvl1pPr>
              <a:lnSpc>
                <a:spcPts val="1300"/>
              </a:lnSpc>
              <a:defRPr sz="1000" b="0">
                <a:latin typeface="Times New Roman" pitchFamily="18" charset="0"/>
                <a:cs typeface="Times New Roman" pitchFamily="18" charset="0"/>
              </a:defRPr>
            </a:lvl1pPr>
          </a:lstStyle>
          <a:p>
            <a:endParaRPr lang="ru-RU" sz="1200" b="1" i="1" dirty="0" smtClean="0"/>
          </a:p>
          <a:p>
            <a:endParaRPr lang="ru-RU" sz="1200" b="1" i="1" dirty="0"/>
          </a:p>
          <a:p>
            <a:endParaRPr lang="ru-RU" sz="1200" b="1" i="1" dirty="0" smtClean="0"/>
          </a:p>
          <a:p>
            <a:pPr indent="180975" algn="just"/>
            <a:endParaRPr lang="ru-RU" sz="1200" dirty="0" smtClean="0"/>
          </a:p>
          <a:p>
            <a:pPr indent="180975" algn="just"/>
            <a:endParaRPr lang="ru-RU" dirty="0"/>
          </a:p>
        </p:txBody>
      </p:sp>
      <p:sp>
        <p:nvSpPr>
          <p:cNvPr id="15" name="TextBox 14"/>
          <p:cNvSpPr txBox="1"/>
          <p:nvPr/>
        </p:nvSpPr>
        <p:spPr>
          <a:xfrm>
            <a:off x="6084168" y="121544"/>
            <a:ext cx="2952328" cy="6260688"/>
          </a:xfrm>
          <a:prstGeom prst="rect">
            <a:avLst/>
          </a:prstGeom>
          <a:solidFill>
            <a:srgbClr val="FEF6D6"/>
          </a:solidFill>
        </p:spPr>
        <p:txBody>
          <a:bodyPr wrap="square" rtlCol="0">
            <a:spAutoFit/>
          </a:bodyPr>
          <a:lstStyle>
            <a:defPPr>
              <a:defRPr lang="ru-RU"/>
            </a:defPPr>
            <a:lvl1pPr>
              <a:lnSpc>
                <a:spcPts val="1300"/>
              </a:lnSpc>
              <a:defRPr sz="1000" b="0">
                <a:latin typeface="Times New Roman" pitchFamily="18" charset="0"/>
                <a:cs typeface="Times New Roman" pitchFamily="18" charset="0"/>
              </a:defRPr>
            </a:lvl1pPr>
          </a:lstStyle>
          <a:p>
            <a:pPr algn="ctr"/>
            <a:r>
              <a:rPr lang="ru-RU" sz="1200" b="1" i="1" dirty="0"/>
              <a:t>Правило №5:</a:t>
            </a:r>
            <a:endParaRPr lang="ru-RU" sz="1200" b="1" dirty="0"/>
          </a:p>
          <a:p>
            <a:pPr algn="just"/>
            <a:r>
              <a:rPr lang="ru-RU" sz="1200" b="1" i="1" spc="50" dirty="0"/>
              <a:t>Обеспечивать безопасность и гигиену на рабочих местах, при работе со станками и оборудованием</a:t>
            </a:r>
            <a:endParaRPr lang="ru-RU" sz="1200" b="1" spc="50" dirty="0"/>
          </a:p>
          <a:p>
            <a:pPr algn="just"/>
            <a:r>
              <a:rPr lang="ru-RU" sz="1200" spc="50" dirty="0"/>
              <a:t>Безопасные производственные помещения, оборудование и рабочие места являются обязательными условиями безаварийной работы. Совершенствование технологического процесса влечет за собой повышение производительности, но также и новые опасности. Станки и оборудование должны быть безопасными на любых рабочих операциях. Кроме того, должно учитываться влияние производственной среды на здоровье работников. Эргономика рабочего места, его соответствие экологическим стандартам являются составной частью системы охраны труда</a:t>
            </a:r>
            <a:r>
              <a:rPr lang="ru-RU" sz="1200" spc="50" dirty="0" smtClean="0"/>
              <a:t>.</a:t>
            </a:r>
          </a:p>
          <a:p>
            <a:pPr algn="just"/>
            <a:endParaRPr lang="ru-RU" sz="1200" dirty="0" smtClean="0"/>
          </a:p>
          <a:p>
            <a:pPr algn="ctr"/>
            <a:r>
              <a:rPr lang="ru-RU" sz="1200" b="1" i="1" dirty="0"/>
              <a:t>Правило №6:</a:t>
            </a:r>
            <a:endParaRPr lang="ru-RU" sz="1200" b="1" dirty="0"/>
          </a:p>
          <a:p>
            <a:pPr algn="just"/>
            <a:r>
              <a:rPr lang="ru-RU" sz="1200" b="1" i="1" spc="50" dirty="0"/>
              <a:t>Повышать квалификацию – развивать профессиональные навыки</a:t>
            </a:r>
            <a:endParaRPr lang="ru-RU" sz="1200" b="1" spc="50" dirty="0"/>
          </a:p>
          <a:p>
            <a:pPr algn="just"/>
            <a:r>
              <a:rPr lang="ru-RU" sz="1200" spc="50" dirty="0"/>
              <a:t>Базовая основа формирования культуры безопасности и стратегии «нулевого травматизма» — это образование, улучшение качества знаний, повышение квалификаций и компетенций. Это условие относится как в отношении руководителей и специалистов, так и в отношении других работников предприятия.  </a:t>
            </a:r>
          </a:p>
          <a:p>
            <a:endParaRPr lang="ru-RU" sz="1200" dirty="0"/>
          </a:p>
        </p:txBody>
      </p:sp>
    </p:spTree>
    <p:extLst>
      <p:ext uri="{BB962C8B-B14F-4D97-AF65-F5344CB8AC3E}">
        <p14:creationId xmlns:p14="http://schemas.microsoft.com/office/powerpoint/2010/main" val="453421776"/>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2034</TotalTime>
  <Words>572</Words>
  <Application>Microsoft Office PowerPoint</Application>
  <PresentationFormat>Экран (4:3)</PresentationFormat>
  <Paragraphs>43</Paragraphs>
  <Slides>2</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2</vt:i4>
      </vt:variant>
    </vt:vector>
  </HeadingPairs>
  <TitlesOfParts>
    <vt:vector size="3" baseType="lpstr">
      <vt:lpstr>Тема Office</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Вересова Л.В.</dc:creator>
  <cp:lastModifiedBy>Пулковский Д.Э.</cp:lastModifiedBy>
  <cp:revision>150</cp:revision>
  <cp:lastPrinted>2018-05-28T13:16:25Z</cp:lastPrinted>
  <dcterms:created xsi:type="dcterms:W3CDTF">2016-08-08T08:01:48Z</dcterms:created>
  <dcterms:modified xsi:type="dcterms:W3CDTF">2018-07-19T09:59:47Z</dcterms:modified>
</cp:coreProperties>
</file>