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0" r:id="rId2"/>
    <p:sldId id="461" r:id="rId3"/>
    <p:sldId id="446" r:id="rId4"/>
    <p:sldId id="452" r:id="rId5"/>
    <p:sldId id="451" r:id="rId6"/>
    <p:sldId id="462" r:id="rId7"/>
    <p:sldId id="301" r:id="rId8"/>
    <p:sldId id="450" r:id="rId9"/>
    <p:sldId id="453" r:id="rId10"/>
    <p:sldId id="265" r:id="rId11"/>
    <p:sldId id="454" r:id="rId12"/>
    <p:sldId id="303" r:id="rId13"/>
    <p:sldId id="458" r:id="rId14"/>
    <p:sldId id="283" r:id="rId15"/>
    <p:sldId id="292" r:id="rId16"/>
    <p:sldId id="304" r:id="rId17"/>
    <p:sldId id="289" r:id="rId18"/>
    <p:sldId id="285" r:id="rId19"/>
    <p:sldId id="464" r:id="rId20"/>
    <p:sldId id="280" r:id="rId21"/>
    <p:sldId id="328" r:id="rId22"/>
    <p:sldId id="315" r:id="rId23"/>
    <p:sldId id="284" r:id="rId24"/>
    <p:sldId id="331" r:id="rId25"/>
    <p:sldId id="33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857AE6-A4BC-4432-856D-84D579440FA8}">
          <p14:sldIdLst>
            <p14:sldId id="440"/>
            <p14:sldId id="461"/>
            <p14:sldId id="446"/>
            <p14:sldId id="452"/>
            <p14:sldId id="451"/>
            <p14:sldId id="462"/>
            <p14:sldId id="301"/>
            <p14:sldId id="450"/>
            <p14:sldId id="453"/>
            <p14:sldId id="265"/>
          </p14:sldIdLst>
        </p14:section>
        <p14:section name="Раздел без заголовка" id="{6A6E5BE2-59EA-4D15-86C2-F518826C9C3F}">
          <p14:sldIdLst>
            <p14:sldId id="454"/>
          </p14:sldIdLst>
        </p14:section>
        <p14:section name="Раздел без заголовка" id="{39B037BF-539E-4E1D-82BA-F688916DEB03}">
          <p14:sldIdLst>
            <p14:sldId id="303"/>
            <p14:sldId id="458"/>
            <p14:sldId id="283"/>
            <p14:sldId id="292"/>
            <p14:sldId id="304"/>
            <p14:sldId id="289"/>
            <p14:sldId id="285"/>
            <p14:sldId id="464"/>
            <p14:sldId id="280"/>
            <p14:sldId id="328"/>
            <p14:sldId id="315"/>
            <p14:sldId id="284"/>
            <p14:sldId id="33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F87A"/>
    <a:srgbClr val="FFD13F"/>
    <a:srgbClr val="FFDF79"/>
    <a:srgbClr val="9AF082"/>
    <a:srgbClr val="07B918"/>
    <a:srgbClr val="B6F0EA"/>
    <a:srgbClr val="A9EDE7"/>
    <a:srgbClr val="DFFED0"/>
    <a:srgbClr val="EDCCCB"/>
    <a:srgbClr val="89E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0-125F-4912-BB5B-7B8BB4A76C41}"/>
              </c:ext>
            </c:extLst>
          </c:dPt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F-4912-BB5B-7B8BB4A76C41}"/>
                </c:ext>
              </c:extLst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ЕСН</c:v>
                </c:pt>
                <c:pt idx="4">
                  <c:v>Патент</c:v>
                </c:pt>
                <c:pt idx="5">
                  <c:v>Госпошлина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371.1</c:v>
                </c:pt>
                <c:pt idx="1">
                  <c:v>10.7</c:v>
                </c:pt>
                <c:pt idx="2">
                  <c:v>225.4</c:v>
                </c:pt>
                <c:pt idx="3">
                  <c:v>1.1000000000000001</c:v>
                </c:pt>
                <c:pt idx="4">
                  <c:v>14.8</c:v>
                </c:pt>
                <c:pt idx="5">
                  <c:v>21.5</c:v>
                </c:pt>
                <c:pt idx="6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F-4912-BB5B-7B8BB4A76C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E20E7D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5F-4912-BB5B-7B8BB4A76C41}"/>
              </c:ext>
            </c:extLst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F-4912-BB5B-7B8BB4A76C41}"/>
                </c:ext>
              </c:extLst>
            </c:dLbl>
            <c:dLbl>
              <c:idx val="2"/>
              <c:layout>
                <c:manualLayout>
                  <c:x val="1.2059438789802084E-2"/>
                  <c:y val="-3.248908016068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7C-41D3-9F9F-F75AF439D600}"/>
                </c:ext>
              </c:extLst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F-4912-BB5B-7B8BB4A76C41}"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ЕСН</c:v>
                </c:pt>
                <c:pt idx="4">
                  <c:v>Патент</c:v>
                </c:pt>
                <c:pt idx="5">
                  <c:v>Госпошлина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402.7</c:v>
                </c:pt>
                <c:pt idx="1">
                  <c:v>11.1</c:v>
                </c:pt>
                <c:pt idx="2">
                  <c:v>238.6</c:v>
                </c:pt>
                <c:pt idx="3">
                  <c:v>1.2</c:v>
                </c:pt>
                <c:pt idx="4">
                  <c:v>15.5</c:v>
                </c:pt>
                <c:pt idx="5">
                  <c:v>22.1</c:v>
                </c:pt>
                <c:pt idx="6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5F-4912-BB5B-7B8BB4A76C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D5E40C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F-4912-BB5B-7B8BB4A76C41}"/>
                </c:ext>
              </c:extLst>
            </c:dLbl>
            <c:dLbl>
              <c:idx val="2"/>
              <c:layout>
                <c:manualLayout>
                  <c:x val="3.9193176066856766E-2"/>
                  <c:y val="-3.480972874358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C-41D3-9F9F-F75AF439D600}"/>
                </c:ext>
              </c:extLst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F-4912-BB5B-7B8BB4A76C41}"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ЕСН</c:v>
                </c:pt>
                <c:pt idx="4">
                  <c:v>Патент</c:v>
                </c:pt>
                <c:pt idx="5">
                  <c:v>Госпошлина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426</c:v>
                </c:pt>
                <c:pt idx="1">
                  <c:v>14.7</c:v>
                </c:pt>
                <c:pt idx="2">
                  <c:v>252.5</c:v>
                </c:pt>
                <c:pt idx="3">
                  <c:v>1.2</c:v>
                </c:pt>
                <c:pt idx="4">
                  <c:v>16</c:v>
                </c:pt>
                <c:pt idx="5">
                  <c:v>22.8</c:v>
                </c:pt>
                <c:pt idx="6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5F-4912-BB5B-7B8BB4A76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271189120"/>
        <c:axId val="271190656"/>
        <c:axId val="0"/>
      </c:bar3DChart>
      <c:catAx>
        <c:axId val="27118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1190656"/>
        <c:crosses val="autoZero"/>
        <c:auto val="1"/>
        <c:lblAlgn val="ctr"/>
        <c:lblOffset val="100"/>
        <c:noMultiLvlLbl val="0"/>
      </c:catAx>
      <c:valAx>
        <c:axId val="2711906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1189120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3277083998475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B85-4746-BA73-ABDE1B83EE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B85-4746-BA73-ABDE1B83EE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B85-4746-BA73-ABDE1B83EE53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B85-4746-BA73-ABDE1B83EE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B85-4746-BA73-ABDE1B83EE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1B85-4746-BA73-ABDE1B83EE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1B85-4746-BA73-ABDE1B83EE5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8.5</c:v>
                </c:pt>
                <c:pt idx="1">
                  <c:v>8.6</c:v>
                </c:pt>
                <c:pt idx="2">
                  <c:v>1.6</c:v>
                </c:pt>
                <c:pt idx="3">
                  <c:v>64</c:v>
                </c:pt>
                <c:pt idx="4">
                  <c:v>6.1</c:v>
                </c:pt>
                <c:pt idx="5">
                  <c:v>5.5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85-4746-BA73-ABDE1B83EE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274C-4FED-A448-830B407FB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274C-4FED-A448-830B407FB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274C-4FED-A448-830B407FB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274C-4FED-A448-830B407FB7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274C-4FED-A448-830B407FB7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274C-4FED-A448-830B407FB7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274C-4FED-A448-830B407FB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.0">
                  <c:v>102351.42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B85-4746-BA73-ABDE1B83EE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274C-4FED-A448-830B407FB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274C-4FED-A448-830B407FB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274C-4FED-A448-830B407FB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274C-4FED-A448-830B407FB7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274C-4FED-A448-830B407FB7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274C-4FED-A448-830B407FB7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274C-4FED-A448-830B407FB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85-4746-BA73-ABDE1B83EE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193450727696915E-2"/>
          <c:y val="0.78400887946346332"/>
          <c:w val="0.90568902431893528"/>
          <c:h val="0.20259598441242113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3B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3B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3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231913146886071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3AF-4E48-B81C-5FC9F8F8D6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3AF-4E48-B81C-5FC9F8F8D6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3AF-4E48-B81C-5FC9F8F8D6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3AF-4E48-B81C-5FC9F8F8D6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3AF-4E48-B81C-5FC9F8F8D68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B3AF-4E48-B81C-5FC9F8F8D6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B3AF-4E48-B81C-5FC9F8F8D68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9.56</c:v>
                </c:pt>
                <c:pt idx="1">
                  <c:v>1.6</c:v>
                </c:pt>
                <c:pt idx="2">
                  <c:v>0.6</c:v>
                </c:pt>
                <c:pt idx="3">
                  <c:v>68.25</c:v>
                </c:pt>
                <c:pt idx="4">
                  <c:v>6.77</c:v>
                </c:pt>
                <c:pt idx="5">
                  <c:v>6.11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AF-4E48-B81C-5FC9F8F8D68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3B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c:rich>
      </c:tx>
      <c:layout>
        <c:manualLayout>
          <c:xMode val="edge"/>
          <c:yMode val="edge"/>
          <c:x val="0.30762519442284192"/>
          <c:y val="2.2046161537606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3B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3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33E-4AF6-B17E-799A89329B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33E-4AF6-B17E-799A89329B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33E-4AF6-B17E-799A89329B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33E-4AF6-B17E-799A89329B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33E-4AF6-B17E-799A89329B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F33E-4AF6-B17E-799A89329B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F33E-4AF6-B17E-799A89329B7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8.6</c:v>
                </c:pt>
                <c:pt idx="1">
                  <c:v>1.7</c:v>
                </c:pt>
                <c:pt idx="2">
                  <c:v>0.5</c:v>
                </c:pt>
                <c:pt idx="3">
                  <c:v>63</c:v>
                </c:pt>
                <c:pt idx="4">
                  <c:v>6.1</c:v>
                </c:pt>
                <c:pt idx="5">
                  <c:v>5.6</c:v>
                </c:pt>
                <c:pt idx="6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3E-4AF6-B17E-799A89329B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829C-46BB-9973-DA7536D943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829C-46BB-9973-DA7536D943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829C-46BB-9973-DA7536D943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829C-46BB-9973-DA7536D943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829C-46BB-9973-DA7536D943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829C-46BB-9973-DA7536D943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829C-46BB-9973-DA7536D94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.0">
                  <c:v>238154.75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33E-4AF6-B17E-799A89329B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829C-46BB-9973-DA7536D943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829C-46BB-9973-DA7536D943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829C-46BB-9973-DA7536D943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829C-46BB-9973-DA7536D943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829C-46BB-9973-DA7536D943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829C-46BB-9973-DA7536D943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829C-46BB-9973-DA7536D94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33E-4AF6-B17E-799A89329B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EF-41AE-8483-69754A5FB5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EF-41AE-8483-69754A5FB5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EF-41AE-8483-69754A5FB525}"/>
              </c:ext>
            </c:extLst>
          </c:dPt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1739.9</c:v>
                </c:pt>
                <c:pt idx="1">
                  <c:v>1633.5</c:v>
                </c:pt>
                <c:pt idx="2">
                  <c:v>1674.7</c:v>
                </c:pt>
              </c:numCache>
            </c:numRef>
          </c:val>
          <c:shape val="box"/>
          <c:extLst>
            <c:ext xmlns:c16="http://schemas.microsoft.com/office/drawing/2014/chart" uri="{C3380CC4-5D6E-409C-BE32-E72D297353CC}">
              <c16:uniqueId val="{00000003-09EF-41AE-8483-69754A5FB5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EF-41AE-8483-69754A5FB52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  <a:ln>
                <a:solidFill>
                  <a:srgbClr val="003BC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9EF-41AE-8483-69754A5FB5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9EF-41AE-8483-69754A5FB525}"/>
              </c:ext>
            </c:extLst>
          </c:dPt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1792.7</c:v>
                </c:pt>
                <c:pt idx="1">
                  <c:v>1476.5</c:v>
                </c:pt>
                <c:pt idx="2">
                  <c:v>1634.7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EF-41AE-8483-69754A5FB5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-52.8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EF-41AE-8483-69754A5FB5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157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3D-4B7E-813D-0D71319F3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274364672"/>
        <c:axId val="274370560"/>
        <c:axId val="0"/>
      </c:bar3DChart>
      <c:catAx>
        <c:axId val="2743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3B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74370560"/>
        <c:crosses val="autoZero"/>
        <c:auto val="1"/>
        <c:lblAlgn val="ctr"/>
        <c:lblOffset val="1000"/>
        <c:noMultiLvlLbl val="0"/>
      </c:catAx>
      <c:valAx>
        <c:axId val="2743705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436467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4771473379584862"/>
          <c:h val="0.25390103971951822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2225">
      <a:solidFill>
        <a:srgbClr val="0070C0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F7FCF-3C31-4EFE-906E-BC2B8B9A5820}" type="doc">
      <dgm:prSet loTypeId="urn:microsoft.com/office/officeart/2005/8/layout/vProcess5" loCatId="process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5B4BDBF-287B-4182-A70F-66DDBD31D5CE}">
      <dgm:prSet phldrT="[Текст]" custT="1"/>
      <dgm:spPr/>
      <dgm:t>
        <a:bodyPr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altLang="ru-RU" sz="1600" b="1" dirty="0">
              <a:solidFill>
                <a:srgbClr val="003BC0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:</a:t>
          </a:r>
        </a:p>
        <a:p>
          <a:pPr algn="just">
            <a:lnSpc>
              <a:spcPct val="150000"/>
            </a:lnSpc>
            <a:spcAft>
              <a:spcPts val="0"/>
            </a:spcAft>
            <a:buClrTx/>
            <a:buFontTx/>
            <a:buNone/>
          </a:pP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-  ФЕДЕРАЛЬНЫЙ БЮДЖЕТ</a:t>
          </a:r>
        </a:p>
        <a:p>
          <a:pPr algn="just">
            <a:lnSpc>
              <a:spcPct val="150000"/>
            </a:lnSpc>
            <a:spcAft>
              <a:spcPts val="0"/>
            </a:spcAft>
            <a:buClrTx/>
            <a:buFontTx/>
            <a:buNone/>
          </a:pP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- БЮДЖЕТЫ ГОСУДАРСТВЕННЫХ ВНЕБЮДЖЕТНЫХ ФОНДОВ РФ</a:t>
          </a:r>
          <a:endParaRPr lang="ru-RU" sz="1600" b="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gm:t>
    </dgm:pt>
    <dgm:pt modelId="{7F9F9ACA-54B0-4A4B-8316-2AAEE47D90D1}" type="parTrans" cxnId="{4CC417E4-77DD-486F-BEDE-04100C13179B}">
      <dgm:prSet/>
      <dgm:spPr/>
      <dgm:t>
        <a:bodyPr/>
        <a:lstStyle/>
        <a:p>
          <a:endParaRPr lang="ru-RU"/>
        </a:p>
      </dgm:t>
    </dgm:pt>
    <dgm:pt modelId="{10DDC2DF-1C8A-42C7-B8AC-9A1D1948B6ED}" type="sibTrans" cxnId="{4CC417E4-77DD-486F-BEDE-04100C13179B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C7E038C1-E8F0-4301-BC28-1E4CB7F6DD2F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600" b="1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МУНИЦИПАЛЬНЫЙ УРОВЕНЬ: </a:t>
          </a:r>
          <a:r>
            <a:rPr lang="ru-RU" alt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муниципальных районов; бюджеты муниципальных  округов; бюджеты городских округов; бюджеты городских округов с внутригородским делением; бюджеты внутригородских  муниципальных образований городов Федерального значения Москвы, Санкт-Петербурга и</a:t>
          </a:r>
          <a:endParaRPr lang="ru-RU" sz="1600" b="1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spcAft>
              <a:spcPts val="0"/>
            </a:spcAft>
          </a:pPr>
          <a:r>
            <a:rPr lang="ru-RU" sz="1600" b="1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Севастополя, </a:t>
          </a:r>
          <a:r>
            <a:rPr lang="ru-RU" altLang="ru-RU" sz="1600" dirty="0">
              <a:solidFill>
                <a:srgbClr val="003BC0"/>
              </a:solidFill>
              <a:latin typeface="Times New Roman" pitchFamily="18" charset="0"/>
            </a:rPr>
            <a:t>бюджеты городских и сельских поселений,</a:t>
          </a:r>
          <a:endParaRPr lang="ru-RU" sz="1600" b="0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spcAft>
              <a:spcPts val="0"/>
            </a:spcAft>
          </a:pPr>
          <a:r>
            <a:rPr lang="ru-RU" altLang="ru-RU" sz="1600" dirty="0">
              <a:solidFill>
                <a:srgbClr val="003BC0"/>
              </a:solidFill>
              <a:latin typeface="Times New Roman" pitchFamily="18" charset="0"/>
            </a:rPr>
            <a:t>бюджеты внутригородских районов.</a:t>
          </a:r>
          <a:endParaRPr lang="ru-RU" sz="1600" b="1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gm:t>
    </dgm:pt>
    <dgm:pt modelId="{54358A36-290B-493E-912F-BBDF6237180F}" type="parTrans" cxnId="{ED39BE17-1170-4C59-AAB7-EDAAA78FA9F7}">
      <dgm:prSet/>
      <dgm:spPr/>
      <dgm:t>
        <a:bodyPr/>
        <a:lstStyle/>
        <a:p>
          <a:endParaRPr lang="ru-RU"/>
        </a:p>
      </dgm:t>
    </dgm:pt>
    <dgm:pt modelId="{F5818861-4790-4410-8D61-567CADED417E}" type="sibTrans" cxnId="{ED39BE17-1170-4C59-AAB7-EDAAA78FA9F7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6AD4D18C-A104-4EDE-A7A8-F5A943824DE6}">
      <dgm:prSet custT="1"/>
      <dgm:spPr/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1600" b="1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РЕГИОНАЛЬНЫЙ УРОВЕНЬ:</a:t>
          </a:r>
        </a:p>
        <a:p>
          <a:pPr algn="l">
            <a:lnSpc>
              <a:spcPct val="150000"/>
            </a:lnSpc>
            <a:spcAft>
              <a:spcPts val="0"/>
            </a:spcAft>
          </a:pPr>
          <a:r>
            <a:rPr lang="ru-RU" sz="1600" b="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</a:t>
          </a:r>
        </a:p>
        <a:p>
          <a:pPr algn="l">
            <a:lnSpc>
              <a:spcPct val="150000"/>
            </a:lnSpc>
            <a:spcAft>
              <a:spcPts val="0"/>
            </a:spcAft>
          </a:pP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БЮДЖЕТЫ ТЕРРИТОРИАЛЬНЫХ Г</a:t>
          </a: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ОСУДАРСТВЕННЫХ ВНЕБЮДЖЕТНЫХ ФОНДОВ РФ</a:t>
          </a: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1600" b="1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gm:t>
    </dgm:pt>
    <dgm:pt modelId="{DD9C0985-09E7-4753-854C-2EED8374C8F8}" type="parTrans" cxnId="{6AFEF6FF-190C-46B3-97C8-A936BB7728D0}">
      <dgm:prSet/>
      <dgm:spPr/>
      <dgm:t>
        <a:bodyPr/>
        <a:lstStyle/>
        <a:p>
          <a:endParaRPr lang="ru-RU"/>
        </a:p>
      </dgm:t>
    </dgm:pt>
    <dgm:pt modelId="{8BF49DFB-E4B1-4F30-9872-E178CE4512EF}" type="sibTrans" cxnId="{6AFEF6FF-190C-46B3-97C8-A936BB7728D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28EEAAFD-A441-4C3F-9245-A4292A07922A}" type="pres">
      <dgm:prSet presAssocID="{741F7FCF-3C31-4EFE-906E-BC2B8B9A5820}" presName="outerComposite" presStyleCnt="0">
        <dgm:presLayoutVars>
          <dgm:chMax val="5"/>
          <dgm:dir/>
          <dgm:resizeHandles val="exact"/>
        </dgm:presLayoutVars>
      </dgm:prSet>
      <dgm:spPr/>
    </dgm:pt>
    <dgm:pt modelId="{E3F5DCD3-8DBB-4B0D-A1FE-20EEC7607E3D}" type="pres">
      <dgm:prSet presAssocID="{741F7FCF-3C31-4EFE-906E-BC2B8B9A5820}" presName="dummyMaxCanvas" presStyleCnt="0">
        <dgm:presLayoutVars/>
      </dgm:prSet>
      <dgm:spPr/>
    </dgm:pt>
    <dgm:pt modelId="{96061470-304E-442F-9264-5A97BE02436F}" type="pres">
      <dgm:prSet presAssocID="{741F7FCF-3C31-4EFE-906E-BC2B8B9A5820}" presName="ThreeNodes_1" presStyleLbl="node1" presStyleIdx="0" presStyleCnt="3" custLinFactNeighborX="21" custLinFactNeighborY="-1185">
        <dgm:presLayoutVars>
          <dgm:bulletEnabled val="1"/>
        </dgm:presLayoutVars>
      </dgm:prSet>
      <dgm:spPr/>
    </dgm:pt>
    <dgm:pt modelId="{05409430-5D58-4B25-A8C4-BAE4091F356B}" type="pres">
      <dgm:prSet presAssocID="{741F7FCF-3C31-4EFE-906E-BC2B8B9A5820}" presName="ThreeNodes_2" presStyleLbl="node1" presStyleIdx="1" presStyleCnt="3" custScaleY="99481" custLinFactNeighborX="1071" custLinFactNeighborY="-2371">
        <dgm:presLayoutVars>
          <dgm:bulletEnabled val="1"/>
        </dgm:presLayoutVars>
      </dgm:prSet>
      <dgm:spPr/>
    </dgm:pt>
    <dgm:pt modelId="{164B8643-B223-42C2-B868-A93C51E30F15}" type="pres">
      <dgm:prSet presAssocID="{741F7FCF-3C31-4EFE-906E-BC2B8B9A5820}" presName="ThreeNodes_3" presStyleLbl="node1" presStyleIdx="2" presStyleCnt="3" custScaleY="113777">
        <dgm:presLayoutVars>
          <dgm:bulletEnabled val="1"/>
        </dgm:presLayoutVars>
      </dgm:prSet>
      <dgm:spPr/>
    </dgm:pt>
    <dgm:pt modelId="{B038033F-60B7-4ED9-9DC6-7D3873360663}" type="pres">
      <dgm:prSet presAssocID="{741F7FCF-3C31-4EFE-906E-BC2B8B9A5820}" presName="ThreeConn_1-2" presStyleLbl="fgAccFollowNode1" presStyleIdx="0" presStyleCnt="2">
        <dgm:presLayoutVars>
          <dgm:bulletEnabled val="1"/>
        </dgm:presLayoutVars>
      </dgm:prSet>
      <dgm:spPr/>
    </dgm:pt>
    <dgm:pt modelId="{B4D80C71-837A-4696-A16D-121BE729C0BB}" type="pres">
      <dgm:prSet presAssocID="{741F7FCF-3C31-4EFE-906E-BC2B8B9A5820}" presName="ThreeConn_2-3" presStyleLbl="fgAccFollowNode1" presStyleIdx="1" presStyleCnt="2">
        <dgm:presLayoutVars>
          <dgm:bulletEnabled val="1"/>
        </dgm:presLayoutVars>
      </dgm:prSet>
      <dgm:spPr/>
    </dgm:pt>
    <dgm:pt modelId="{75842C6E-495F-4FE6-BB0B-0CB92FBF533D}" type="pres">
      <dgm:prSet presAssocID="{741F7FCF-3C31-4EFE-906E-BC2B8B9A5820}" presName="ThreeNodes_1_text" presStyleLbl="node1" presStyleIdx="2" presStyleCnt="3">
        <dgm:presLayoutVars>
          <dgm:bulletEnabled val="1"/>
        </dgm:presLayoutVars>
      </dgm:prSet>
      <dgm:spPr/>
    </dgm:pt>
    <dgm:pt modelId="{A0C2893E-F20E-488D-973B-25CAB3F5B897}" type="pres">
      <dgm:prSet presAssocID="{741F7FCF-3C31-4EFE-906E-BC2B8B9A5820}" presName="ThreeNodes_2_text" presStyleLbl="node1" presStyleIdx="2" presStyleCnt="3">
        <dgm:presLayoutVars>
          <dgm:bulletEnabled val="1"/>
        </dgm:presLayoutVars>
      </dgm:prSet>
      <dgm:spPr/>
    </dgm:pt>
    <dgm:pt modelId="{693BC2F6-EFB5-4ED5-97AF-830B0FE25A68}" type="pres">
      <dgm:prSet presAssocID="{741F7FCF-3C31-4EFE-906E-BC2B8B9A582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0223310-EC84-427D-A173-FA62F3D424AB}" type="presOf" srcId="{95B4BDBF-287B-4182-A70F-66DDBD31D5CE}" destId="{75842C6E-495F-4FE6-BB0B-0CB92FBF533D}" srcOrd="1" destOrd="0" presId="urn:microsoft.com/office/officeart/2005/8/layout/vProcess5"/>
    <dgm:cxn modelId="{ED39BE17-1170-4C59-AAB7-EDAAA78FA9F7}" srcId="{741F7FCF-3C31-4EFE-906E-BC2B8B9A5820}" destId="{C7E038C1-E8F0-4301-BC28-1E4CB7F6DD2F}" srcOrd="2" destOrd="0" parTransId="{54358A36-290B-493E-912F-BBDF6237180F}" sibTransId="{F5818861-4790-4410-8D61-567CADED417E}"/>
    <dgm:cxn modelId="{210F9228-892F-4D71-ACDE-09DAE7B444AE}" type="presOf" srcId="{10DDC2DF-1C8A-42C7-B8AC-9A1D1948B6ED}" destId="{B038033F-60B7-4ED9-9DC6-7D3873360663}" srcOrd="0" destOrd="0" presId="urn:microsoft.com/office/officeart/2005/8/layout/vProcess5"/>
    <dgm:cxn modelId="{BD34D25C-3C18-4B2D-8953-25EB961080FE}" type="presOf" srcId="{6AD4D18C-A104-4EDE-A7A8-F5A943824DE6}" destId="{05409430-5D58-4B25-A8C4-BAE4091F356B}" srcOrd="0" destOrd="0" presId="urn:microsoft.com/office/officeart/2005/8/layout/vProcess5"/>
    <dgm:cxn modelId="{76CBC15E-C1F6-4A60-9628-2E344B174F61}" type="presOf" srcId="{C7E038C1-E8F0-4301-BC28-1E4CB7F6DD2F}" destId="{164B8643-B223-42C2-B868-A93C51E30F15}" srcOrd="0" destOrd="0" presId="urn:microsoft.com/office/officeart/2005/8/layout/vProcess5"/>
    <dgm:cxn modelId="{3B6C487C-1B91-4E7C-939E-99E578E25500}" type="presOf" srcId="{6AD4D18C-A104-4EDE-A7A8-F5A943824DE6}" destId="{A0C2893E-F20E-488D-973B-25CAB3F5B897}" srcOrd="1" destOrd="0" presId="urn:microsoft.com/office/officeart/2005/8/layout/vProcess5"/>
    <dgm:cxn modelId="{B0C6BA7C-E642-497F-B8FB-B0C7DBD6EF1A}" type="presOf" srcId="{C7E038C1-E8F0-4301-BC28-1E4CB7F6DD2F}" destId="{693BC2F6-EFB5-4ED5-97AF-830B0FE25A68}" srcOrd="1" destOrd="0" presId="urn:microsoft.com/office/officeart/2005/8/layout/vProcess5"/>
    <dgm:cxn modelId="{B89F489D-1EBF-498D-A44F-D5DC2D8832B6}" type="presOf" srcId="{8BF49DFB-E4B1-4F30-9872-E178CE4512EF}" destId="{B4D80C71-837A-4696-A16D-121BE729C0BB}" srcOrd="0" destOrd="0" presId="urn:microsoft.com/office/officeart/2005/8/layout/vProcess5"/>
    <dgm:cxn modelId="{05199AB8-1962-4A65-AB49-AFF169CD8DF1}" type="presOf" srcId="{741F7FCF-3C31-4EFE-906E-BC2B8B9A5820}" destId="{28EEAAFD-A441-4C3F-9245-A4292A07922A}" srcOrd="0" destOrd="0" presId="urn:microsoft.com/office/officeart/2005/8/layout/vProcess5"/>
    <dgm:cxn modelId="{4CC417E4-77DD-486F-BEDE-04100C13179B}" srcId="{741F7FCF-3C31-4EFE-906E-BC2B8B9A5820}" destId="{95B4BDBF-287B-4182-A70F-66DDBD31D5CE}" srcOrd="0" destOrd="0" parTransId="{7F9F9ACA-54B0-4A4B-8316-2AAEE47D90D1}" sibTransId="{10DDC2DF-1C8A-42C7-B8AC-9A1D1948B6ED}"/>
    <dgm:cxn modelId="{6A579DE6-A20B-4DC3-ADA4-0847C08B299E}" type="presOf" srcId="{95B4BDBF-287B-4182-A70F-66DDBD31D5CE}" destId="{96061470-304E-442F-9264-5A97BE02436F}" srcOrd="0" destOrd="0" presId="urn:microsoft.com/office/officeart/2005/8/layout/vProcess5"/>
    <dgm:cxn modelId="{6AFEF6FF-190C-46B3-97C8-A936BB7728D0}" srcId="{741F7FCF-3C31-4EFE-906E-BC2B8B9A5820}" destId="{6AD4D18C-A104-4EDE-A7A8-F5A943824DE6}" srcOrd="1" destOrd="0" parTransId="{DD9C0985-09E7-4753-854C-2EED8374C8F8}" sibTransId="{8BF49DFB-E4B1-4F30-9872-E178CE4512EF}"/>
    <dgm:cxn modelId="{7F8C37BB-C6C4-4F0B-B125-83E8B903D57E}" type="presParOf" srcId="{28EEAAFD-A441-4C3F-9245-A4292A07922A}" destId="{E3F5DCD3-8DBB-4B0D-A1FE-20EEC7607E3D}" srcOrd="0" destOrd="0" presId="urn:microsoft.com/office/officeart/2005/8/layout/vProcess5"/>
    <dgm:cxn modelId="{9C0235C9-19C1-4A63-B1F8-6765A0688F1B}" type="presParOf" srcId="{28EEAAFD-A441-4C3F-9245-A4292A07922A}" destId="{96061470-304E-442F-9264-5A97BE02436F}" srcOrd="1" destOrd="0" presId="urn:microsoft.com/office/officeart/2005/8/layout/vProcess5"/>
    <dgm:cxn modelId="{C6BD6DF4-F060-454E-9F4F-6B94BEB7578D}" type="presParOf" srcId="{28EEAAFD-A441-4C3F-9245-A4292A07922A}" destId="{05409430-5D58-4B25-A8C4-BAE4091F356B}" srcOrd="2" destOrd="0" presId="urn:microsoft.com/office/officeart/2005/8/layout/vProcess5"/>
    <dgm:cxn modelId="{FB88F245-4758-4FD2-B4DF-2EA31900A07D}" type="presParOf" srcId="{28EEAAFD-A441-4C3F-9245-A4292A07922A}" destId="{164B8643-B223-42C2-B868-A93C51E30F15}" srcOrd="3" destOrd="0" presId="urn:microsoft.com/office/officeart/2005/8/layout/vProcess5"/>
    <dgm:cxn modelId="{3D2DBF30-5ED2-4DDB-9FE1-1572D10AFB46}" type="presParOf" srcId="{28EEAAFD-A441-4C3F-9245-A4292A07922A}" destId="{B038033F-60B7-4ED9-9DC6-7D3873360663}" srcOrd="4" destOrd="0" presId="urn:microsoft.com/office/officeart/2005/8/layout/vProcess5"/>
    <dgm:cxn modelId="{78D98A10-4607-4618-A98F-354D902940FE}" type="presParOf" srcId="{28EEAAFD-A441-4C3F-9245-A4292A07922A}" destId="{B4D80C71-837A-4696-A16D-121BE729C0BB}" srcOrd="5" destOrd="0" presId="urn:microsoft.com/office/officeart/2005/8/layout/vProcess5"/>
    <dgm:cxn modelId="{EEE695E9-E9C6-4C28-A382-7C04A6045BFD}" type="presParOf" srcId="{28EEAAFD-A441-4C3F-9245-A4292A07922A}" destId="{75842C6E-495F-4FE6-BB0B-0CB92FBF533D}" srcOrd="6" destOrd="0" presId="urn:microsoft.com/office/officeart/2005/8/layout/vProcess5"/>
    <dgm:cxn modelId="{A4E4FFF8-AFF6-4845-9472-4EE6977A1234}" type="presParOf" srcId="{28EEAAFD-A441-4C3F-9245-A4292A07922A}" destId="{A0C2893E-F20E-488D-973B-25CAB3F5B897}" srcOrd="7" destOrd="0" presId="urn:microsoft.com/office/officeart/2005/8/layout/vProcess5"/>
    <dgm:cxn modelId="{C03D3AAB-B982-42D2-80A0-C12EFCD1EF71}" type="presParOf" srcId="{28EEAAFD-A441-4C3F-9245-A4292A07922A}" destId="{693BC2F6-EFB5-4ED5-97AF-830B0FE25A6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5723D932-69AA-4D16-9315-CD768777715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70DDC6EB-FB03-44DE-B40A-486DF3529B3D}" type="parTrans" cxnId="{2F1DE9B0-9BDF-4AB7-BC62-916814D321FA}">
      <dgm:prSet/>
      <dgm:spPr/>
      <dgm:t>
        <a:bodyPr/>
        <a:lstStyle/>
        <a:p>
          <a:endParaRPr lang="ru-RU"/>
        </a:p>
      </dgm:t>
    </dgm:pt>
    <dgm:pt modelId="{0F07BAAE-91D3-4ED8-AE62-0B35F9CDA98B}" type="sibTrans" cxnId="{2F1DE9B0-9BDF-4AB7-BC62-916814D321FA}">
      <dgm:prSet/>
      <dgm:spPr/>
      <dgm:t>
        <a:bodyPr/>
        <a:lstStyle/>
        <a:p>
          <a:endParaRPr lang="ru-RU"/>
        </a:p>
      </dgm:t>
    </dgm:pt>
    <dgm:pt modelId="{63A2C9D2-1DCF-4223-87FB-DF71D9B41E5C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194E937C-526E-4FF0-8910-1257B9830AF1}" type="parTrans" cxnId="{F5CD67D2-35F8-4A49-86AB-997FF37588EB}">
      <dgm:prSet/>
      <dgm:spPr/>
      <dgm:t>
        <a:bodyPr/>
        <a:lstStyle/>
        <a:p>
          <a:endParaRPr lang="ru-RU"/>
        </a:p>
      </dgm:t>
    </dgm:pt>
    <dgm:pt modelId="{B5496471-DB3B-4563-BAF0-AB1FBEB87C8A}" type="sibTrans" cxnId="{F5CD67D2-35F8-4A49-86AB-997FF37588EB}">
      <dgm:prSet/>
      <dgm:spPr/>
      <dgm:t>
        <a:bodyPr/>
        <a:lstStyle/>
        <a:p>
          <a:endParaRPr lang="ru-RU"/>
        </a:p>
      </dgm:t>
    </dgm:pt>
    <dgm:pt modelId="{4BE0C8EF-34ED-478D-8AE7-3584C85023AF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D94B55-0924-4F2C-89A5-B532CDED6EA7}" type="parTrans" cxnId="{1512F633-27CA-40D7-9052-315BEA5A20C3}">
      <dgm:prSet/>
      <dgm:spPr/>
      <dgm:t>
        <a:bodyPr/>
        <a:lstStyle/>
        <a:p>
          <a:endParaRPr lang="ru-RU"/>
        </a:p>
      </dgm:t>
    </dgm:pt>
    <dgm:pt modelId="{3894A46E-BDE8-4875-BD0F-C0F410319D1C}" type="sibTrans" cxnId="{1512F633-27CA-40D7-9052-315BEA5A20C3}">
      <dgm:prSet/>
      <dgm:spPr/>
      <dgm:t>
        <a:bodyPr/>
        <a:lstStyle/>
        <a:p>
          <a:endParaRPr lang="ru-RU"/>
        </a:p>
      </dgm:t>
    </dgm:pt>
    <dgm:pt modelId="{71F284C4-8A42-4480-B490-D082F7EB30CA}">
      <dgm:prSet/>
      <dgm:spPr>
        <a:blipFill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67CA0C5-15A5-4DCB-BA5A-F45771BD0885}" type="sibTrans" cxnId="{31450489-DEC2-4C3F-99E8-AF0BE61729D4}">
      <dgm:prSet/>
      <dgm:spPr/>
      <dgm:t>
        <a:bodyPr/>
        <a:lstStyle/>
        <a:p>
          <a:endParaRPr lang="ru-RU"/>
        </a:p>
      </dgm:t>
    </dgm:pt>
    <dgm:pt modelId="{8BD6CDDB-3FD3-43F9-AD2F-5EC3A4ABA9EF}" type="parTrans" cxnId="{31450489-DEC2-4C3F-99E8-AF0BE61729D4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207698" custScaleY="199371" custLinFactNeighborX="-2225" custLinFactNeighborY="2224"/>
      <dgm:spPr/>
    </dgm:pt>
    <dgm:pt modelId="{4731EA70-1FA8-49F5-A6BF-4AE9CB97C303}" type="pres">
      <dgm:prSet presAssocID="{8D513BD1-7137-4BB2-A1F4-1B02EFB0F34F}" presName="parTrans" presStyleLbl="sibTrans2D1" presStyleIdx="0" presStyleCnt="13"/>
      <dgm:spPr/>
    </dgm:pt>
    <dgm:pt modelId="{8D15C70B-27DC-4BC4-8B54-1A6B8CC1DBC1}" type="pres">
      <dgm:prSet presAssocID="{8D513BD1-7137-4BB2-A1F4-1B02EFB0F34F}" presName="connectorText" presStyleLbl="sibTrans2D1" presStyleIdx="0" presStyleCnt="13"/>
      <dgm:spPr/>
    </dgm:pt>
    <dgm:pt modelId="{E2EC1D87-F728-458A-8AB1-7A3D78F9D25E}" type="pres">
      <dgm:prSet presAssocID="{D63A74EC-A1EC-4823-AB28-835C2DE63D58}" presName="node" presStyleLbl="node1" presStyleIdx="0" presStyleCnt="13" custRadScaleRad="94188" custRadScaleInc="-218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3"/>
      <dgm:spPr/>
    </dgm:pt>
    <dgm:pt modelId="{839DF450-14DD-4280-9AEE-DA73938E9B9D}" type="pres">
      <dgm:prSet presAssocID="{082CE592-953F-441B-B0C2-F864433A8493}" presName="connectorText" presStyleLbl="sibTrans2D1" presStyleIdx="1" presStyleCnt="13"/>
      <dgm:spPr/>
    </dgm:pt>
    <dgm:pt modelId="{73BC26A8-8D0F-45E6-9E3B-37EADD227262}" type="pres">
      <dgm:prSet presAssocID="{4B1A8440-411B-4A5D-AFC7-3583C59ADD0E}" presName="node" presStyleLbl="node1" presStyleIdx="1" presStyleCnt="13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3"/>
      <dgm:spPr/>
    </dgm:pt>
    <dgm:pt modelId="{DA660ED5-C4B7-4208-928A-B8DD66837486}" type="pres">
      <dgm:prSet presAssocID="{C021BE46-16AF-4372-B2A0-67875E2C82CF}" presName="connectorText" presStyleLbl="sibTrans2D1" presStyleIdx="2" presStyleCnt="13"/>
      <dgm:spPr/>
    </dgm:pt>
    <dgm:pt modelId="{D8B200F5-4D07-49B2-A587-C2FE6CEC49F8}" type="pres">
      <dgm:prSet presAssocID="{637E412C-91EE-486E-8354-15F2384BE3EA}" presName="node" presStyleLbl="node1" presStyleIdx="2" presStyleCnt="13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3"/>
      <dgm:spPr/>
    </dgm:pt>
    <dgm:pt modelId="{47F0322C-5978-482D-A409-1280E22C6D82}" type="pres">
      <dgm:prSet presAssocID="{A8FC0520-4E1C-47C9-9459-5A566E2A3269}" presName="connectorText" presStyleLbl="sibTrans2D1" presStyleIdx="3" presStyleCnt="13"/>
      <dgm:spPr/>
    </dgm:pt>
    <dgm:pt modelId="{FFE63D16-C443-42C8-BB30-4CA61876A647}" type="pres">
      <dgm:prSet presAssocID="{420BA717-63F2-4ED1-9193-BDF0AD7BC7EB}" presName="node" presStyleLbl="node1" presStyleIdx="3" presStyleCnt="13" custRadScaleRad="98879" custRadScaleInc="439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4" presStyleCnt="13"/>
      <dgm:spPr/>
    </dgm:pt>
    <dgm:pt modelId="{DB024BEC-8C88-4F07-BCA5-811E266A083B}" type="pres">
      <dgm:prSet presAssocID="{CCCDC2A1-B573-48DB-AE6D-1F76901F1671}" presName="connectorText" presStyleLbl="sibTrans2D1" presStyleIdx="4" presStyleCnt="13"/>
      <dgm:spPr/>
    </dgm:pt>
    <dgm:pt modelId="{0A6C1809-69AA-4BA6-8257-5A11C3557B45}" type="pres">
      <dgm:prSet presAssocID="{90B43A1C-85AB-40E4-9687-2313E85E0399}" presName="node" presStyleLbl="node1" presStyleIdx="4" presStyleCnt="13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5" presStyleCnt="13"/>
      <dgm:spPr/>
    </dgm:pt>
    <dgm:pt modelId="{F326903B-AF5C-41D9-A950-9DE60C069BDF}" type="pres">
      <dgm:prSet presAssocID="{6598F354-400C-439C-BDD5-729D663E252E}" presName="connectorText" presStyleLbl="sibTrans2D1" presStyleIdx="5" presStyleCnt="13"/>
      <dgm:spPr/>
    </dgm:pt>
    <dgm:pt modelId="{EB1C3899-7B42-47CD-912B-DD035472498D}" type="pres">
      <dgm:prSet presAssocID="{AA0A2BD5-A368-4F17-8E9D-23F1FC377812}" presName="node" presStyleLbl="node1" presStyleIdx="5" presStyleCnt="13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6" presStyleCnt="13"/>
      <dgm:spPr/>
    </dgm:pt>
    <dgm:pt modelId="{881BA4B6-6173-4BE7-ACB0-127409627ABA}" type="pres">
      <dgm:prSet presAssocID="{9DEE7B50-C1CB-48D2-999B-DF1098A88396}" presName="connectorText" presStyleLbl="sibTrans2D1" presStyleIdx="6" presStyleCnt="13"/>
      <dgm:spPr/>
    </dgm:pt>
    <dgm:pt modelId="{FED909B6-8F19-4D98-AAC2-EBEEF4830C2B}" type="pres">
      <dgm:prSet presAssocID="{D2A69AB7-A0A6-4501-95CD-2902A3384DE3}" presName="node" presStyleLbl="node1" presStyleIdx="6" presStyleCnt="13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7" presStyleCnt="13"/>
      <dgm:spPr/>
    </dgm:pt>
    <dgm:pt modelId="{E3A5A4EE-729B-477E-AEA8-7FC61FA6B941}" type="pres">
      <dgm:prSet presAssocID="{BC4B6763-2F33-4CCB-B9CC-377BBD0F0800}" presName="connectorText" presStyleLbl="sibTrans2D1" presStyleIdx="7" presStyleCnt="13"/>
      <dgm:spPr/>
    </dgm:pt>
    <dgm:pt modelId="{69EA0517-EDCB-4CEB-899F-D56DCF7B4404}" type="pres">
      <dgm:prSet presAssocID="{9F96D360-CB55-48DB-9778-BF90DCE1129E}" presName="node" presStyleLbl="node1" presStyleIdx="7" presStyleCnt="13" custRadScaleRad="99605" custRadScaleInc="-4027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8" presStyleCnt="13"/>
      <dgm:spPr/>
    </dgm:pt>
    <dgm:pt modelId="{4273F29E-B93C-44D6-A671-FCDC77ED9BA3}" type="pres">
      <dgm:prSet presAssocID="{77DF95E1-3397-43CE-99EF-E82D1E9B2066}" presName="connectorText" presStyleLbl="sibTrans2D1" presStyleIdx="8" presStyleCnt="13"/>
      <dgm:spPr/>
    </dgm:pt>
    <dgm:pt modelId="{83F11675-07D9-406F-853D-13FD28BBB805}" type="pres">
      <dgm:prSet presAssocID="{62E153EB-408C-4CB3-B6CA-2A439518E14B}" presName="node" presStyleLbl="node1" presStyleIdx="8" presStyleCnt="13" custRadScaleRad="103825" custRadScaleInc="16504">
        <dgm:presLayoutVars>
          <dgm:bulletEnabled val="1"/>
        </dgm:presLayoutVars>
      </dgm:prSet>
      <dgm:spPr/>
    </dgm:pt>
    <dgm:pt modelId="{8C51A5D0-BEA7-4E5C-B691-2BB3517A8688}" type="pres">
      <dgm:prSet presAssocID="{41D94B55-0924-4F2C-89A5-B532CDED6EA7}" presName="parTrans" presStyleLbl="sibTrans2D1" presStyleIdx="9" presStyleCnt="13" custScaleX="113264" custLinFactNeighborX="-2142" custLinFactNeighborY="12575"/>
      <dgm:spPr/>
    </dgm:pt>
    <dgm:pt modelId="{6D0965C2-1565-4397-84B8-A2C52EA2B7EC}" type="pres">
      <dgm:prSet presAssocID="{41D94B55-0924-4F2C-89A5-B532CDED6EA7}" presName="connectorText" presStyleLbl="sibTrans2D1" presStyleIdx="9" presStyleCnt="13"/>
      <dgm:spPr/>
    </dgm:pt>
    <dgm:pt modelId="{C20F2801-71A5-41DD-8AF4-C2BC03988CBD}" type="pres">
      <dgm:prSet presAssocID="{4BE0C8EF-34ED-478D-8AE7-3584C85023AF}" presName="node" presStyleLbl="node1" presStyleIdx="9" presStyleCnt="13" custRadScaleRad="101113" custRadScaleInc="38129">
        <dgm:presLayoutVars>
          <dgm:bulletEnabled val="1"/>
        </dgm:presLayoutVars>
      </dgm:prSet>
      <dgm:spPr/>
    </dgm:pt>
    <dgm:pt modelId="{D76D212F-27C9-4D73-96B1-F0F2120E3A07}" type="pres">
      <dgm:prSet presAssocID="{8BD6CDDB-3FD3-43F9-AD2F-5EC3A4ABA9EF}" presName="parTrans" presStyleLbl="sibTrans2D1" presStyleIdx="10" presStyleCnt="13"/>
      <dgm:spPr/>
    </dgm:pt>
    <dgm:pt modelId="{DB714C6F-EE69-47BA-A39A-B462B4253489}" type="pres">
      <dgm:prSet presAssocID="{8BD6CDDB-3FD3-43F9-AD2F-5EC3A4ABA9EF}" presName="connectorText" presStyleLbl="sibTrans2D1" presStyleIdx="10" presStyleCnt="13"/>
      <dgm:spPr/>
    </dgm:pt>
    <dgm:pt modelId="{F011C6F6-A40B-4DE5-B409-67B23D88306B}" type="pres">
      <dgm:prSet presAssocID="{71F284C4-8A42-4480-B490-D082F7EB30CA}" presName="node" presStyleLbl="node1" presStyleIdx="10" presStyleCnt="13" custRadScaleRad="99657" custRadScaleInc="37427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11" presStyleCnt="13"/>
      <dgm:spPr/>
    </dgm:pt>
    <dgm:pt modelId="{53D78D63-5F88-4163-9535-46A64127BD3A}" type="pres">
      <dgm:prSet presAssocID="{08170AFC-8E89-4179-A96D-636AFFD8C3F3}" presName="connectorText" presStyleLbl="sibTrans2D1" presStyleIdx="11" presStyleCnt="13"/>
      <dgm:spPr/>
    </dgm:pt>
    <dgm:pt modelId="{EDA34655-9131-4731-957F-5382F53A0660}" type="pres">
      <dgm:prSet presAssocID="{D78F1D4C-A2EF-4C56-940B-FB3F18A7298D}" presName="node" presStyleLbl="node1" presStyleIdx="11" presStyleCnt="13" custRadScaleRad="103725" custRadScaleInc="47482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12" presStyleCnt="13"/>
      <dgm:spPr/>
    </dgm:pt>
    <dgm:pt modelId="{C47D9E4B-AD47-4E79-B529-9B264E8F4F6B}" type="pres">
      <dgm:prSet presAssocID="{66E51CD7-05D6-4658-BDAA-92C6F3E19708}" presName="connectorText" presStyleLbl="sibTrans2D1" presStyleIdx="12" presStyleCnt="13"/>
      <dgm:spPr/>
    </dgm:pt>
    <dgm:pt modelId="{E0AC84DD-2093-416F-85DE-E547FE520660}" type="pres">
      <dgm:prSet presAssocID="{3BA0FA79-0F0A-4F39-8C6F-85BF113366C3}" presName="node" presStyleLbl="node1" presStyleIdx="12" presStyleCnt="13" custRadScaleRad="100617" custRadScaleInc="24912">
        <dgm:presLayoutVars>
          <dgm:bulletEnabled val="1"/>
        </dgm:presLayoutVars>
      </dgm:prSet>
      <dgm:spPr/>
    </dgm:pt>
  </dgm:ptLst>
  <dgm:cxnLst>
    <dgm:cxn modelId="{0B6A0600-471B-4063-9992-2B32C2810A67}" type="presOf" srcId="{4BE0C8EF-34ED-478D-8AE7-3584C85023AF}" destId="{C20F2801-71A5-41DD-8AF4-C2BC03988CBD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4A189105-0239-4451-ACE0-D31E9CBF66B8}" srcId="{6F647F05-65E5-443B-9310-4AF895EEC1B0}" destId="{3BA0FA79-0F0A-4F39-8C6F-85BF113366C3}" srcOrd="12" destOrd="0" parTransId="{66E51CD7-05D6-4658-BDAA-92C6F3E19708}" sibTransId="{3F86135B-3CC7-4CEB-B411-92453A9354E3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0DD8D926-4AAC-42DB-92A6-6EFDB01338EF}" type="presOf" srcId="{41D94B55-0924-4F2C-89A5-B532CDED6EA7}" destId="{6D0965C2-1565-4397-84B8-A2C52EA2B7EC}" srcOrd="1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154D1F2D-97BE-48E8-8342-49EF9281F12A}" type="presOf" srcId="{8BD6CDDB-3FD3-43F9-AD2F-5EC3A4ABA9EF}" destId="{DB714C6F-EE69-47BA-A39A-B462B4253489}" srcOrd="1" destOrd="0" presId="urn:microsoft.com/office/officeart/2005/8/layout/radial5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1512F633-27CA-40D7-9052-315BEA5A20C3}" srcId="{6F647F05-65E5-443B-9310-4AF895EEC1B0}" destId="{4BE0C8EF-34ED-478D-8AE7-3584C85023AF}" srcOrd="9" destOrd="0" parTransId="{41D94B55-0924-4F2C-89A5-B532CDED6EA7}" sibTransId="{3894A46E-BDE8-4875-BD0F-C0F410319D1C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A9DFB481-6D7D-46BA-8A1B-E04D65E43858}" type="presOf" srcId="{8BD6CDDB-3FD3-43F9-AD2F-5EC3A4ABA9EF}" destId="{D76D212F-27C9-4D73-96B1-F0F2120E3A07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31450489-DEC2-4C3F-99E8-AF0BE61729D4}" srcId="{6F647F05-65E5-443B-9310-4AF895EEC1B0}" destId="{71F284C4-8A42-4480-B490-D082F7EB30CA}" srcOrd="10" destOrd="0" parTransId="{8BD6CDDB-3FD3-43F9-AD2F-5EC3A4ABA9EF}" sibTransId="{B67CA0C5-15A5-4DCB-BA5A-F45771BD0885}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7EDD50A7-5C54-4CE1-A241-77C070D2D9A8}" type="presOf" srcId="{41D94B55-0924-4F2C-89A5-B532CDED6EA7}" destId="{8C51A5D0-BEA7-4E5C-B691-2BB3517A8688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2F1DE9B0-9BDF-4AB7-BC62-916814D321FA}" srcId="{6B4A9C71-5243-4375-98C7-BA189146832B}" destId="{5723D932-69AA-4D16-9315-CD7687777156}" srcOrd="1" destOrd="0" parTransId="{70DDC6EB-FB03-44DE-B40A-486DF3529B3D}" sibTransId="{0F07BAAE-91D3-4ED8-AE62-0B35F9CDA98B}"/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A00878C0-A87A-42B9-83D7-EE8880E34935}" srcId="{6F647F05-65E5-443B-9310-4AF895EEC1B0}" destId="{D78F1D4C-A2EF-4C56-940B-FB3F18A7298D}" srcOrd="11" destOrd="0" parTransId="{08170AFC-8E89-4179-A96D-636AFFD8C3F3}" sibTransId="{3B6B2775-EA0D-4CA6-A4A3-0187E341F68C}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F5CD67D2-35F8-4A49-86AB-997FF37588EB}" srcId="{6B4A9C71-5243-4375-98C7-BA189146832B}" destId="{63A2C9D2-1DCF-4223-87FB-DF71D9B41E5C}" srcOrd="2" destOrd="0" parTransId="{194E937C-526E-4FF0-8910-1257B9830AF1}" sibTransId="{B5496471-DB3B-4563-BAF0-AB1FBEB87C8A}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EC8E0DEF-4A22-4173-971A-F5A96046AEF9}" type="presOf" srcId="{71F284C4-8A42-4480-B490-D082F7EB30CA}" destId="{F011C6F6-A40B-4DE5-B409-67B23D88306B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FD9ED672-F7EF-4DFB-9595-574470B69D6E}" type="presParOf" srcId="{8B82EA68-B59A-424E-9756-C221A13DB47F}" destId="{8C51A5D0-BEA7-4E5C-B691-2BB3517A8688}" srcOrd="19" destOrd="0" presId="urn:microsoft.com/office/officeart/2005/8/layout/radial5"/>
    <dgm:cxn modelId="{3E0D0716-9D4B-4A63-903B-B932BDB0AB60}" type="presParOf" srcId="{8C51A5D0-BEA7-4E5C-B691-2BB3517A8688}" destId="{6D0965C2-1565-4397-84B8-A2C52EA2B7EC}" srcOrd="0" destOrd="0" presId="urn:microsoft.com/office/officeart/2005/8/layout/radial5"/>
    <dgm:cxn modelId="{499E60C3-031C-4634-81D9-6251D9D79234}" type="presParOf" srcId="{8B82EA68-B59A-424E-9756-C221A13DB47F}" destId="{C20F2801-71A5-41DD-8AF4-C2BC03988CBD}" srcOrd="20" destOrd="0" presId="urn:microsoft.com/office/officeart/2005/8/layout/radial5"/>
    <dgm:cxn modelId="{628EC5B4-931D-4572-A59E-4B09319D49C2}" type="presParOf" srcId="{8B82EA68-B59A-424E-9756-C221A13DB47F}" destId="{D76D212F-27C9-4D73-96B1-F0F2120E3A07}" srcOrd="21" destOrd="0" presId="urn:microsoft.com/office/officeart/2005/8/layout/radial5"/>
    <dgm:cxn modelId="{9FBC74F3-0F46-40C6-8ADD-8487FD0361B8}" type="presParOf" srcId="{D76D212F-27C9-4D73-96B1-F0F2120E3A07}" destId="{DB714C6F-EE69-47BA-A39A-B462B4253489}" srcOrd="0" destOrd="0" presId="urn:microsoft.com/office/officeart/2005/8/layout/radial5"/>
    <dgm:cxn modelId="{AF93017C-001F-45B4-BDD4-7F14A689A70E}" type="presParOf" srcId="{8B82EA68-B59A-424E-9756-C221A13DB47F}" destId="{F011C6F6-A40B-4DE5-B409-67B23D88306B}" srcOrd="22" destOrd="0" presId="urn:microsoft.com/office/officeart/2005/8/layout/radial5"/>
    <dgm:cxn modelId="{2FD73C18-5D39-488C-BCC3-E78FBB397B35}" type="presParOf" srcId="{8B82EA68-B59A-424E-9756-C221A13DB47F}" destId="{DF27FC25-052B-426A-9E06-117E992234F6}" srcOrd="23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4" destOrd="0" presId="urn:microsoft.com/office/officeart/2005/8/layout/radial5"/>
    <dgm:cxn modelId="{4A596AF6-F899-4C0C-9AC1-32ACDEB272C6}" type="presParOf" srcId="{8B82EA68-B59A-424E-9756-C221A13DB47F}" destId="{553B84E4-4A31-43DB-B3BF-8E8EF2B79F2D}" srcOrd="25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kumimoji="0" lang="ru-RU" sz="18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rgbClr val="003BC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68904" custLinFactY="-400000" custLinFactNeighborX="200000" custLinFactNeighborY="-443170">
        <dgm:presLayoutVars>
          <dgm:chPref val="3"/>
        </dgm:presLayoutVars>
      </dgm:prSet>
      <dgm:spPr>
        <a:prstGeom prst="roundRect">
          <a:avLst/>
        </a:prstGeom>
      </dgm:spPr>
    </dgm:pt>
    <dgm:pt modelId="{8E79C9C7-A4D0-47C2-AE50-367BAF0D053F}" type="pres">
      <dgm:prSet presAssocID="{814D4CAD-5CF5-42B1-A738-D74DFEA5FFB4}" presName="rootConnector1" presStyleLbl="node1" presStyleIdx="0" presStyleCnt="0"/>
      <dgm:spPr/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-8312">
        <dgm:presLayoutVars>
          <dgm:chPref val="3"/>
        </dgm:presLayoutVars>
      </dgm:prSet>
      <dgm:spPr>
        <a:prstGeom prst="roundRect">
          <a:avLst/>
        </a:prstGeom>
      </dgm:spPr>
    </dgm:pt>
    <dgm:pt modelId="{DB62BBAB-7AA4-4246-8804-8C6CCC8DDB58}" type="pres">
      <dgm:prSet presAssocID="{D7F3CA62-3240-4386-9FE9-4B857EA25710}" presName="rootConnector1" presStyleLbl="node1" presStyleIdx="0" presStyleCnt="0"/>
      <dgm:spPr/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</dgm:pt>
    <dgm:pt modelId="{1D285D2F-8812-44E0-9553-AEF8CF7AC85C}" type="pres">
      <dgm:prSet presAssocID="{36646E02-E6B2-459D-94C0-C11EACEEBCBA}" presName="rootConnector1" presStyleLbl="node1" presStyleIdx="0" presStyleCnt="0"/>
      <dgm:spPr/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1470-304E-442F-9264-5A97BE02436F}">
      <dsp:nvSpPr>
        <dsp:cNvPr id="0" name=""/>
        <dsp:cNvSpPr/>
      </dsp:nvSpPr>
      <dsp:spPr>
        <a:xfrm>
          <a:off x="1492" y="-53570"/>
          <a:ext cx="7108781" cy="1555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600" b="1" kern="1200" dirty="0">
              <a:solidFill>
                <a:srgbClr val="003BC0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:</a:t>
          </a:r>
        </a:p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FontTx/>
            <a:buNone/>
          </a:pP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-  ФЕДЕРАЛЬНЫЙ БЮДЖЕТ</a:t>
          </a:r>
        </a:p>
        <a:p>
          <a:pPr marL="0" lvl="0" indent="0" algn="just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FontTx/>
            <a:buNone/>
          </a:pP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- БЮДЖЕТЫ ГОСУДАРСТВЕННЫХ ВНЕБЮДЖЕТНЫХ ФОНДОВ РФ</a:t>
          </a:r>
          <a:endParaRPr lang="ru-RU" sz="1600" b="0" kern="120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sp:txBody>
      <dsp:txXfrm>
        <a:off x="47047" y="-8015"/>
        <a:ext cx="5430413" cy="1464262"/>
      </dsp:txXfrm>
    </dsp:sp>
    <dsp:sp modelId="{05409430-5D58-4B25-A8C4-BAE4091F356B}">
      <dsp:nvSpPr>
        <dsp:cNvPr id="0" name=""/>
        <dsp:cNvSpPr/>
      </dsp:nvSpPr>
      <dsp:spPr>
        <a:xfrm>
          <a:off x="703380" y="1728188"/>
          <a:ext cx="7108781" cy="154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РЕГИОНАЛЬНЫЙ УРОВЕНЬ:</a:t>
          </a:r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</a:t>
          </a:r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БЮДЖЕТЫ ТЕРРИТОРИАЛЬНЫХ Г</a:t>
          </a: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ОСУДАРСТВЕННЫХ ВНЕБЮДЖЕТНЫХ ФОНДОВ РФ</a:t>
          </a: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sp:txBody>
      <dsp:txXfrm>
        <a:off x="748699" y="1773507"/>
        <a:ext cx="5379905" cy="1456662"/>
      </dsp:txXfrm>
    </dsp:sp>
    <dsp:sp modelId="{164B8643-B223-42C2-B868-A93C51E30F15}">
      <dsp:nvSpPr>
        <dsp:cNvPr id="0" name=""/>
        <dsp:cNvSpPr/>
      </dsp:nvSpPr>
      <dsp:spPr>
        <a:xfrm>
          <a:off x="1254490" y="3468490"/>
          <a:ext cx="7108781" cy="1769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МУНИЦИПАЛЬНЫЙ УРОВЕНЬ: </a:t>
          </a:r>
          <a:r>
            <a:rPr lang="ru-RU" altLang="ru-RU" sz="160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муниципальных районов; бюджеты муниципальных  округов; бюджеты городских округов; бюджеты городских округов с внутригородским делением; бюджеты внутригородских  муниципальных образований городов Федерального значения Москвы, Санкт-Петербурга и</a:t>
          </a:r>
          <a:endParaRPr lang="ru-RU" sz="1600" b="1" kern="1200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Севастополя, </a:t>
          </a:r>
          <a:r>
            <a:rPr lang="ru-RU" altLang="ru-RU" sz="1600" kern="1200" dirty="0">
              <a:solidFill>
                <a:srgbClr val="003BC0"/>
              </a:solidFill>
              <a:latin typeface="Times New Roman" pitchFamily="18" charset="0"/>
            </a:rPr>
            <a:t>бюджеты городских и сельских поселений,</a:t>
          </a:r>
          <a:endParaRPr lang="ru-RU" sz="1600" b="0" kern="1200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600" kern="1200" dirty="0">
              <a:solidFill>
                <a:srgbClr val="003BC0"/>
              </a:solidFill>
              <a:latin typeface="Times New Roman" pitchFamily="18" charset="0"/>
            </a:rPr>
            <a:t>бюджеты внутригородских районов.</a:t>
          </a:r>
          <a:endParaRPr lang="ru-RU" sz="1600" b="1" kern="120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sp:txBody>
      <dsp:txXfrm>
        <a:off x="1306321" y="3520321"/>
        <a:ext cx="5366881" cy="1665994"/>
      </dsp:txXfrm>
    </dsp:sp>
    <dsp:sp modelId="{B038033F-60B7-4ED9-9DC6-7D3873360663}">
      <dsp:nvSpPr>
        <dsp:cNvPr id="0" name=""/>
        <dsp:cNvSpPr/>
      </dsp:nvSpPr>
      <dsp:spPr>
        <a:xfrm>
          <a:off x="6097788" y="1125920"/>
          <a:ext cx="1010992" cy="1010992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325261" y="1125920"/>
        <a:ext cx="556046" cy="760771"/>
      </dsp:txXfrm>
    </dsp:sp>
    <dsp:sp modelId="{B4D80C71-837A-4696-A16D-121BE729C0BB}">
      <dsp:nvSpPr>
        <dsp:cNvPr id="0" name=""/>
        <dsp:cNvSpPr/>
      </dsp:nvSpPr>
      <dsp:spPr>
        <a:xfrm>
          <a:off x="6725034" y="2930152"/>
          <a:ext cx="1010992" cy="1010992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952507" y="2930152"/>
        <a:ext cx="556046" cy="760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855526" y="1396964"/>
          <a:ext cx="2873244" cy="27580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276303" y="1800871"/>
        <a:ext cx="2031690" cy="1950236"/>
      </dsp:txXfrm>
    </dsp:sp>
    <dsp:sp modelId="{4731EA70-1FA8-49F5-A6BF-4AE9CB97C303}">
      <dsp:nvSpPr>
        <dsp:cNvPr id="0" name=""/>
        <dsp:cNvSpPr/>
      </dsp:nvSpPr>
      <dsp:spPr>
        <a:xfrm rot="16353264">
          <a:off x="4248442" y="953683"/>
          <a:ext cx="229023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281264" y="1082071"/>
        <a:ext cx="160316" cy="282209"/>
      </dsp:txXfrm>
    </dsp:sp>
    <dsp:sp modelId="{E2EC1D87-F728-458A-8AB1-7A3D78F9D25E}">
      <dsp:nvSpPr>
        <dsp:cNvPr id="0" name=""/>
        <dsp:cNvSpPr/>
      </dsp:nvSpPr>
      <dsp:spPr>
        <a:xfrm>
          <a:off x="3976355" y="136923"/>
          <a:ext cx="830025" cy="8300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4097909" y="258477"/>
        <a:ext cx="586917" cy="586917"/>
      </dsp:txXfrm>
    </dsp:sp>
    <dsp:sp modelId="{A0E222DD-64BD-4A89-BBB9-2B80D8318D4A}">
      <dsp:nvSpPr>
        <dsp:cNvPr id="0" name=""/>
        <dsp:cNvSpPr/>
      </dsp:nvSpPr>
      <dsp:spPr>
        <a:xfrm rot="17922279">
          <a:off x="4941854" y="1071756"/>
          <a:ext cx="309471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965979" y="1206541"/>
        <a:ext cx="216630" cy="282209"/>
      </dsp:txXfrm>
    </dsp:sp>
    <dsp:sp modelId="{73BC26A8-8D0F-45E6-9E3B-37EADD227262}">
      <dsp:nvSpPr>
        <dsp:cNvPr id="0" name=""/>
        <dsp:cNvSpPr/>
      </dsp:nvSpPr>
      <dsp:spPr>
        <a:xfrm>
          <a:off x="5025336" y="264148"/>
          <a:ext cx="830025" cy="830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146890" y="385702"/>
        <a:ext cx="586917" cy="586917"/>
      </dsp:txXfrm>
    </dsp:sp>
    <dsp:sp modelId="{06F93DE9-E67A-4CE1-BC6B-5C458B1137B0}">
      <dsp:nvSpPr>
        <dsp:cNvPr id="0" name=""/>
        <dsp:cNvSpPr/>
      </dsp:nvSpPr>
      <dsp:spPr>
        <a:xfrm rot="19486407">
          <a:off x="5523224" y="1566217"/>
          <a:ext cx="298293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531418" y="1686095"/>
        <a:ext cx="208805" cy="282209"/>
      </dsp:txXfrm>
    </dsp:sp>
    <dsp:sp modelId="{D8B200F5-4D07-49B2-A587-C2FE6CEC49F8}">
      <dsp:nvSpPr>
        <dsp:cNvPr id="0" name=""/>
        <dsp:cNvSpPr/>
      </dsp:nvSpPr>
      <dsp:spPr>
        <a:xfrm>
          <a:off x="5833146" y="979805"/>
          <a:ext cx="830025" cy="8300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954700" y="1101359"/>
        <a:ext cx="586917" cy="586917"/>
      </dsp:txXfrm>
    </dsp:sp>
    <dsp:sp modelId="{E7EAB10C-E176-4610-B2C6-BE8F83AD0F9B}">
      <dsp:nvSpPr>
        <dsp:cNvPr id="0" name=""/>
        <dsp:cNvSpPr/>
      </dsp:nvSpPr>
      <dsp:spPr>
        <a:xfrm rot="21059709">
          <a:off x="5815020" y="2278796"/>
          <a:ext cx="261097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815503" y="2378995"/>
        <a:ext cx="182768" cy="282209"/>
      </dsp:txXfrm>
    </dsp:sp>
    <dsp:sp modelId="{FFE63D16-C443-42C8-BB30-4CA61876A647}">
      <dsp:nvSpPr>
        <dsp:cNvPr id="0" name=""/>
        <dsp:cNvSpPr/>
      </dsp:nvSpPr>
      <dsp:spPr>
        <a:xfrm>
          <a:off x="6191035" y="1994291"/>
          <a:ext cx="830025" cy="8300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6312589" y="2115845"/>
        <a:ext cx="586917" cy="586917"/>
      </dsp:txXfrm>
    </dsp:sp>
    <dsp:sp modelId="{C481485E-E38C-4518-A609-8D1D62CF917B}">
      <dsp:nvSpPr>
        <dsp:cNvPr id="0" name=""/>
        <dsp:cNvSpPr/>
      </dsp:nvSpPr>
      <dsp:spPr>
        <a:xfrm rot="1054099">
          <a:off x="5749358" y="3041667"/>
          <a:ext cx="249413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751103" y="3124443"/>
        <a:ext cx="174589" cy="282209"/>
      </dsp:txXfrm>
    </dsp:sp>
    <dsp:sp modelId="{0A6C1809-69AA-4BA6-8257-5A11C3557B45}">
      <dsp:nvSpPr>
        <dsp:cNvPr id="0" name=""/>
        <dsp:cNvSpPr/>
      </dsp:nvSpPr>
      <dsp:spPr>
        <a:xfrm>
          <a:off x="6085758" y="3060249"/>
          <a:ext cx="830025" cy="83002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6207312" y="3181803"/>
        <a:ext cx="586917" cy="586917"/>
      </dsp:txXfrm>
    </dsp:sp>
    <dsp:sp modelId="{FA950D33-9BD9-4D37-A533-789F5554AFB5}">
      <dsp:nvSpPr>
        <dsp:cNvPr id="0" name=""/>
        <dsp:cNvSpPr/>
      </dsp:nvSpPr>
      <dsp:spPr>
        <a:xfrm rot="2691253">
          <a:off x="5323421" y="3679866"/>
          <a:ext cx="227176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333341" y="3749901"/>
        <a:ext cx="159023" cy="282209"/>
      </dsp:txXfrm>
    </dsp:sp>
    <dsp:sp modelId="{EB1C3899-7B42-47CD-912B-DD035472498D}">
      <dsp:nvSpPr>
        <dsp:cNvPr id="0" name=""/>
        <dsp:cNvSpPr/>
      </dsp:nvSpPr>
      <dsp:spPr>
        <a:xfrm>
          <a:off x="5472689" y="3948432"/>
          <a:ext cx="830025" cy="8300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594243" y="4069986"/>
        <a:ext cx="586917" cy="586917"/>
      </dsp:txXfrm>
    </dsp:sp>
    <dsp:sp modelId="{2F5553CB-2478-4421-B002-5FA728364A78}">
      <dsp:nvSpPr>
        <dsp:cNvPr id="0" name=""/>
        <dsp:cNvSpPr/>
      </dsp:nvSpPr>
      <dsp:spPr>
        <a:xfrm rot="4378073">
          <a:off x="4649975" y="4042875"/>
          <a:ext cx="204637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671680" y="4107595"/>
        <a:ext cx="143246" cy="282209"/>
      </dsp:txXfrm>
    </dsp:sp>
    <dsp:sp modelId="{FED909B6-8F19-4D98-AAC2-EBEEF4830C2B}">
      <dsp:nvSpPr>
        <dsp:cNvPr id="0" name=""/>
        <dsp:cNvSpPr/>
      </dsp:nvSpPr>
      <dsp:spPr>
        <a:xfrm>
          <a:off x="4517085" y="4449972"/>
          <a:ext cx="830025" cy="830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4638639" y="4571526"/>
        <a:ext cx="586917" cy="586917"/>
      </dsp:txXfrm>
    </dsp:sp>
    <dsp:sp modelId="{A0B7EB92-DF16-476D-BB87-6C0D26E26F61}">
      <dsp:nvSpPr>
        <dsp:cNvPr id="0" name=""/>
        <dsp:cNvSpPr/>
      </dsp:nvSpPr>
      <dsp:spPr>
        <a:xfrm rot="6076693">
          <a:off x="3903137" y="4052409"/>
          <a:ext cx="175125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934543" y="4120717"/>
        <a:ext cx="122588" cy="282209"/>
      </dsp:txXfrm>
    </dsp:sp>
    <dsp:sp modelId="{69EA0517-EDCB-4CEB-899F-D56DCF7B4404}">
      <dsp:nvSpPr>
        <dsp:cNvPr id="0" name=""/>
        <dsp:cNvSpPr/>
      </dsp:nvSpPr>
      <dsp:spPr>
        <a:xfrm>
          <a:off x="3461241" y="4446451"/>
          <a:ext cx="830025" cy="830025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582795" y="4568005"/>
        <a:ext cx="586917" cy="586917"/>
      </dsp:txXfrm>
    </dsp:sp>
    <dsp:sp modelId="{7A035AEB-3A20-4DC3-9A60-032AB2743B03}">
      <dsp:nvSpPr>
        <dsp:cNvPr id="0" name=""/>
        <dsp:cNvSpPr/>
      </dsp:nvSpPr>
      <dsp:spPr>
        <a:xfrm rot="8024815">
          <a:off x="3092902" y="3688905"/>
          <a:ext cx="200616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143803" y="3761235"/>
        <a:ext cx="140431" cy="282209"/>
      </dsp:txXfrm>
    </dsp:sp>
    <dsp:sp modelId="{83F11675-07D9-406F-853D-13FD28BBB805}">
      <dsp:nvSpPr>
        <dsp:cNvPr id="0" name=""/>
        <dsp:cNvSpPr/>
      </dsp:nvSpPr>
      <dsp:spPr>
        <a:xfrm>
          <a:off x="2356431" y="3949696"/>
          <a:ext cx="830025" cy="8300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477985" y="4071250"/>
        <a:ext cx="586917" cy="586917"/>
      </dsp:txXfrm>
    </dsp:sp>
    <dsp:sp modelId="{8C51A5D0-BEA7-4E5C-B691-2BB3517A8688}">
      <dsp:nvSpPr>
        <dsp:cNvPr id="0" name=""/>
        <dsp:cNvSpPr/>
      </dsp:nvSpPr>
      <dsp:spPr>
        <a:xfrm rot="9981931">
          <a:off x="2657166" y="2973176"/>
          <a:ext cx="185680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2712085" y="3060680"/>
        <a:ext cx="129976" cy="282209"/>
      </dsp:txXfrm>
    </dsp:sp>
    <dsp:sp modelId="{C20F2801-71A5-41DD-8AF4-C2BC03988CBD}">
      <dsp:nvSpPr>
        <dsp:cNvPr id="0" name=""/>
        <dsp:cNvSpPr/>
      </dsp:nvSpPr>
      <dsp:spPr>
        <a:xfrm>
          <a:off x="1780380" y="2869571"/>
          <a:ext cx="830025" cy="83002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901934" y="2991125"/>
        <a:ext cx="586917" cy="586917"/>
      </dsp:txXfrm>
    </dsp:sp>
    <dsp:sp modelId="{D76D212F-27C9-4D73-96B1-F0F2120E3A07}">
      <dsp:nvSpPr>
        <dsp:cNvPr id="0" name=""/>
        <dsp:cNvSpPr/>
      </dsp:nvSpPr>
      <dsp:spPr>
        <a:xfrm rot="11714817">
          <a:off x="2671338" y="2122562"/>
          <a:ext cx="172699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2722236" y="2223443"/>
        <a:ext cx="120889" cy="282209"/>
      </dsp:txXfrm>
    </dsp:sp>
    <dsp:sp modelId="{F011C6F6-A40B-4DE5-B409-67B23D88306B}">
      <dsp:nvSpPr>
        <dsp:cNvPr id="0" name=""/>
        <dsp:cNvSpPr/>
      </dsp:nvSpPr>
      <dsp:spPr>
        <a:xfrm>
          <a:off x="1780365" y="1789452"/>
          <a:ext cx="830025" cy="830025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1901919" y="1911006"/>
        <a:ext cx="586917" cy="586917"/>
      </dsp:txXfrm>
    </dsp:sp>
    <dsp:sp modelId="{DF27FC25-052B-426A-9E06-117E992234F6}">
      <dsp:nvSpPr>
        <dsp:cNvPr id="0" name=""/>
        <dsp:cNvSpPr/>
      </dsp:nvSpPr>
      <dsp:spPr>
        <a:xfrm rot="13480043">
          <a:off x="2979405" y="1377171"/>
          <a:ext cx="271016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048970" y="1499818"/>
        <a:ext cx="189711" cy="282209"/>
      </dsp:txXfrm>
    </dsp:sp>
    <dsp:sp modelId="{EDA34655-9131-4731-957F-5382F53A0660}">
      <dsp:nvSpPr>
        <dsp:cNvPr id="0" name=""/>
        <dsp:cNvSpPr/>
      </dsp:nvSpPr>
      <dsp:spPr>
        <a:xfrm>
          <a:off x="2217451" y="720452"/>
          <a:ext cx="830025" cy="8300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2339005" y="842006"/>
        <a:ext cx="586917" cy="586917"/>
      </dsp:txXfrm>
    </dsp:sp>
    <dsp:sp modelId="{553B84E4-4A31-43DB-B3BF-8E8EF2B79F2D}">
      <dsp:nvSpPr>
        <dsp:cNvPr id="0" name=""/>
        <dsp:cNvSpPr/>
      </dsp:nvSpPr>
      <dsp:spPr>
        <a:xfrm rot="14941887">
          <a:off x="3567343" y="1010302"/>
          <a:ext cx="276518" cy="470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623663" y="1143102"/>
        <a:ext cx="193563" cy="282209"/>
      </dsp:txXfrm>
    </dsp:sp>
    <dsp:sp modelId="{E0AC84DD-2093-416F-85DE-E547FE520660}">
      <dsp:nvSpPr>
        <dsp:cNvPr id="0" name=""/>
        <dsp:cNvSpPr/>
      </dsp:nvSpPr>
      <dsp:spPr>
        <a:xfrm>
          <a:off x="3045922" y="192034"/>
          <a:ext cx="830025" cy="8300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167476" y="313588"/>
        <a:ext cx="586917" cy="586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302470" y="730643"/>
          <a:ext cx="1282479" cy="9187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>
          <a:solidFill>
            <a:srgbClr val="003B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endParaRPr kumimoji="0" lang="ru-RU" sz="1500" b="1" i="0" u="none" strike="noStrike" kern="1200" cap="none" normalizeH="0" baseline="0" dirty="0">
            <a:ln/>
            <a:effectLst/>
            <a:latin typeface="Arial Narrow" panose="020B0606020202030204" pitchFamily="34" charset="0"/>
          </a:endParaRP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>
            <a:ln/>
            <a:effectLst/>
            <a:latin typeface="Arial Narrow" panose="020B0606020202030204" pitchFamily="34" charset="0"/>
          </a:endParaRPr>
        </a:p>
      </dsp:txBody>
      <dsp:txXfrm>
        <a:off x="1347319" y="775492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04312"/>
          <a:ext cx="1282479" cy="85661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1300704" y="2246128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255923" y="3603719"/>
          <a:ext cx="1282479" cy="85661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kumimoji="0" lang="ru-RU" sz="18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297739" y="3645535"/>
        <a:ext cx="1198847" cy="77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0.35447</cdr:x>
      <cdr:y>9.4223E-5</cdr:y>
    </cdr:from>
    <cdr:to>
      <cdr:x>0.595</cdr:x>
      <cdr:y>0.07584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4" y="536"/>
          <a:ext cx="1368137" cy="4308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>
              <a:latin typeface="Arial Narrow" panose="020B0606020202030204" pitchFamily="34" charset="0"/>
            </a:rPr>
            <a:t>   </a:t>
          </a:r>
          <a:r>
            <a:rPr lang="ru-RU" sz="2000" b="1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2200" b="1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EA03-8669-49AD-9712-2105966D6653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5C4B8-9D1D-43B4-975F-B51456760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C4B8-9D1D-43B4-975F-B51456760F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4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D6F-4499-4E2D-AD45-D7893CABA5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8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D6F-4499-4E2D-AD45-D7893CABA5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5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C4B8-9D1D-43B4-975F-B51456760F7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gif"/><Relationship Id="rId4" Type="http://schemas.openxmlformats.org/officeDocument/2006/relationships/chart" Target="../charts/chart5.xml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2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-54260" y="5789739"/>
            <a:ext cx="92525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D4FD3-2EC3-4A51-A673-81AA647C3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257"/>
            <a:ext cx="813953" cy="79208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41587C2-E994-4460-92BF-839E7813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560840" cy="107853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3B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A2567A-6B39-4F43-834A-33FF2C2740AB}"/>
              </a:ext>
            </a:extLst>
          </p:cNvPr>
          <p:cNvSpPr txBox="1"/>
          <p:nvPr/>
        </p:nvSpPr>
        <p:spPr>
          <a:xfrm>
            <a:off x="1907704" y="2114487"/>
            <a:ext cx="54726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бюджета Боровичского муниципального района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2026 и 2027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8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223918" y="0"/>
            <a:ext cx="4464050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" y="1894822"/>
            <a:ext cx="2735824" cy="1708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52181" y="1497013"/>
            <a:ext cx="0" cy="42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03848" y="1893600"/>
            <a:ext cx="2943780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использовании природными ресурсами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5848" y="1893600"/>
            <a:ext cx="2694774" cy="289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Безвозмездные поступления  от физических  и </a:t>
            </a:r>
          </a:p>
          <a:p>
            <a:pPr algn="just" eaLnBrk="1" hangingPunct="1"/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   юридических  лиц, </a:t>
            </a:r>
          </a:p>
          <a:p>
            <a:pPr algn="just" eaLnBrk="1" hangingPunct="1"/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   в том числе   добровольные</a:t>
            </a:r>
          </a:p>
          <a:p>
            <a:pPr algn="just" eaLnBrk="1" hangingPunct="1"/>
            <a:r>
              <a:rPr lang="ru-RU" sz="1500" dirty="0">
                <a:solidFill>
                  <a:srgbClr val="003BC0"/>
                </a:solidFill>
                <a:latin typeface="Times New Roman" pitchFamily="18" charset="0"/>
                <a:cs typeface="Times New Roman" panose="02020603050405020304" pitchFamily="18" charset="0"/>
              </a:rPr>
              <a:t>   пожертвования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460432" y="6492875"/>
            <a:ext cx="560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5BA8B-A5CE-4A0C-B419-6CBDC012A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821"/>
            <a:ext cx="813953" cy="79208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8F17428-E655-4AC3-B1C5-FF5E34A478F8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EEB6E-BDAB-424E-A8CE-8AC2B8FB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9"/>
            <a:ext cx="7416824" cy="79149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74654-7560-4FE1-9D3F-7234E1789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</a:t>
            </a:r>
          </a:p>
        </p:txBody>
      </p:sp>
      <p:sp>
        <p:nvSpPr>
          <p:cNvPr id="4" name="AutoShape 14" descr="Водяные капли">
            <a:extLst>
              <a:ext uri="{FF2B5EF4-FFF2-40B4-BE49-F238E27FC236}">
                <a16:creationId xmlns:a16="http://schemas.microsoft.com/office/drawing/2014/main" id="{B09AF796-8E4C-4DA1-B8A2-C039F678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38" y="1310760"/>
            <a:ext cx="2158569" cy="1507305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22059D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Дотации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 (от латинского «</a:t>
            </a:r>
            <a:r>
              <a:rPr lang="en-US" altLang="ru-RU" sz="1400" b="1" dirty="0" err="1">
                <a:solidFill>
                  <a:srgbClr val="002060"/>
                </a:solidFill>
                <a:latin typeface="Times New Roman" pitchFamily="18" charset="0"/>
              </a:rPr>
              <a:t>Dotatio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»-дар, пожертвование)</a:t>
            </a:r>
          </a:p>
          <a:p>
            <a:pPr eaLnBrk="1" hangingPunct="1"/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" name="AutoShape 19" descr="Водяные капли">
            <a:extLst>
              <a:ext uri="{FF2B5EF4-FFF2-40B4-BE49-F238E27FC236}">
                <a16:creationId xmlns:a16="http://schemas.microsoft.com/office/drawing/2014/main" id="{1C570966-6B43-4C06-BA67-680F7A73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46" y="3093183"/>
            <a:ext cx="2160197" cy="1490663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22059D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Субсидии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(от латинского «</a:t>
            </a:r>
            <a:r>
              <a:rPr lang="en-US" altLang="ru-RU" sz="1400" b="1" dirty="0" err="1">
                <a:solidFill>
                  <a:srgbClr val="002060"/>
                </a:solidFill>
                <a:latin typeface="Times New Roman" pitchFamily="18" charset="0"/>
              </a:rPr>
              <a:t>Subsidium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»-поддержка)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AutoShape 11" descr="Водяные капли">
            <a:extLst>
              <a:ext uri="{FF2B5EF4-FFF2-40B4-BE49-F238E27FC236}">
                <a16:creationId xmlns:a16="http://schemas.microsoft.com/office/drawing/2014/main" id="{68D6098E-869A-4F1B-BD06-A359BE8D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921765"/>
            <a:ext cx="2267637" cy="1493838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22059D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067" tIns="48034" rIns="96067" bIns="4803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Субвенции</a:t>
            </a:r>
            <a:endParaRPr lang="ru-RU" altLang="ru-RU" sz="1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 dirty="0">
                <a:solidFill>
                  <a:srgbClr val="002060"/>
                </a:solidFill>
                <a:latin typeface="Times New Roman" pitchFamily="18" charset="0"/>
              </a:rPr>
              <a:t>(от латинского «</a:t>
            </a:r>
            <a:r>
              <a:rPr lang="en-US" altLang="ru-RU" sz="1500" b="1" dirty="0" err="1">
                <a:solidFill>
                  <a:srgbClr val="002060"/>
                </a:solidFill>
                <a:latin typeface="Times New Roman" pitchFamily="18" charset="0"/>
              </a:rPr>
              <a:t>Subvenire</a:t>
            </a:r>
            <a:r>
              <a:rPr lang="ru-RU" altLang="ru-RU" sz="1500" b="1" dirty="0">
                <a:solidFill>
                  <a:srgbClr val="002060"/>
                </a:solidFill>
                <a:latin typeface="Times New Roman" pitchFamily="18" charset="0"/>
              </a:rPr>
              <a:t>»-приходить на помощь)</a:t>
            </a:r>
            <a:endParaRPr lang="ru-RU" altLang="ru-RU" sz="15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159287-FE1B-4179-A3DD-42161EC3429F}"/>
              </a:ext>
            </a:extLst>
          </p:cNvPr>
          <p:cNvSpPr/>
          <p:nvPr/>
        </p:nvSpPr>
        <p:spPr>
          <a:xfrm>
            <a:off x="3347864" y="1344370"/>
            <a:ext cx="5688632" cy="1445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 </a:t>
            </a:r>
            <a:r>
              <a:rPr lang="la-Latn" sz="1600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дар, пожертвование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5F9472B-272A-4FE1-AC5F-A3880EF3FF34}"/>
              </a:ext>
            </a:extLst>
          </p:cNvPr>
          <p:cNvSpPr/>
          <p:nvPr/>
        </p:nvSpPr>
        <p:spPr>
          <a:xfrm>
            <a:off x="3320446" y="3176502"/>
            <a:ext cx="5688632" cy="1373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 </a:t>
            </a:r>
            <a:r>
              <a:rPr lang="la-Latn" sz="1800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8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поддержка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в целях </a:t>
            </a:r>
            <a:r>
              <a:rPr lang="ru-RU" sz="1600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нижестоящего бюджета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BC62E2B-557C-4551-B827-463D34E4489F}"/>
              </a:ext>
            </a:extLst>
          </p:cNvPr>
          <p:cNvSpPr/>
          <p:nvPr/>
        </p:nvSpPr>
        <p:spPr>
          <a:xfrm>
            <a:off x="3320446" y="4789117"/>
            <a:ext cx="5660072" cy="17233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</a:t>
            </a:r>
            <a:r>
              <a:rPr lang="ru-RU" sz="1600" b="0" i="1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600" b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приходить на помощь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FFBE1B-FF9B-4DEE-ABE1-C4C4FD1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9" y="185378"/>
            <a:ext cx="813953" cy="792088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C9DD56-9E95-4A1C-AB3F-DF45853AEA61}"/>
              </a:ext>
            </a:extLst>
          </p:cNvPr>
          <p:cNvSpPr/>
          <p:nvPr/>
        </p:nvSpPr>
        <p:spPr>
          <a:xfrm>
            <a:off x="2508847" y="1916832"/>
            <a:ext cx="69500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E256F5BB-B14F-4494-88DE-3E55F4250BAB}"/>
              </a:ext>
            </a:extLst>
          </p:cNvPr>
          <p:cNvSpPr/>
          <p:nvPr/>
        </p:nvSpPr>
        <p:spPr>
          <a:xfrm>
            <a:off x="2483768" y="3647157"/>
            <a:ext cx="695001" cy="432048"/>
          </a:xfrm>
          <a:prstGeom prst="rightArrow">
            <a:avLst>
              <a:gd name="adj1" fmla="val 454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F3A87DB1-7BCF-4331-B49C-F094DC280867}"/>
              </a:ext>
            </a:extLst>
          </p:cNvPr>
          <p:cNvSpPr/>
          <p:nvPr/>
        </p:nvSpPr>
        <p:spPr>
          <a:xfrm>
            <a:off x="2483768" y="5434756"/>
            <a:ext cx="70659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2797BEB-6741-46DB-B82F-040A59D5C814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14674190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7164288" y="4437112"/>
            <a:ext cx="1979712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0232" y="5445224"/>
            <a:ext cx="2016224" cy="577130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6468190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96136" y="6353944"/>
            <a:ext cx="2016224" cy="50405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276873"/>
            <a:ext cx="2016224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5661248"/>
            <a:ext cx="2088232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08304" y="3284985"/>
            <a:ext cx="1774326" cy="792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20272" y="2276872"/>
            <a:ext cx="1916624" cy="67297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1052736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07600" y="93195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14127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462069" y="159574"/>
            <a:ext cx="7358605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1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586567" cy="5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601192" cy="52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77272"/>
            <a:ext cx="607894" cy="55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796136" y="5445224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616352" cy="45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543543" cy="48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601220" cy="43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1"/>
            <a:ext cx="55152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12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86DE0B-4C1F-430E-8167-9B482806705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5" y="45974"/>
            <a:ext cx="792292" cy="707332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1E868B8-F69B-43DA-B449-3890510A83AD}"/>
              </a:ext>
            </a:extLst>
          </p:cNvPr>
          <p:cNvCxnSpPr>
            <a:cxnSpLocks/>
          </p:cNvCxnSpPr>
          <p:nvPr/>
        </p:nvCxnSpPr>
        <p:spPr>
          <a:xfrm>
            <a:off x="-13024" y="798757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9885EC00-8FF1-4A83-AD9B-16A4EC3824CF}"/>
              </a:ext>
            </a:extLst>
          </p:cNvPr>
          <p:cNvSpPr txBox="1">
            <a:spLocks/>
          </p:cNvSpPr>
          <p:nvPr/>
        </p:nvSpPr>
        <p:spPr>
          <a:xfrm>
            <a:off x="107504" y="4293096"/>
            <a:ext cx="1872208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D5E40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B37DACF4-6815-431E-9478-AC6A202B566F}"/>
              </a:ext>
            </a:extLst>
          </p:cNvPr>
          <p:cNvSpPr txBox="1">
            <a:spLocks/>
          </p:cNvSpPr>
          <p:nvPr/>
        </p:nvSpPr>
        <p:spPr>
          <a:xfrm>
            <a:off x="107504" y="3140968"/>
            <a:ext cx="180020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187450" y="404813"/>
            <a:ext cx="72729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003BC0"/>
                </a:solidFill>
                <a:latin typeface="Times New Roman" pitchFamily="18" charset="0"/>
              </a:rPr>
              <a:t>Доходы Боровичского муниципального района, тыс. руб.</a:t>
            </a:r>
            <a:br>
              <a:rPr lang="ru-RU" altLang="ru-RU" sz="3200" b="1" i="1" dirty="0">
                <a:solidFill>
                  <a:srgbClr val="003BC0"/>
                </a:solidFill>
                <a:latin typeface="Times New Roman" pitchFamily="18" charset="0"/>
              </a:rPr>
            </a:br>
            <a:endParaRPr lang="ru-RU" altLang="ru-RU" sz="3200" b="1" dirty="0">
              <a:solidFill>
                <a:srgbClr val="003BC0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4669"/>
              </p:ext>
            </p:extLst>
          </p:nvPr>
        </p:nvGraphicFramePr>
        <p:xfrm>
          <a:off x="251520" y="1484784"/>
          <a:ext cx="8568952" cy="52565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965">
                <a:tc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644 695,10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691 156,90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733 225,80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08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28 597,40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28 665,20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28 624,10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084">
                <a:tc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1 066 584,55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913 692,21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912 852,21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31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1 739 877,05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1 633 514,31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1 674 702,11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16CC179-18E2-4568-9EA4-338E83B5D6E5}"/>
              </a:ext>
            </a:extLst>
          </p:cNvPr>
          <p:cNvCxnSpPr>
            <a:cxnSpLocks/>
          </p:cNvCxnSpPr>
          <p:nvPr/>
        </p:nvCxnSpPr>
        <p:spPr>
          <a:xfrm>
            <a:off x="-7522" y="1412776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6718CD-EDA7-4284-9ECD-618546BC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28768" cy="7184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187624" y="14270"/>
            <a:ext cx="777686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Структура налоговых и неналоговых доходов бюджета Боровичского муниципального района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в 2025-2027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74184"/>
              </p:ext>
            </p:extLst>
          </p:nvPr>
        </p:nvGraphicFramePr>
        <p:xfrm>
          <a:off x="251520" y="1484784"/>
          <a:ext cx="8640959" cy="496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673 292,50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719 822,10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761 849,90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Налоговые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644 695,10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691 156,90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733 225,80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доходы физических лиц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371 123,90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402 671,40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426 034,40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Акцизы по подакцизным товарам (продукции), производимым на территории Российской Федерации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10 747,00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11 075,80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14 688,40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7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Налог, взимаемый в связи с применением упрощенной системы налогообложения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225 450,00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238 635,00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252 450,00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9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Единый сельскохозяйственный налог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1 075,20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1 163,70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1 244,00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3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Налог, взимаемый в связи с применением патентной системы налогообложения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14 791,00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15 471,00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16 028,00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96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Государственная</a:t>
                      </a:r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пошлина, сборы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21 508,00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22 140,00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22 781,00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E55F8-9406-460E-87D8-EBBD5406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421"/>
            <a:ext cx="720079" cy="79208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FDF4807-2856-4CBB-998E-BBBA7958A8E6}"/>
              </a:ext>
            </a:extLst>
          </p:cNvPr>
          <p:cNvCxnSpPr>
            <a:cxnSpLocks/>
          </p:cNvCxnSpPr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3573"/>
            <a:ext cx="80648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Структура налоговых и неналоговых доходов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бюджета Боровичского муниципального района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в 2025-2027 гг.,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84022"/>
              </p:ext>
            </p:extLst>
          </p:nvPr>
        </p:nvGraphicFramePr>
        <p:xfrm>
          <a:off x="251520" y="1313540"/>
          <a:ext cx="8640959" cy="919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989">
                <a:tc>
                  <a:txBody>
                    <a:bodyPr/>
                    <a:lstStyle/>
                    <a:p>
                      <a:pPr algn="ctr" fontAlgn="ctr"/>
                      <a:endParaRPr lang="ru-RU" sz="2000" b="1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  <a:p>
                      <a:pPr algn="ctr" fontAlgn="ctr"/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15605"/>
              </p:ext>
            </p:extLst>
          </p:nvPr>
        </p:nvGraphicFramePr>
        <p:xfrm>
          <a:off x="251520" y="1988840"/>
          <a:ext cx="8640960" cy="309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Неналоговые доходы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28 597,40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28 665,20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28 624,10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Доходы от использования имущества, находящегося в государственной собственности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14 731,30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14 788,20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14 846,10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Платежи при использовании природными ресурсами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2 256,00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2 174,00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2 139,00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оказания платных услуг и компенсации затрат государства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26,70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31,30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34,20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продажи материальных и нематериальных активов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8 076,40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8 046,40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8 046,40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2 273,00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2 291,30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2 024,40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 неналоговые доходы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1 234,00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1 334,00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1 534,00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9676FE-8D36-482D-90AE-9DA1737D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421"/>
            <a:ext cx="720079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B85BC4-F24C-45B7-A6D7-D44D703C6AC0}"/>
              </a:ext>
            </a:extLst>
          </p:cNvPr>
          <p:cNvCxnSpPr>
            <a:cxnSpLocks/>
          </p:cNvCxnSpPr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Богатые люди с деньгами, счастливые мужчины и женщины">
            <a:extLst>
              <a:ext uri="{FF2B5EF4-FFF2-40B4-BE49-F238E27FC236}">
                <a16:creationId xmlns:a16="http://schemas.microsoft.com/office/drawing/2014/main" id="{65516416-2D51-4828-A180-AA3428BF1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3"/>
            <a:ext cx="8928992" cy="20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9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2940"/>
            <a:ext cx="7751204" cy="720080"/>
          </a:xfrm>
          <a:noFill/>
        </p:spPr>
        <p:txBody>
          <a:bodyPr>
            <a:noAutofit/>
          </a:bodyPr>
          <a:lstStyle/>
          <a:p>
            <a:r>
              <a:rPr lang="ru-RU" sz="25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ПОСТУПЛЕНИЯ В БЮДЖЕТ РАЙОНА ОСНОВНЫХ ДОХОДНЫХ ИСТОЧНИКОВ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189350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B8E8B4-6BF6-4F32-A51C-000F2D3DB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" y="140901"/>
            <a:ext cx="720079" cy="7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115616" y="0"/>
            <a:ext cx="74888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 Боровичского муниципального района,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22383"/>
              </p:ext>
            </p:extLst>
          </p:nvPr>
        </p:nvGraphicFramePr>
        <p:xfrm>
          <a:off x="107504" y="1412776"/>
          <a:ext cx="8856984" cy="54177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7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</a:t>
                      </a:r>
                      <a:r>
                        <a:rPr lang="ru-RU" sz="2000" b="1" kern="1200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образования в Боровичском муниципальном районе"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985 982,53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872 761,25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872 761,25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культуры в Боровичском муниципальном районе на 2021-2027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119 551,26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109 007,63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109 007,63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2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физической культуры и спорта в Боровичском муниципальном районе 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9 248,96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8 004,20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8 004,20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69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"Обеспечение населения качественной питьевой водой и очистка сточных вод на территории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3 500,00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1 512,00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сельского хозяйства Боровичского муниципального района на 2021-2025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4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"Строительство, реконструкция, капитальный ремонт, ремонт и содержание автомобильных дорог местного значения вне границ населенных пунктов в границах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109 171,00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23 358,80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26 971,40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94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"Обеспечение безопасности людей на водных объектах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8334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63F6B8A-5508-47C8-A261-07D6DCB79297}"/>
              </a:ext>
            </a:extLst>
          </p:cNvPr>
          <p:cNvCxnSpPr>
            <a:cxnSpLocks/>
          </p:cNvCxnSpPr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15DF2A-B04A-426A-A792-6B95EBBA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748"/>
            <a:ext cx="72007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547664" y="3510"/>
            <a:ext cx="69851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 Боровичского муниципального района,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81057"/>
              </p:ext>
            </p:extLst>
          </p:nvPr>
        </p:nvGraphicFramePr>
        <p:xfrm>
          <a:off x="107504" y="1412776"/>
          <a:ext cx="8856983" cy="52679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4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8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"Формирование законопослушного поведения участников дорожного движения в Боровичском муниципальном районе"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муниципальной службы"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180,00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"Управление муниципальными финансами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74 318,50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60 849,10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60 504,30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68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Боровичского муниципального района "Капитальный ремонт муниципального жилого фонда на территории Боровичского муниципального района 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7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"Профилактика терроризма и экстремизма на территории Боровичского муниципального района на 2023-2025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327,20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"Реализация молодежной политики в Боровичском муниципальном районе"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25 366,25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1715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2BC94-FF1B-4D37-9EE5-7883A33BC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133"/>
            <a:ext cx="720079" cy="79208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DD2FE1-1035-4670-853C-B19C2F0CA50F}"/>
              </a:ext>
            </a:extLst>
          </p:cNvPr>
          <p:cNvCxnSpPr>
            <a:cxnSpLocks/>
          </p:cNvCxnSpPr>
          <p:nvPr/>
        </p:nvCxnSpPr>
        <p:spPr>
          <a:xfrm>
            <a:off x="0" y="1412776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691680" y="3510"/>
            <a:ext cx="68411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 Боровичского муниципального района,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69312"/>
              </p:ext>
            </p:extLst>
          </p:nvPr>
        </p:nvGraphicFramePr>
        <p:xfrm>
          <a:off x="107504" y="1340769"/>
          <a:ext cx="8928992" cy="53873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1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"Формирование цифровой экономики на территории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1 784,00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"Экономическое развитие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жильём молодых семей на 2025,2026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8 162,51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8 162,51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7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"Управление муниципальным имуществом и земельными ресурсами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3 716,00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и содержание муниципальной системы оповещения населения Боровичского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1 153,80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6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Муниципальная программа "Развитие туризма в Боровичском муниципальном районе"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17150"/>
                  </a:ext>
                </a:extLst>
              </a:tr>
              <a:tr h="9478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Муниципальная программа "Развитие форм поддержки социально ориентированных некоммерческих организаций на территории Боровичского муниципального района на 2023-2025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903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2BC94-FF1B-4D37-9EE5-7883A33BC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133"/>
            <a:ext cx="720079" cy="79208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DD2FE1-1035-4670-853C-B19C2F0CA50F}"/>
              </a:ext>
            </a:extLst>
          </p:cNvPr>
          <p:cNvCxnSpPr>
            <a:cxnSpLocks/>
          </p:cNvCxnSpPr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272808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Боровичский муниципальный район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C61D1-95F0-4E93-8057-01E4C6754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20079" cy="74981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ADC919-2094-401A-ADA0-D3487C65885C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37F8B68-D217-4A04-93C8-350A2791675E}"/>
              </a:ext>
            </a:extLst>
          </p:cNvPr>
          <p:cNvCxnSpPr>
            <a:cxnSpLocks/>
          </p:cNvCxnSpPr>
          <p:nvPr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Клин (Боровичский район) — Википедия">
            <a:extLst>
              <a:ext uri="{FF2B5EF4-FFF2-40B4-BE49-F238E27FC236}">
                <a16:creationId xmlns:a16="http://schemas.microsoft.com/office/drawing/2014/main" id="{BDF0D630-85C2-469A-8D66-C5131DDD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56384" cy="41044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2742BA2-B2AF-4916-A933-DC41259BAD21}"/>
              </a:ext>
            </a:extLst>
          </p:cNvPr>
          <p:cNvSpPr/>
          <p:nvPr/>
        </p:nvSpPr>
        <p:spPr>
          <a:xfrm>
            <a:off x="4211960" y="1340768"/>
            <a:ext cx="4608512" cy="72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Площадь территории района составляет 3,1 тыс. кв. метров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8CA9F5D-920C-43EF-8777-47B580211601}"/>
              </a:ext>
            </a:extLst>
          </p:cNvPr>
          <p:cNvSpPr/>
          <p:nvPr/>
        </p:nvSpPr>
        <p:spPr>
          <a:xfrm>
            <a:off x="4211960" y="2132856"/>
            <a:ext cx="4608512" cy="792088"/>
          </a:xfrm>
          <a:prstGeom prst="roundRect">
            <a:avLst>
              <a:gd name="adj" fmla="val 195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Муниципальный район представлен  городским и сельскими поселениями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C63E111-6C13-4B01-BB8D-BB3A8FD437BD}"/>
              </a:ext>
            </a:extLst>
          </p:cNvPr>
          <p:cNvSpPr/>
          <p:nvPr/>
        </p:nvSpPr>
        <p:spPr>
          <a:xfrm>
            <a:off x="4211960" y="2996952"/>
            <a:ext cx="46085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Численность населения района на 01.01.2024 года составляет 60 283 человека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C4D6A86-5D0B-4C8E-82BD-9F737CDEE8F5}"/>
              </a:ext>
            </a:extLst>
          </p:cNvPr>
          <p:cNvSpPr/>
          <p:nvPr/>
        </p:nvSpPr>
        <p:spPr>
          <a:xfrm>
            <a:off x="4211960" y="3861048"/>
            <a:ext cx="4608512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2060"/>
                </a:solidFill>
                <a:effectLst/>
              </a:rPr>
              <a:t>Административный центр – город Боровичи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8008F4B-32CA-40F2-8C9E-62CE13E52AB2}"/>
              </a:ext>
            </a:extLst>
          </p:cNvPr>
          <p:cNvSpPr/>
          <p:nvPr/>
        </p:nvSpPr>
        <p:spPr>
          <a:xfrm>
            <a:off x="4211960" y="4437112"/>
            <a:ext cx="4608512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Насчитывается около 20 крупных и средних предприятий промышленности, строительства, транспорта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FA35B55-3DE5-4CB3-8A29-F6741E5D2D33}"/>
              </a:ext>
            </a:extLst>
          </p:cNvPr>
          <p:cNvSpPr/>
          <p:nvPr/>
        </p:nvSpPr>
        <p:spPr>
          <a:xfrm>
            <a:off x="4211960" y="5301208"/>
            <a:ext cx="460851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Инвестиционная привлекательность района выражается небольшим расстоянием от Санкт-Петербурга и Москвы</a:t>
            </a:r>
          </a:p>
        </p:txBody>
      </p:sp>
    </p:spTree>
    <p:extLst>
      <p:ext uri="{BB962C8B-B14F-4D97-AF65-F5344CB8AC3E}">
        <p14:creationId xmlns:p14="http://schemas.microsoft.com/office/powerpoint/2010/main" val="25611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1187624" y="0"/>
            <a:ext cx="784887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500" b="1" i="1" dirty="0">
                <a:solidFill>
                  <a:srgbClr val="003BC0"/>
                </a:solidFill>
                <a:latin typeface="Times New Roman" pitchFamily="18" charset="0"/>
              </a:rPr>
              <a:t>Структура и динамика расходов  бюджета Боровичского муниципального района по разделам классификации расходов,</a:t>
            </a:r>
          </a:p>
          <a:p>
            <a:pPr algn="ctr"/>
            <a:r>
              <a:rPr lang="ru-RU" sz="2500" b="1" i="1" dirty="0">
                <a:solidFill>
                  <a:srgbClr val="003BC0"/>
                </a:solidFill>
                <a:latin typeface="Times New Roman" pitchFamily="18" charset="0"/>
              </a:rPr>
              <a:t>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68355"/>
              </p:ext>
            </p:extLst>
          </p:nvPr>
        </p:nvGraphicFramePr>
        <p:xfrm>
          <a:off x="179512" y="1556792"/>
          <a:ext cx="8856985" cy="5132398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              РАСХОДЫ ВСЕГО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2 367 283,32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792 727.93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1 476 514,31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1 634 702,11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Общегосударственные вопросы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198 940,02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151 728.98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141 288,21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140 688,11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1 796,5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1 810.20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1 983,70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2 055,50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53411"/>
                  </a:ext>
                </a:extLst>
              </a:tr>
              <a:tr h="5056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Национальная безопасность и правоохранительная деятельность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18 837,76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14 591.86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12 349,56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12 349,56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Национальная экономика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122 381,70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154 081.80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23 796,60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27 409,20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Жилищно-коммунальное хозяйство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252 731,06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28 496.41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9 006,42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7 494,42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Охрана окружающей среды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19 152,74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2 807.0</a:t>
                      </a:r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2 793,0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2 643,0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71679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Образование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1 390 760,1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1 14</a:t>
                      </a:r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6 922</a:t>
                      </a:r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.48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1 007 661,55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1 030 520,99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Культура, кинематография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143 510,92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110 059.26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100 094,93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100 094,93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Социальная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политика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138 484,75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99 087.58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90 339,71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90 339,71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4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Физическая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культура и спорт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24 320,13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en-US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22 317,00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22 317,00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Средства массовой информации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29173"/>
                  </a:ext>
                </a:extLst>
              </a:tr>
              <a:tr h="2579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Обслуживание муниципального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долга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367,64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170,00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1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Межбюджетные трансферты 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60 750,00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57 163,70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43 593,80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43 282,10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71254"/>
                  </a:ext>
                </a:extLst>
              </a:tr>
              <a:tr h="2568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Условно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утверждённые расходы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20 430,83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kern="120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154 753,49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527602-A837-4D3A-8AE1-609E949C6638}"/>
              </a:ext>
            </a:extLst>
          </p:cNvPr>
          <p:cNvCxnSpPr>
            <a:cxnSpLocks/>
          </p:cNvCxnSpPr>
          <p:nvPr/>
        </p:nvCxnSpPr>
        <p:spPr>
          <a:xfrm>
            <a:off x="0" y="155679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0AA25B-536C-4A86-9B02-B1561C4C2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78060"/>
            <a:ext cx="720079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291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БОРОВИЧСКОГО МУНИЦИПАЛЬНОГО РАЙОНА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48898379"/>
              </p:ext>
            </p:extLst>
          </p:nvPr>
        </p:nvGraphicFramePr>
        <p:xfrm>
          <a:off x="179512" y="980728"/>
          <a:ext cx="54726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1497253"/>
              </p:ext>
            </p:extLst>
          </p:nvPr>
        </p:nvGraphicFramePr>
        <p:xfrm>
          <a:off x="5796136" y="994480"/>
          <a:ext cx="3240360" cy="265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47773872"/>
              </p:ext>
            </p:extLst>
          </p:nvPr>
        </p:nvGraphicFramePr>
        <p:xfrm>
          <a:off x="5796136" y="3717032"/>
          <a:ext cx="30963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2A4CE3-6CB3-4B16-9613-16A8630DB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6" y="80385"/>
            <a:ext cx="720079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F9DDBC2-C25B-4E33-9086-0C16F3EFC891}"/>
              </a:ext>
            </a:extLst>
          </p:cNvPr>
          <p:cNvCxnSpPr>
            <a:cxnSpLocks/>
          </p:cNvCxnSpPr>
          <p:nvPr/>
        </p:nvCxnSpPr>
        <p:spPr>
          <a:xfrm>
            <a:off x="0" y="913209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1" y="188912"/>
            <a:ext cx="8064451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i="1" cap="all" dirty="0">
                <a:ln w="0">
                  <a:noFill/>
                </a:ln>
                <a:solidFill>
                  <a:srgbClr val="003B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ХАРАКТЕРИСТИКИ БЮДЖЕТА </a:t>
            </a:r>
          </a:p>
          <a:p>
            <a:pPr algn="ctr" eaLnBrk="0" hangingPunct="0">
              <a:defRPr/>
            </a:pPr>
            <a:r>
              <a:rPr lang="ru-RU" sz="2000" b="1" i="1" cap="all" dirty="0">
                <a:ln w="0">
                  <a:noFill/>
                </a:ln>
                <a:solidFill>
                  <a:srgbClr val="003B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Боровичского муниципального района</a:t>
            </a:r>
          </a:p>
          <a:p>
            <a:pPr algn="ctr" eaLnBrk="0" hangingPunct="0">
              <a:defRPr/>
            </a:pPr>
            <a:r>
              <a:rPr lang="ru-RU" sz="2000" b="1" i="1" dirty="0">
                <a:ln w="0">
                  <a:noFill/>
                </a:ln>
                <a:solidFill>
                  <a:srgbClr val="003B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2025 ГОД И НА ПЛАНОВЫЙ ПЕРИОД 2026 и 2027 ГОДОВ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115490"/>
              </p:ext>
            </p:extLst>
          </p:nvPr>
        </p:nvGraphicFramePr>
        <p:xfrm>
          <a:off x="3203848" y="1619828"/>
          <a:ext cx="5687740" cy="400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46385640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BB64B7-29CE-4FEB-81F0-F45F7203B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6" y="212824"/>
            <a:ext cx="720079" cy="749817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549394-AA51-4251-8B21-8BC6899089E5}"/>
              </a:ext>
            </a:extLst>
          </p:cNvPr>
          <p:cNvCxnSpPr>
            <a:cxnSpLocks/>
          </p:cNvCxnSpPr>
          <p:nvPr/>
        </p:nvCxnSpPr>
        <p:spPr>
          <a:xfrm>
            <a:off x="0" y="118065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971600" y="0"/>
            <a:ext cx="79928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500" b="1" i="1" dirty="0">
                <a:solidFill>
                  <a:srgbClr val="003BC0"/>
                </a:solidFill>
                <a:latin typeface="Times New Roman" pitchFamily="18" charset="0"/>
              </a:rPr>
              <a:t>Источники финансирования дефицита бюджета района, 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25427"/>
              </p:ext>
            </p:extLst>
          </p:nvPr>
        </p:nvGraphicFramePr>
        <p:xfrm>
          <a:off x="107505" y="892451"/>
          <a:ext cx="8928992" cy="5917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Источники финансирования дефицита бюджета-всего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52 850,88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Источники Внутреннего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26 323,79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-194 620,51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-42 927,79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808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Кредиты кредитных организаций в валюте 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ctr"/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7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Привлечение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Погашение кредитов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кредитных организаций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-63 </a:t>
                      </a:r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8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Бюджетные кредиты из других бюджетов бюджетной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 в валюте Российской Федерации 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-36 676,24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-131 620,51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-42 927,79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78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Привлечение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бюджетных кредитов из других бюджетов бюджетной системе Российской Федерации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7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Погашение  бюджетных кредитов,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полученных из других бюджетов бюджетной системы Российской Федерации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-81 676,21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-131 620,51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-42 927,79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8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Изменение остатков средств на счетах</a:t>
                      </a:r>
                      <a:r>
                        <a:rPr lang="ru-RU" sz="16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учёту  средств  </a:t>
                      </a:r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</a:t>
                      </a:r>
                      <a:r>
                        <a:rPr lang="ru-RU" sz="16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26 527,09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37 620,51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2 927,79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4A0FD-38FF-41D5-A10A-CCF6DD6A2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" y="81280"/>
            <a:ext cx="720079" cy="74981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0203270-46D8-47E0-A375-8F664F3AE0E4}"/>
              </a:ext>
            </a:extLst>
          </p:cNvPr>
          <p:cNvCxnSpPr>
            <a:cxnSpLocks/>
          </p:cNvCxnSpPr>
          <p:nvPr/>
        </p:nvCxnSpPr>
        <p:spPr>
          <a:xfrm>
            <a:off x="0" y="861774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C61D1-95F0-4E93-8057-01E4C6754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1229"/>
            <a:ext cx="720079" cy="74981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ADC919-2094-401A-ADA0-D3487C65885C}"/>
              </a:ext>
            </a:extLst>
          </p:cNvPr>
          <p:cNvCxnSpPr>
            <a:cxnSpLocks/>
          </p:cNvCxnSpPr>
          <p:nvPr/>
        </p:nvCxnSpPr>
        <p:spPr>
          <a:xfrm>
            <a:off x="0" y="1432656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472E89-BEDF-4D4F-8E29-07B8CA099EFD}"/>
              </a:ext>
            </a:extLst>
          </p:cNvPr>
          <p:cNvSpPr txBox="1"/>
          <p:nvPr/>
        </p:nvSpPr>
        <p:spPr>
          <a:xfrm>
            <a:off x="2269252" y="1988840"/>
            <a:ext cx="460549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Комитет финансов Администрации Боровичского муниципального района</a:t>
            </a:r>
          </a:p>
          <a:p>
            <a:pPr algn="ctr">
              <a:defRPr/>
            </a:pP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г. Боровичи, Новгородская область, ул. </a:t>
            </a:r>
            <a:r>
              <a:rPr lang="ru-RU" sz="2500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Коммунарная</a:t>
            </a: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, д. 48</a:t>
            </a:r>
          </a:p>
          <a:p>
            <a:pPr algn="ctr">
              <a:defRPr/>
            </a:pP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(81664) 91253, 91248</a:t>
            </a:r>
          </a:p>
          <a:p>
            <a:pPr algn="ctr">
              <a:defRPr/>
            </a:pP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bor_comfin@mail.ru</a:t>
            </a:r>
            <a:endParaRPr lang="ru-RU" sz="25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37F8B68-D217-4A04-93C8-350A2791675E}"/>
              </a:ext>
            </a:extLst>
          </p:cNvPr>
          <p:cNvCxnSpPr>
            <a:cxnSpLocks/>
          </p:cNvCxnSpPr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E87E8-AA4C-4F73-B2EF-68E10D438C84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1F6B092-815B-4FD8-96A3-92F0E9058E8B}"/>
              </a:ext>
            </a:extLst>
          </p:cNvPr>
          <p:cNvCxnSpPr>
            <a:cxnSpLocks/>
          </p:cNvCxnSpPr>
          <p:nvPr/>
        </p:nvCxnSpPr>
        <p:spPr>
          <a:xfrm>
            <a:off x="0" y="551723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0C44C-3348-4FB8-914B-54ACBDF31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838"/>
            <a:ext cx="720079" cy="749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BA5E-5C0B-44C8-B4EA-2072FC8E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116632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510E8-76D3-4AE2-AEB7-9EFC65C36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AD080-5AB7-4A33-AC88-B265F6B0BF64}"/>
              </a:ext>
            </a:extLst>
          </p:cNvPr>
          <p:cNvSpPr txBox="1"/>
          <p:nvPr/>
        </p:nvSpPr>
        <p:spPr>
          <a:xfrm>
            <a:off x="414264" y="1090177"/>
            <a:ext cx="8435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- информационный сборник, который знакомит население  с основными положениями главного финансового документа - бюджета Боровичского муниципального района и создан специально для того, чтобы каждый житель был осведомлен, как формируется и расходуется бюджет, сколько в бюджет поступает средств и на какие цели они направляются.</a:t>
            </a:r>
          </a:p>
          <a:p>
            <a:pPr algn="just"/>
            <a:r>
              <a:rPr lang="ru-RU" sz="20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           Представленная информация интересна и полезна широкому кругу пользователей, так как местный бюджет затрагивает интересы каждого жителя г. Боровичи.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889CFE-85E2-408D-A396-705ADF569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8064896" cy="252028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CC6D503-7AB8-44B7-8771-CE548970D5CA}"/>
              </a:ext>
            </a:extLst>
          </p:cNvPr>
          <p:cNvCxnSpPr>
            <a:cxnSpLocks/>
          </p:cNvCxnSpPr>
          <p:nvPr/>
        </p:nvCxnSpPr>
        <p:spPr>
          <a:xfrm>
            <a:off x="0" y="93051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6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963E-D127-481C-BBD2-E9C5900B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04664"/>
            <a:ext cx="7439208" cy="934516"/>
          </a:xfrm>
        </p:spPr>
        <p:txBody>
          <a:bodyPr>
            <a:noAutofit/>
          </a:bodyPr>
          <a:lstStyle/>
          <a:p>
            <a:r>
              <a:rPr lang="ru-RU" altLang="ru-RU" sz="2800" b="1" i="1" kern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Боровичского муниципального района составляется и утверждается на трёхлетний период и основывается на:</a:t>
            </a:r>
            <a:endParaRPr lang="ru-RU" sz="2800" dirty="0">
              <a:solidFill>
                <a:srgbClr val="003B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8C5BA1-34AB-49E3-921A-A38381C3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3" y="450094"/>
            <a:ext cx="813953" cy="792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10A703-7BA7-47E4-9CC0-6FEA19701285}"/>
              </a:ext>
            </a:extLst>
          </p:cNvPr>
          <p:cNvSpPr/>
          <p:nvPr/>
        </p:nvSpPr>
        <p:spPr>
          <a:xfrm>
            <a:off x="395536" y="1916832"/>
            <a:ext cx="8270211" cy="936104"/>
          </a:xfrm>
          <a:prstGeom prst="roundRect">
            <a:avLst/>
          </a:prstGeom>
          <a:solidFill>
            <a:srgbClr val="DFFED0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715789-F6B0-4B95-A9A6-7B165991E99A}"/>
              </a:ext>
            </a:extLst>
          </p:cNvPr>
          <p:cNvSpPr/>
          <p:nvPr/>
        </p:nvSpPr>
        <p:spPr>
          <a:xfrm>
            <a:off x="395536" y="3068762"/>
            <a:ext cx="8280920" cy="1047221"/>
          </a:xfrm>
          <a:prstGeom prst="roundRect">
            <a:avLst/>
          </a:prstGeom>
          <a:solidFill>
            <a:srgbClr val="FFFF99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Боровичского муниципального района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7F636-E6F7-4E2B-9E23-20156D19DEDE}"/>
              </a:ext>
            </a:extLst>
          </p:cNvPr>
          <p:cNvSpPr/>
          <p:nvPr/>
        </p:nvSpPr>
        <p:spPr>
          <a:xfrm>
            <a:off x="395537" y="4387637"/>
            <a:ext cx="8291264" cy="864096"/>
          </a:xfrm>
          <a:prstGeom prst="roundRect">
            <a:avLst/>
          </a:prstGeom>
          <a:solidFill>
            <a:srgbClr val="B6F0EA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 Боровичского муниципального района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C163F13-D3ED-47B6-B717-7D7EACC7C4F5}"/>
              </a:ext>
            </a:extLst>
          </p:cNvPr>
          <p:cNvSpPr/>
          <p:nvPr/>
        </p:nvSpPr>
        <p:spPr>
          <a:xfrm>
            <a:off x="401071" y="5487250"/>
            <a:ext cx="8347393" cy="914400"/>
          </a:xfrm>
          <a:prstGeom prst="roundRect">
            <a:avLst/>
          </a:prstGeom>
          <a:solidFill>
            <a:srgbClr val="EDCCCB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 Боровичского муниципального района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4B3730-BA22-4DA1-8C45-C3BAA217BA41}"/>
              </a:ext>
            </a:extLst>
          </p:cNvPr>
          <p:cNvCxnSpPr>
            <a:cxnSpLocks/>
          </p:cNvCxnSpPr>
          <p:nvPr/>
        </p:nvCxnSpPr>
        <p:spPr>
          <a:xfrm>
            <a:off x="0" y="170080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06CEA-E3C9-40FE-907E-50FAAD5E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6912768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9FF878-7AB3-4775-8B27-51BDA09C7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3" y="450094"/>
            <a:ext cx="813953" cy="7920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661BD9-5AE1-4E50-983B-615C938D5519}"/>
              </a:ext>
            </a:extLst>
          </p:cNvPr>
          <p:cNvSpPr/>
          <p:nvPr/>
        </p:nvSpPr>
        <p:spPr>
          <a:xfrm>
            <a:off x="478253" y="1844824"/>
            <a:ext cx="3229651" cy="1142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Помогает формировать доходную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часть бюджета (налог на доходы физических лиц, доходы от продажи и  использования муниципального  имущества)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AEF12FF-C730-48D4-9DCA-196DED5E2F97}"/>
              </a:ext>
            </a:extLst>
          </p:cNvPr>
          <p:cNvSpPr/>
          <p:nvPr/>
        </p:nvSpPr>
        <p:spPr>
          <a:xfrm>
            <a:off x="323528" y="3068960"/>
            <a:ext cx="3456384" cy="767209"/>
          </a:xfrm>
          <a:prstGeom prst="downArrow">
            <a:avLst>
              <a:gd name="adj1" fmla="val 50000"/>
              <a:gd name="adj2" fmla="val 51227"/>
            </a:avLst>
          </a:prstGeom>
          <a:solidFill>
            <a:srgbClr val="A9EDE7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300" b="1" dirty="0">
                <a:solidFill>
                  <a:srgbClr val="003BC0"/>
                </a:solidFill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389EF86-790B-45E9-908B-FE62B1A6ED2A}"/>
              </a:ext>
            </a:extLst>
          </p:cNvPr>
          <p:cNvSpPr/>
          <p:nvPr/>
        </p:nvSpPr>
        <p:spPr>
          <a:xfrm>
            <a:off x="410540" y="3856379"/>
            <a:ext cx="331236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600" b="1" dirty="0">
                <a:solidFill>
                  <a:srgbClr val="003BC0"/>
                </a:solidFill>
                <a:latin typeface="Times New Roman" pitchFamily="18" charset="0"/>
              </a:rPr>
              <a:t>БЮДЖЕТ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79F31DA-3BA2-4BD6-8DE7-588CFEA98EF1}"/>
              </a:ext>
            </a:extLst>
          </p:cNvPr>
          <p:cNvSpPr/>
          <p:nvPr/>
        </p:nvSpPr>
        <p:spPr>
          <a:xfrm>
            <a:off x="410540" y="4698317"/>
            <a:ext cx="3229651" cy="792088"/>
          </a:xfrm>
          <a:prstGeom prst="downArrow">
            <a:avLst/>
          </a:prstGeom>
          <a:solidFill>
            <a:srgbClr val="B6F0EA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300" b="1" dirty="0">
                <a:solidFill>
                  <a:srgbClr val="003BC0"/>
                </a:solidFill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3C0A16-2FEC-4045-AA88-67499CCFACBA}"/>
              </a:ext>
            </a:extLst>
          </p:cNvPr>
          <p:cNvSpPr/>
          <p:nvPr/>
        </p:nvSpPr>
        <p:spPr>
          <a:xfrm>
            <a:off x="369182" y="5540255"/>
            <a:ext cx="3456384" cy="1179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Получает социальные гарантии - расходная часть бюджета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(образование, культура, дорожная деятельность, жилищно-коммунальное хозяйство и др.)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C27D44-F401-409F-94A9-39263A5E5546}"/>
              </a:ext>
            </a:extLst>
          </p:cNvPr>
          <p:cNvSpPr/>
          <p:nvPr/>
        </p:nvSpPr>
        <p:spPr>
          <a:xfrm>
            <a:off x="5292080" y="3861048"/>
            <a:ext cx="345638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Публичные слушания по проекту бюджета Боровичского муниципального района на очередной финансовый год и плановый период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D3515DB-AD3D-484A-987E-7A5C3B5A916E}"/>
              </a:ext>
            </a:extLst>
          </p:cNvPr>
          <p:cNvCxnSpPr>
            <a:cxnSpLocks/>
          </p:cNvCxnSpPr>
          <p:nvPr/>
        </p:nvCxnSpPr>
        <p:spPr>
          <a:xfrm>
            <a:off x="16768" y="1427705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85231D27-DD43-4613-ACC2-C7D61F4D9B27}"/>
              </a:ext>
            </a:extLst>
          </p:cNvPr>
          <p:cNvSpPr/>
          <p:nvPr/>
        </p:nvSpPr>
        <p:spPr>
          <a:xfrm>
            <a:off x="4716016" y="2132856"/>
            <a:ext cx="3744416" cy="1260720"/>
          </a:xfrm>
          <a:prstGeom prst="wedgeEllipseCallout">
            <a:avLst>
              <a:gd name="adj1" fmla="val 28259"/>
              <a:gd name="adj2" fmla="val 75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влияния гражданина на состав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88395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40108-1687-4905-8E9E-05F52C15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7488832" cy="109354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 </a:t>
            </a:r>
            <a:r>
              <a:rPr lang="ru-RU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при составлении </a:t>
            </a:r>
            <a:br>
              <a:rPr lang="ru-RU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2E3B6-418E-4C3A-8293-6CC422DB0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3" y="97623"/>
            <a:ext cx="813953" cy="79208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A8A73AF-A7A4-472B-BE2F-4773CF1B5600}"/>
              </a:ext>
            </a:extLst>
          </p:cNvPr>
          <p:cNvSpPr/>
          <p:nvPr/>
        </p:nvSpPr>
        <p:spPr>
          <a:xfrm>
            <a:off x="107504" y="1373197"/>
            <a:ext cx="8928992" cy="543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731F009-066B-4202-8CB3-713D4E2F4B7D}"/>
              </a:ext>
            </a:extLst>
          </p:cNvPr>
          <p:cNvSpPr/>
          <p:nvPr/>
        </p:nvSpPr>
        <p:spPr>
          <a:xfrm>
            <a:off x="107504" y="1988840"/>
            <a:ext cx="8928992" cy="320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поступающие в бюджет денежные средства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EE0F69-36B0-460B-9446-CF979E8C12AB}"/>
              </a:ext>
            </a:extLst>
          </p:cNvPr>
          <p:cNvSpPr/>
          <p:nvPr/>
        </p:nvSpPr>
        <p:spPr>
          <a:xfrm>
            <a:off x="107504" y="2348880"/>
            <a:ext cx="8928992" cy="3347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выплачиваемые из бюджета денежные средства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D14A7C7-CEEF-4C9B-A8A6-D5BD5DE36BB7}"/>
              </a:ext>
            </a:extLst>
          </p:cNvPr>
          <p:cNvSpPr/>
          <p:nvPr/>
        </p:nvSpPr>
        <p:spPr>
          <a:xfrm>
            <a:off x="107504" y="2780928"/>
            <a:ext cx="8928992" cy="955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95411D5-F130-4A49-AC91-BAE58614E192}"/>
              </a:ext>
            </a:extLst>
          </p:cNvPr>
          <p:cNvSpPr/>
          <p:nvPr/>
        </p:nvSpPr>
        <p:spPr>
          <a:xfrm>
            <a:off x="107504" y="3789040"/>
            <a:ext cx="8928992" cy="697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50EEFD4-6202-40B7-9F2D-9A8E438337AC}"/>
              </a:ext>
            </a:extLst>
          </p:cNvPr>
          <p:cNvSpPr/>
          <p:nvPr/>
        </p:nvSpPr>
        <p:spPr>
          <a:xfrm>
            <a:off x="107504" y="4581128"/>
            <a:ext cx="8928992" cy="438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93E57C4-E06D-4976-8630-B67B86BBFABA}"/>
              </a:ext>
            </a:extLst>
          </p:cNvPr>
          <p:cNvSpPr/>
          <p:nvPr/>
        </p:nvSpPr>
        <p:spPr>
          <a:xfrm>
            <a:off x="107504" y="5085184"/>
            <a:ext cx="8928992" cy="4385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8FC6250-3620-470F-BA28-0D7CCFD7D2CD}"/>
              </a:ext>
            </a:extLst>
          </p:cNvPr>
          <p:cNvSpPr/>
          <p:nvPr/>
        </p:nvSpPr>
        <p:spPr>
          <a:xfrm>
            <a:off x="107504" y="5589240"/>
            <a:ext cx="8928992" cy="1171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63642D0-EC60-4DAD-9C85-23F322021E0B}"/>
              </a:ext>
            </a:extLst>
          </p:cNvPr>
          <p:cNvCxnSpPr>
            <a:cxnSpLocks/>
          </p:cNvCxnSpPr>
          <p:nvPr/>
        </p:nvCxnSpPr>
        <p:spPr>
          <a:xfrm>
            <a:off x="21679" y="1256821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5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94FEB64-5274-4A46-85C6-DE7C5B89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9941"/>
            <a:ext cx="6373406" cy="8807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sz="3200" dirty="0">
              <a:solidFill>
                <a:srgbClr val="003BC0"/>
              </a:solidFill>
            </a:endParaRP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59685"/>
              </p:ext>
            </p:extLst>
          </p:nvPr>
        </p:nvGraphicFramePr>
        <p:xfrm>
          <a:off x="457200" y="1340768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1619672" y="5166911"/>
            <a:ext cx="5869350" cy="80704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6210" tIns="156210" rIns="156210" bIns="156210" spcCol="1270" anchor="ctr"/>
          <a:lstStyle/>
          <a:p>
            <a:pPr defTabSz="1822450">
              <a:lnSpc>
                <a:spcPct val="90000"/>
              </a:lnSpc>
              <a:spcAft>
                <a:spcPct val="35000"/>
              </a:spcAft>
              <a:defRPr/>
            </a:pPr>
            <a:endParaRPr lang="ru-RU" sz="41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99D21A-596A-416D-9C64-4385EFEC1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9" y="99941"/>
            <a:ext cx="813953" cy="795467"/>
          </a:xfrm>
          <a:prstGeom prst="rect">
            <a:avLst/>
          </a:prstGeom>
        </p:spPr>
      </p:pic>
      <p:pic>
        <p:nvPicPr>
          <p:cNvPr id="11" name="Picture 4" descr="флаг">
            <a:extLst>
              <a:ext uri="{FF2B5EF4-FFF2-40B4-BE49-F238E27FC236}">
                <a16:creationId xmlns:a16="http://schemas.microsoft.com/office/drawing/2014/main" id="{9E41AA62-3566-40C7-BA24-C2CE4CEF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05" y="-147287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479592-039A-4650-8A0A-00F654905F7D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B55-51A6-4298-AC92-C74DA267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33981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6A94B-6301-4AA9-A15E-526E1551A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471"/>
            <a:ext cx="813953" cy="792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EC6450F-D160-467B-9012-C8F9249E4F8D}"/>
              </a:ext>
            </a:extLst>
          </p:cNvPr>
          <p:cNvSpPr/>
          <p:nvPr/>
        </p:nvSpPr>
        <p:spPr>
          <a:xfrm>
            <a:off x="593934" y="1417448"/>
            <a:ext cx="822960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 старо нормандского </a:t>
            </a:r>
            <a:r>
              <a:rPr lang="en-US" sz="1600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0FAEF815-C303-4993-877B-0BD54BB85AEE}"/>
              </a:ext>
            </a:extLst>
          </p:cNvPr>
          <p:cNvSpPr/>
          <p:nvPr/>
        </p:nvSpPr>
        <p:spPr>
          <a:xfrm rot="10800000">
            <a:off x="1763688" y="3124179"/>
            <a:ext cx="1079500" cy="977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5">
            <a:extLst>
              <a:ext uri="{FF2B5EF4-FFF2-40B4-BE49-F238E27FC236}">
                <a16:creationId xmlns:a16="http://schemas.microsoft.com/office/drawing/2014/main" id="{4BA06FCA-B18A-400C-8551-F08695991C88}"/>
              </a:ext>
            </a:extLst>
          </p:cNvPr>
          <p:cNvSpPr/>
          <p:nvPr/>
        </p:nvSpPr>
        <p:spPr>
          <a:xfrm rot="10800000">
            <a:off x="6447580" y="3158724"/>
            <a:ext cx="1079500" cy="977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C90ACA-5525-4C23-85F0-2B6E00D501D7}"/>
              </a:ext>
            </a:extLst>
          </p:cNvPr>
          <p:cNvSpPr/>
          <p:nvPr/>
        </p:nvSpPr>
        <p:spPr>
          <a:xfrm>
            <a:off x="448431" y="4410093"/>
            <a:ext cx="3600400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8DFB238-697A-49CD-845B-A0216CCBFE99}"/>
              </a:ext>
            </a:extLst>
          </p:cNvPr>
          <p:cNvSpPr/>
          <p:nvPr/>
        </p:nvSpPr>
        <p:spPr>
          <a:xfrm>
            <a:off x="5151126" y="4410093"/>
            <a:ext cx="3672408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муниципальных учреждений (образования, культуры и др.)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6D31E53-AC45-41E5-B514-5E5D06792750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F9BB6-2A5F-476C-B753-E7D19C1F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36712"/>
            <a:ext cx="7222111" cy="48565"/>
          </a:xfrm>
        </p:spPr>
        <p:txBody>
          <a:bodyPr>
            <a:noAutofit/>
          </a:bodyPr>
          <a:lstStyle/>
          <a:p>
            <a:r>
              <a:rPr lang="ru-RU" alt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br>
              <a:rPr lang="ru-RU" alt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98F89-235D-4B10-A0CF-BD7DE0A97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2" y="93189"/>
            <a:ext cx="813953" cy="792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ADFC01-FD0C-4454-B6B6-B4F3D8B16067}"/>
              </a:ext>
            </a:extLst>
          </p:cNvPr>
          <p:cNvSpPr/>
          <p:nvPr/>
        </p:nvSpPr>
        <p:spPr>
          <a:xfrm>
            <a:off x="323528" y="4509120"/>
            <a:ext cx="3672408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500" b="1" u="sng" dirty="0">
                <a:solidFill>
                  <a:srgbClr val="003BC0"/>
                </a:solidFill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DAE1946-CF1A-4596-A5DF-D6411131873D}"/>
              </a:ext>
            </a:extLst>
          </p:cNvPr>
          <p:cNvSpPr/>
          <p:nvPr/>
        </p:nvSpPr>
        <p:spPr>
          <a:xfrm>
            <a:off x="4788024" y="4509120"/>
            <a:ext cx="3672408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500" b="1" u="sng" dirty="0">
                <a:solidFill>
                  <a:srgbClr val="003BC0"/>
                </a:solidFill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17E656F5-02A8-478D-86D9-8B4BAB04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314799" y="2348880"/>
            <a:ext cx="1314450" cy="144016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F99898D3-27A2-4EAC-943A-3E0C6CD6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961402" y="1485280"/>
            <a:ext cx="2051050" cy="2303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4">
            <a:extLst>
              <a:ext uri="{FF2B5EF4-FFF2-40B4-BE49-F238E27FC236}">
                <a16:creationId xmlns:a16="http://schemas.microsoft.com/office/drawing/2014/main" id="{CC567059-1FB7-4435-A4C0-D3257E47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148064" y="1463157"/>
            <a:ext cx="1860550" cy="2325884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5">
            <a:extLst>
              <a:ext uri="{FF2B5EF4-FFF2-40B4-BE49-F238E27FC236}">
                <a16:creationId xmlns:a16="http://schemas.microsoft.com/office/drawing/2014/main" id="{DCDF17A4-4C35-4A3D-9209-674B2780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6715" y="2302165"/>
            <a:ext cx="1314450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7CDEE204-5F2E-475D-8C95-5928F7BBA5C2}"/>
              </a:ext>
            </a:extLst>
          </p:cNvPr>
          <p:cNvSpPr/>
          <p:nvPr/>
        </p:nvSpPr>
        <p:spPr>
          <a:xfrm>
            <a:off x="395536" y="3933056"/>
            <a:ext cx="1274440" cy="335504"/>
          </a:xfrm>
          <a:prstGeom prst="flowChartProcess">
            <a:avLst/>
          </a:prstGeom>
          <a:solidFill>
            <a:srgbClr val="FFDF7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ДОХОД</a:t>
            </a: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C8B7F9AA-F11C-432E-8D80-0B99A35DA699}"/>
              </a:ext>
            </a:extLst>
          </p:cNvPr>
          <p:cNvSpPr/>
          <p:nvPr/>
        </p:nvSpPr>
        <p:spPr>
          <a:xfrm>
            <a:off x="5441119" y="4006443"/>
            <a:ext cx="1274440" cy="335504"/>
          </a:xfrm>
          <a:prstGeom prst="flowChartProcess">
            <a:avLst/>
          </a:prstGeom>
          <a:solidFill>
            <a:srgbClr val="FFDF79"/>
          </a:solidFill>
          <a:ln>
            <a:solidFill>
              <a:srgbClr val="FFD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ДОХОД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452A0B68-79E0-4FC6-84D4-8FD5CCB3A40E}"/>
              </a:ext>
            </a:extLst>
          </p:cNvPr>
          <p:cNvSpPr/>
          <p:nvPr/>
        </p:nvSpPr>
        <p:spPr>
          <a:xfrm>
            <a:off x="2405108" y="3970011"/>
            <a:ext cx="1163638" cy="335504"/>
          </a:xfrm>
          <a:prstGeom prst="flowChartProcess">
            <a:avLst/>
          </a:prstGeom>
          <a:solidFill>
            <a:srgbClr val="A4F87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РАСХОД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76854C5-B63F-4412-B895-630C8A8AF99B}"/>
              </a:ext>
            </a:extLst>
          </p:cNvPr>
          <p:cNvCxnSpPr>
            <a:cxnSpLocks/>
          </p:cNvCxnSpPr>
          <p:nvPr/>
        </p:nvCxnSpPr>
        <p:spPr>
          <a:xfrm>
            <a:off x="0" y="1101089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9E5A5AFA-8E61-4107-8640-7E12093C6806}"/>
              </a:ext>
            </a:extLst>
          </p:cNvPr>
          <p:cNvSpPr/>
          <p:nvPr/>
        </p:nvSpPr>
        <p:spPr>
          <a:xfrm>
            <a:off x="7524328" y="4005064"/>
            <a:ext cx="1163638" cy="335504"/>
          </a:xfrm>
          <a:prstGeom prst="flowChartProcess">
            <a:avLst/>
          </a:prstGeom>
          <a:solidFill>
            <a:srgbClr val="A4F87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РАСХОД</a:t>
            </a:r>
          </a:p>
        </p:txBody>
      </p:sp>
    </p:spTree>
    <p:extLst>
      <p:ext uri="{BB962C8B-B14F-4D97-AF65-F5344CB8AC3E}">
        <p14:creationId xmlns:p14="http://schemas.microsoft.com/office/powerpoint/2010/main" val="102904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2440</TotalTime>
  <Words>2155</Words>
  <Application>Microsoft Office PowerPoint</Application>
  <PresentationFormat>Экран (4:3)</PresentationFormat>
  <Paragraphs>492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Times New Roman</vt:lpstr>
      <vt:lpstr>Wingdings</vt:lpstr>
      <vt:lpstr>Тема Office</vt:lpstr>
      <vt:lpstr>БЮДЖЕТ ДЛЯ ГРАЖДАН </vt:lpstr>
      <vt:lpstr>Боровичский муниципальный район</vt:lpstr>
      <vt:lpstr>Что такое бюджет для граждан</vt:lpstr>
      <vt:lpstr>Проект бюджета Боровичского муниципального района составляется и утверждается на трёхлетний период и основывается на:</vt:lpstr>
      <vt:lpstr>Гражданин, его участие в бюджетном процессе</vt:lpstr>
      <vt:lpstr>Основные понятия и термины применяемые при составлении  «БЮДЖЕТ ДЛЯ ГРАЖДАН» </vt:lpstr>
      <vt:lpstr>Бюджетная система Российской Федерации</vt:lpstr>
      <vt:lpstr>Понятие БЮДЖЕТ</vt:lpstr>
      <vt:lpstr>ДОХОДЫ – РАСХОДЫ = ДЕФИЦИТ (ПРОФИЦИТ) </vt:lpstr>
      <vt:lpstr>Презентация PowerPoint</vt:lpstr>
      <vt:lpstr>Безвозмездные поступления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ПРОГНОЗИРУЕМЫЕ ПОСТУПЛЕНИЯ В БЮДЖЕТ РАЙОНА ОСНОВНЫХ ДОХОДНЫХ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БОРОВИЧСКОГО МУНИЦИПАЛЬНОГО РАЙОНА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Андреевна Ланихина</dc:creator>
  <cp:lastModifiedBy>eae@ComFin2.AdmBor.org</cp:lastModifiedBy>
  <cp:revision>288</cp:revision>
  <cp:lastPrinted>2024-11-18T09:37:10Z</cp:lastPrinted>
  <dcterms:created xsi:type="dcterms:W3CDTF">2018-08-20T02:02:54Z</dcterms:created>
  <dcterms:modified xsi:type="dcterms:W3CDTF">2024-11-27T07:07:59Z</dcterms:modified>
</cp:coreProperties>
</file>