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4.xml" ContentType="application/vnd.openxmlformats-officedocument.presentationml.notesSlide+xml"/>
  <Override PartName="/ppt/charts/chart5.xml" ContentType="application/vnd.openxmlformats-officedocument.drawingml.chart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6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1.xml" ContentType="application/vnd.openxmlformats-officedocument.drawingml.chartshapes+xml"/>
  <Override PartName="/ppt/charts/chart7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2.xml" ContentType="application/vnd.openxmlformats-officedocument.drawingml.chartshapes+xml"/>
  <Override PartName="/ppt/charts/chart8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440" r:id="rId2"/>
    <p:sldId id="460" r:id="rId3"/>
    <p:sldId id="446" r:id="rId4"/>
    <p:sldId id="452" r:id="rId5"/>
    <p:sldId id="451" r:id="rId6"/>
    <p:sldId id="448" r:id="rId7"/>
    <p:sldId id="301" r:id="rId8"/>
    <p:sldId id="450" r:id="rId9"/>
    <p:sldId id="453" r:id="rId10"/>
    <p:sldId id="265" r:id="rId11"/>
    <p:sldId id="454" r:id="rId12"/>
    <p:sldId id="455" r:id="rId13"/>
    <p:sldId id="303" r:id="rId14"/>
    <p:sldId id="458" r:id="rId15"/>
    <p:sldId id="283" r:id="rId16"/>
    <p:sldId id="292" r:id="rId17"/>
    <p:sldId id="304" r:id="rId18"/>
    <p:sldId id="461" r:id="rId19"/>
    <p:sldId id="289" r:id="rId20"/>
    <p:sldId id="285" r:id="rId21"/>
    <p:sldId id="280" r:id="rId22"/>
    <p:sldId id="315" r:id="rId23"/>
    <p:sldId id="328" r:id="rId24"/>
    <p:sldId id="284" r:id="rId25"/>
    <p:sldId id="331" r:id="rId26"/>
    <p:sldId id="330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E0857AE6-A4BC-4432-856D-84D579440FA8}">
          <p14:sldIdLst>
            <p14:sldId id="440"/>
            <p14:sldId id="460"/>
            <p14:sldId id="446"/>
            <p14:sldId id="452"/>
            <p14:sldId id="451"/>
            <p14:sldId id="448"/>
            <p14:sldId id="301"/>
            <p14:sldId id="450"/>
            <p14:sldId id="453"/>
            <p14:sldId id="265"/>
          </p14:sldIdLst>
        </p14:section>
        <p14:section name="Раздел без заголовка" id="{6A6E5BE2-59EA-4D15-86C2-F518826C9C3F}">
          <p14:sldIdLst>
            <p14:sldId id="454"/>
          </p14:sldIdLst>
        </p14:section>
        <p14:section name="Раздел без заголовка" id="{39B037BF-539E-4E1D-82BA-F688916DEB03}">
          <p14:sldIdLst>
            <p14:sldId id="455"/>
            <p14:sldId id="303"/>
            <p14:sldId id="458"/>
            <p14:sldId id="283"/>
            <p14:sldId id="292"/>
            <p14:sldId id="304"/>
            <p14:sldId id="461"/>
            <p14:sldId id="289"/>
            <p14:sldId id="285"/>
            <p14:sldId id="280"/>
            <p14:sldId id="315"/>
            <p14:sldId id="328"/>
            <p14:sldId id="284"/>
            <p14:sldId id="331"/>
            <p14:sldId id="330"/>
          </p14:sldIdLst>
        </p14:section>
      </p14:sectionLst>
    </p:ext>
    <p:ext uri="{EFAFB233-063F-42B5-8137-9DF3F51BA10A}">
      <p15:sldGuideLst xmlns:p15="http://schemas.microsoft.com/office/powerpoint/2012/main">
        <p15:guide id="2" pos="2880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BC0"/>
    <a:srgbClr val="FFFF66"/>
    <a:srgbClr val="FAFFB3"/>
    <a:srgbClr val="FF99FF"/>
    <a:srgbClr val="83E3ED"/>
    <a:srgbClr val="E5EE6E"/>
    <a:srgbClr val="D5F9D7"/>
    <a:srgbClr val="37F828"/>
    <a:srgbClr val="235285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72" autoAdjust="0"/>
  </p:normalViewPr>
  <p:slideViewPr>
    <p:cSldViewPr>
      <p:cViewPr varScale="1">
        <p:scale>
          <a:sx n="81" d="100"/>
          <a:sy n="81" d="100"/>
        </p:scale>
        <p:origin x="1498" y="67"/>
      </p:cViewPr>
      <p:guideLst>
        <p:guide pos="2880"/>
        <p:guide orient="horz"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1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2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50"/>
      <c:rotY val="70"/>
      <c:depthPercent val="60"/>
      <c:rAngAx val="1"/>
    </c:view3D>
    <c:floor>
      <c:thickness val="0"/>
      <c:spPr>
        <a:solidFill>
          <a:schemeClr val="bg1"/>
        </a:solidFill>
      </c:spPr>
    </c:floor>
    <c:sideWall>
      <c:thickness val="0"/>
      <c:spPr>
        <a:solidFill>
          <a:schemeClr val="accent2">
            <a:lumMod val="20000"/>
            <a:lumOff val="80000"/>
          </a:schemeClr>
        </a:solidFill>
        <a:effectLst>
          <a:outerShdw algn="ctr" rotWithShape="0">
            <a:schemeClr val="bg1"/>
          </a:outerShdw>
        </a:effectLst>
        <a:scene3d>
          <a:camera prst="orthographicFront"/>
          <a:lightRig rig="threePt" dir="t"/>
        </a:scene3d>
        <a:sp3d prstMaterial="clear"/>
      </c:spPr>
    </c:sideWall>
    <c:backWall>
      <c:thickness val="0"/>
      <c:spPr>
        <a:solidFill>
          <a:schemeClr val="accent2">
            <a:lumMod val="20000"/>
            <a:lumOff val="80000"/>
          </a:schemeClr>
        </a:solidFill>
        <a:effectLst>
          <a:outerShdw algn="ctr" rotWithShape="0">
            <a:schemeClr val="bg1"/>
          </a:outerShdw>
        </a:effectLst>
        <a:scene3d>
          <a:camera prst="orthographicFront"/>
          <a:lightRig rig="threePt" dir="t"/>
        </a:scene3d>
        <a:sp3d prstMaterial="clear"/>
      </c:spPr>
    </c:backWall>
    <c:plotArea>
      <c:layout>
        <c:manualLayout>
          <c:layoutTarget val="inner"/>
          <c:xMode val="edge"/>
          <c:yMode val="edge"/>
          <c:x val="7.5539460261991098E-2"/>
          <c:y val="2.1571981768107634E-2"/>
          <c:w val="0.92272640449693699"/>
          <c:h val="0.8301139054724913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2025 год</c:v>
                </c:pt>
              </c:strCache>
            </c:strRef>
          </c:tx>
          <c:spPr>
            <a:solidFill>
              <a:srgbClr val="FF0000"/>
            </a:solidFill>
            <a:scene3d>
              <a:camera prst="orthographicFront"/>
              <a:lightRig rig="threePt" dir="t"/>
            </a:scene3d>
            <a:sp3d prstMaterial="dkEdge"/>
          </c:spPr>
          <c:invertIfNegative val="0"/>
          <c:dLbls>
            <c:dLbl>
              <c:idx val="0"/>
              <c:layout>
                <c:manualLayout>
                  <c:x val="-1.3261152801203907E-3"/>
                  <c:y val="-1.0311171565732462E-2"/>
                </c:manualLayout>
              </c:layout>
              <c:spPr>
                <a:noFill/>
              </c:spPr>
              <c:txPr>
                <a:bodyPr rot="0" vert="horz"/>
                <a:lstStyle/>
                <a:p>
                  <a:pPr>
                    <a:defRPr sz="1000" b="1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25F-4912-BB5B-7B8BB4A76C41}"/>
                </c:ext>
              </c:extLst>
            </c:dLbl>
            <c:spPr>
              <a:noFill/>
            </c:spPr>
            <c:txPr>
              <a:bodyPr rot="-2700000" vert="horz"/>
              <a:lstStyle/>
              <a:p>
                <a:pPr>
                  <a:defRPr sz="10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Налог на доходы физических лиц</c:v>
                </c:pt>
                <c:pt idx="1">
                  <c:v>Земельный налог</c:v>
                </c:pt>
                <c:pt idx="2">
                  <c:v>Акцизы</c:v>
                </c:pt>
                <c:pt idx="3">
                  <c:v>Налог на имущество</c:v>
                </c:pt>
                <c:pt idx="4">
                  <c:v>Неналоговые доходы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170.5</c:v>
                </c:pt>
                <c:pt idx="1">
                  <c:v>26.3</c:v>
                </c:pt>
                <c:pt idx="2">
                  <c:v>10.1</c:v>
                </c:pt>
                <c:pt idx="3">
                  <c:v>26.7</c:v>
                </c:pt>
                <c:pt idx="4">
                  <c:v>14.9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25F-4912-BB5B-7B8BB4A76C4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2026 год</c:v>
                </c:pt>
              </c:strCache>
            </c:strRef>
          </c:tx>
          <c:spPr>
            <a:solidFill>
              <a:srgbClr val="00B0F0"/>
            </a:solidFill>
            <a:scene3d>
              <a:camera prst="orthographicFront"/>
              <a:lightRig rig="threePt" dir="t"/>
            </a:scene3d>
            <a:sp3d prstMaterial="dkEdge"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125F-4912-BB5B-7B8BB4A76C41}"/>
              </c:ext>
            </c:extLst>
          </c:dPt>
          <c:dLbls>
            <c:dLbl>
              <c:idx val="0"/>
              <c:layout>
                <c:manualLayout>
                  <c:x val="0"/>
                  <c:y val="-9.2825943316239713E-3"/>
                </c:manualLayout>
              </c:layout>
              <c:spPr>
                <a:noFill/>
              </c:spPr>
              <c:txPr>
                <a:bodyPr rot="0" vert="horz"/>
                <a:lstStyle/>
                <a:p>
                  <a:pPr>
                    <a:defRPr sz="1000" b="1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25F-4912-BB5B-7B8BB4A76C41}"/>
                </c:ext>
              </c:extLst>
            </c:dLbl>
            <c:dLbl>
              <c:idx val="4"/>
              <c:layout>
                <c:manualLayout>
                  <c:x val="1.2059438789802084E-2"/>
                  <c:y val="-1.16032429145298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25F-4912-BB5B-7B8BB4A76C41}"/>
                </c:ext>
              </c:extLst>
            </c:dLbl>
            <c:spPr>
              <a:noFill/>
            </c:spPr>
            <c:txPr>
              <a:bodyPr rot="-2400000" vert="horz"/>
              <a:lstStyle/>
              <a:p>
                <a:pPr>
                  <a:defRPr sz="10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Налог на доходы физических лиц</c:v>
                </c:pt>
                <c:pt idx="1">
                  <c:v>Земельный налог</c:v>
                </c:pt>
                <c:pt idx="2">
                  <c:v>Акцизы</c:v>
                </c:pt>
                <c:pt idx="3">
                  <c:v>Налог на имущество</c:v>
                </c:pt>
                <c:pt idx="4">
                  <c:v>Неналоговые доходы</c:v>
                </c:pt>
              </c:strCache>
            </c:strRef>
          </c:cat>
          <c:val>
            <c:numRef>
              <c:f>Лист1!$C$2:$C$6</c:f>
              <c:numCache>
                <c:formatCode>0.0</c:formatCode>
                <c:ptCount val="5"/>
                <c:pt idx="0">
                  <c:v>184.9</c:v>
                </c:pt>
                <c:pt idx="1">
                  <c:v>26.3</c:v>
                </c:pt>
                <c:pt idx="2">
                  <c:v>10.3</c:v>
                </c:pt>
                <c:pt idx="3">
                  <c:v>27</c:v>
                </c:pt>
                <c:pt idx="4">
                  <c:v>14.8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25F-4912-BB5B-7B8BB4A76C41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2027 год</c:v>
                </c:pt>
              </c:strCache>
            </c:strRef>
          </c:tx>
          <c:spPr>
            <a:solidFill>
              <a:srgbClr val="FFFF00"/>
            </a:solidFill>
            <a:effectLst>
              <a:innerShdw blurRad="63500" dist="50800" dir="162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 prstMaterial="dkEdge"/>
          </c:spPr>
          <c:invertIfNegative val="0"/>
          <c:dLbls>
            <c:dLbl>
              <c:idx val="0"/>
              <c:layout>
                <c:manualLayout>
                  <c:x val="1.6033572027350496E-2"/>
                  <c:y val="-1.3924074225670838E-2"/>
                </c:manualLayout>
              </c:layout>
              <c:spPr>
                <a:noFill/>
              </c:spPr>
              <c:txPr>
                <a:bodyPr rot="0" vert="horz"/>
                <a:lstStyle/>
                <a:p>
                  <a:pPr>
                    <a:defRPr sz="1000" b="1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25F-4912-BB5B-7B8BB4A76C41}"/>
                </c:ext>
              </c:extLst>
            </c:dLbl>
            <c:dLbl>
              <c:idx val="4"/>
              <c:layout>
                <c:manualLayout>
                  <c:x val="1.2059438789802084E-2"/>
                  <c:y val="-1.39238914974359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25F-4912-BB5B-7B8BB4A76C41}"/>
                </c:ext>
              </c:extLst>
            </c:dLbl>
            <c:spPr>
              <a:noFill/>
            </c:spPr>
            <c:txPr>
              <a:bodyPr rot="-2400000" vert="horz"/>
              <a:lstStyle/>
              <a:p>
                <a:pPr>
                  <a:defRPr sz="10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Налог на доходы физических лиц</c:v>
                </c:pt>
                <c:pt idx="1">
                  <c:v>Земельный налог</c:v>
                </c:pt>
                <c:pt idx="2">
                  <c:v>Акцизы</c:v>
                </c:pt>
                <c:pt idx="3">
                  <c:v>Налог на имущество</c:v>
                </c:pt>
                <c:pt idx="4">
                  <c:v>Неналоговые доходы</c:v>
                </c:pt>
              </c:strCache>
            </c:strRef>
          </c:cat>
          <c:val>
            <c:numRef>
              <c:f>Лист1!$D$2:$D$6</c:f>
              <c:numCache>
                <c:formatCode>0.0</c:formatCode>
                <c:ptCount val="5"/>
                <c:pt idx="0">
                  <c:v>195.7</c:v>
                </c:pt>
                <c:pt idx="1">
                  <c:v>26.3</c:v>
                </c:pt>
                <c:pt idx="2">
                  <c:v>13.7</c:v>
                </c:pt>
                <c:pt idx="3">
                  <c:v>27.3</c:v>
                </c:pt>
                <c:pt idx="4">
                  <c:v>14.7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125F-4912-BB5B-7B8BB4A76C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92"/>
        <c:gapDepth val="76"/>
        <c:shape val="cylinder"/>
        <c:axId val="121079296"/>
        <c:axId val="121080832"/>
        <c:axId val="0"/>
      </c:bar3DChart>
      <c:catAx>
        <c:axId val="1210792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21080832"/>
        <c:crosses val="autoZero"/>
        <c:auto val="1"/>
        <c:lblAlgn val="ctr"/>
        <c:lblOffset val="100"/>
        <c:noMultiLvlLbl val="0"/>
      </c:catAx>
      <c:valAx>
        <c:axId val="121080832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6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21079296"/>
        <c:crosses val="autoZero"/>
        <c:crossBetween val="between"/>
      </c:valAx>
      <c:spPr>
        <a:solidFill>
          <a:schemeClr val="bg1"/>
        </a:solidFill>
        <a:effectLst/>
        <a:scene3d>
          <a:camera prst="orthographicFront"/>
          <a:lightRig rig="threePt" dir="t"/>
        </a:scene3d>
        <a:sp3d prstMaterial="clear"/>
      </c:spPr>
    </c:plotArea>
    <c:legend>
      <c:legendPos val="r"/>
      <c:layout>
        <c:manualLayout>
          <c:xMode val="edge"/>
          <c:yMode val="edge"/>
          <c:x val="0.33431223159112589"/>
          <c:y val="5.2794415247813566E-2"/>
          <c:w val="0.63904226158779298"/>
          <c:h val="0.15767868267801469"/>
        </c:manualLayout>
      </c:layout>
      <c:overlay val="0"/>
      <c:txPr>
        <a:bodyPr/>
        <a:lstStyle/>
        <a:p>
          <a:pPr>
            <a:defRPr sz="2400" b="1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76200">
      <a:solidFill>
        <a:srgbClr val="6D8838"/>
      </a:solidFill>
    </a:ln>
    <a:effectLst>
      <a:glow rad="228600">
        <a:schemeClr val="accent3">
          <a:satMod val="175000"/>
          <a:alpha val="40000"/>
        </a:schemeClr>
      </a:glow>
    </a:effectLst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800" b="1" dirty="0">
                <a:solidFill>
                  <a:srgbClr val="002060"/>
                </a:solidFill>
                <a:latin typeface="Arial Black" panose="020B0A04020102020204" pitchFamily="34" charset="0"/>
              </a:rPr>
              <a:t>2025 год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18554049550049992"/>
          <c:w val="1"/>
          <c:h val="0.5208412740464735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3"/>
          <c:dPt>
            <c:idx val="0"/>
            <c:bubble3D val="0"/>
            <c:spPr>
              <a:solidFill>
                <a:srgbClr val="00B0F0"/>
              </a:solidFill>
              <a:ln w="12700">
                <a:solidFill>
                  <a:srgbClr val="00B0F0"/>
                </a:solidFill>
              </a:ln>
              <a:effectLst/>
              <a:sp3d contourW="12700">
                <a:contourClr>
                  <a:srgbClr val="00B0F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14DB-477C-9AC3-4177F7B65FBE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25400">
                <a:solidFill>
                  <a:srgbClr val="FF0000"/>
                </a:solidFill>
              </a:ln>
              <a:effectLst/>
              <a:sp3d contourW="25400">
                <a:contourClr>
                  <a:srgbClr val="FF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14DB-477C-9AC3-4177F7B65FBE}"/>
              </c:ext>
            </c:extLst>
          </c:dPt>
          <c:dPt>
            <c:idx val="2"/>
            <c:bubble3D val="0"/>
            <c:spPr>
              <a:solidFill>
                <a:srgbClr val="92D050"/>
              </a:solidFill>
              <a:ln w="25400">
                <a:solidFill>
                  <a:srgbClr val="00B050"/>
                </a:solidFill>
              </a:ln>
              <a:effectLst/>
              <a:sp3d contourW="25400">
                <a:contourClr>
                  <a:srgbClr val="00B05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4-14DB-477C-9AC3-4177F7B65FBE}"/>
              </c:ext>
            </c:extLst>
          </c:dPt>
          <c:dPt>
            <c:idx val="3"/>
            <c:bubble3D val="0"/>
            <c:spPr>
              <a:solidFill>
                <a:srgbClr val="FF66CC"/>
              </a:solidFill>
              <a:ln w="25400">
                <a:solidFill>
                  <a:srgbClr val="FF66CC"/>
                </a:solidFill>
              </a:ln>
              <a:effectLst/>
              <a:sp3d contourW="25400">
                <a:contourClr>
                  <a:srgbClr val="FF66CC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14DB-477C-9AC3-4177F7B65FBE}"/>
              </c:ext>
            </c:extLst>
          </c:dPt>
          <c:dPt>
            <c:idx val="4"/>
            <c:bubble3D val="0"/>
            <c:spPr>
              <a:solidFill>
                <a:srgbClr val="7030A0"/>
              </a:solidFill>
              <a:ln w="25400">
                <a:solidFill>
                  <a:srgbClr val="7030A0"/>
                </a:solidFill>
              </a:ln>
              <a:effectLst/>
              <a:sp3d contourW="25400">
                <a:contourClr>
                  <a:srgbClr val="7030A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14DB-477C-9AC3-4177F7B65FBE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rgbClr val="FFC000"/>
                </a:solidFill>
              </a:ln>
              <a:effectLst/>
              <a:sp3d contourW="25400">
                <a:contourClr>
                  <a:srgbClr val="FFC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8-14DB-477C-9AC3-4177F7B65FBE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rgbClr val="002060"/>
                </a:solidFill>
              </a:ln>
              <a:effectLst/>
              <a:sp3d contourW="25400">
                <a:contourClr>
                  <a:srgbClr val="00206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14DB-477C-9AC3-4177F7B65FBE}"/>
              </c:ext>
            </c:extLst>
          </c:dPt>
          <c:dPt>
            <c:idx val="7"/>
            <c:bubble3D val="0"/>
            <c:spPr>
              <a:solidFill>
                <a:srgbClr val="FFFF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6-14DB-477C-9AC3-4177F7B65FBE}"/>
              </c:ext>
            </c:extLst>
          </c:dPt>
          <c:dLbls>
            <c:dLbl>
              <c:idx val="1"/>
              <c:layout>
                <c:manualLayout>
                  <c:x val="9.6098697366959231E-3"/>
                  <c:y val="-9.99173168793210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4DB-477C-9AC3-4177F7B65FBE}"/>
                </c:ext>
              </c:extLst>
            </c:dLbl>
            <c:dLbl>
              <c:idx val="2"/>
              <c:layout>
                <c:manualLayout>
                  <c:x val="2.2267577908010223E-2"/>
                  <c:y val="-3.79205729277943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4DB-477C-9AC3-4177F7B65FBE}"/>
                </c:ext>
              </c:extLst>
            </c:dLbl>
            <c:dLbl>
              <c:idx val="4"/>
              <c:layout>
                <c:manualLayout>
                  <c:x val="-8.3748507110321078E-3"/>
                  <c:y val="9.188508969088904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4DB-477C-9AC3-4177F7B65FB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rgbClr val="FF0000"/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Лист1!$A$2:$A$8</c:f>
              <c:strCache>
                <c:ptCount val="7"/>
                <c:pt idx="0">
                  <c:v>Налог на доходы физических лиц</c:v>
                </c:pt>
                <c:pt idx="1">
                  <c:v>Налог на имущество физических лиц</c:v>
                </c:pt>
                <c:pt idx="2">
                  <c:v>земельный налог</c:v>
                </c:pt>
                <c:pt idx="3">
                  <c:v>Акцизы</c:v>
                </c:pt>
                <c:pt idx="4">
                  <c:v>Доходы от использования имущества</c:v>
                </c:pt>
                <c:pt idx="5">
                  <c:v>Доходы от реализации имущества</c:v>
                </c:pt>
                <c:pt idx="6">
                  <c:v>Прочие доходы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68.599999999999994</c:v>
                </c:pt>
                <c:pt idx="1">
                  <c:v>10.7</c:v>
                </c:pt>
                <c:pt idx="2">
                  <c:v>10.6</c:v>
                </c:pt>
                <c:pt idx="3" formatCode="0.0">
                  <c:v>4.0999999999999996</c:v>
                </c:pt>
                <c:pt idx="4">
                  <c:v>4</c:v>
                </c:pt>
                <c:pt idx="5">
                  <c:v>0.8</c:v>
                </c:pt>
                <c:pt idx="6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4DB-477C-9AC3-4177F7B65F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5078931015310259E-3"/>
          <c:y val="0.72845883285695523"/>
          <c:w val="0.99663331058453819"/>
          <c:h val="0.25526098951968307"/>
        </c:manualLayout>
      </c:layout>
      <c:overlay val="0"/>
      <c:spPr>
        <a:noFill/>
        <a:ln>
          <a:solidFill>
            <a:srgbClr val="00B050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rgbClr val="0070C0"/>
      </a:solidFill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800" b="1" dirty="0">
                <a:solidFill>
                  <a:srgbClr val="002060"/>
                </a:solidFill>
                <a:latin typeface="Arial Black" panose="020B0A04020102020204" pitchFamily="34" charset="0"/>
              </a:rPr>
              <a:t>2026 год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00B0F0"/>
            </a:solidFill>
          </c:spPr>
          <c:explosion val="18"/>
          <c:dPt>
            <c:idx val="0"/>
            <c:bubble3D val="0"/>
            <c:explosion val="30"/>
            <c:spPr>
              <a:solidFill>
                <a:srgbClr val="00B0F0"/>
              </a:solidFill>
              <a:ln w="25400">
                <a:solidFill>
                  <a:srgbClr val="00B0F0"/>
                </a:solidFill>
              </a:ln>
              <a:effectLst/>
              <a:sp3d contourW="25400">
                <a:contourClr>
                  <a:srgbClr val="00B0F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41FC-4BB6-8F96-ED5352545881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41FC-4BB6-8F96-ED5352545881}"/>
              </c:ext>
            </c:extLst>
          </c:dPt>
          <c:dPt>
            <c:idx val="2"/>
            <c:bubble3D val="0"/>
            <c:spPr>
              <a:solidFill>
                <a:srgbClr val="92D050"/>
              </a:solidFill>
              <a:ln w="25400">
                <a:solidFill>
                  <a:srgbClr val="00B050"/>
                </a:solidFill>
              </a:ln>
              <a:effectLst/>
              <a:sp3d contourW="25400">
                <a:contourClr>
                  <a:srgbClr val="00B05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41FC-4BB6-8F96-ED5352545881}"/>
              </c:ext>
            </c:extLst>
          </c:dPt>
          <c:dPt>
            <c:idx val="3"/>
            <c:bubble3D val="0"/>
            <c:spPr>
              <a:solidFill>
                <a:srgbClr val="FF66CC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4-41FC-4BB6-8F96-ED5352545881}"/>
              </c:ext>
            </c:extLst>
          </c:dPt>
          <c:dPt>
            <c:idx val="4"/>
            <c:bubble3D val="0"/>
            <c:spPr>
              <a:solidFill>
                <a:srgbClr val="7030A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6-41FC-4BB6-8F96-ED5352545881}"/>
              </c:ext>
            </c:extLst>
          </c:dPt>
          <c:dPt>
            <c:idx val="5"/>
            <c:bubble3D val="0"/>
            <c:spPr>
              <a:solidFill>
                <a:srgbClr val="FFC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41FC-4BB6-8F96-ED5352545881}"/>
              </c:ext>
            </c:extLst>
          </c:dPt>
          <c:dPt>
            <c:idx val="6"/>
            <c:bubble3D val="0"/>
            <c:spPr>
              <a:solidFill>
                <a:schemeClr val="tx2">
                  <a:lumMod val="75000"/>
                </a:schemeClr>
              </a:solidFill>
              <a:ln w="25400">
                <a:solidFill>
                  <a:srgbClr val="002060"/>
                </a:solidFill>
              </a:ln>
              <a:effectLst/>
              <a:sp3d contourW="25400">
                <a:contourClr>
                  <a:srgbClr val="00206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E9BF-4385-815A-1E57EC4A532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rgbClr val="FF0000"/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Лист1!$A$2:$A$8</c:f>
              <c:strCache>
                <c:ptCount val="7"/>
                <c:pt idx="0">
                  <c:v>Налог на доходы физических лиц</c:v>
                </c:pt>
                <c:pt idx="1">
                  <c:v>Налог на имущество физических лиц</c:v>
                </c:pt>
                <c:pt idx="2">
                  <c:v>земельный налог</c:v>
                </c:pt>
                <c:pt idx="3">
                  <c:v>Акцизы</c:v>
                </c:pt>
                <c:pt idx="4">
                  <c:v>Доходы от использования имущества</c:v>
                </c:pt>
                <c:pt idx="5">
                  <c:v>Доходы от реализации имущества</c:v>
                </c:pt>
                <c:pt idx="6">
                  <c:v>Прочие неналоговые доходы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70.2</c:v>
                </c:pt>
                <c:pt idx="1">
                  <c:v>10.199999999999999</c:v>
                </c:pt>
                <c:pt idx="2">
                  <c:v>10</c:v>
                </c:pt>
                <c:pt idx="3">
                  <c:v>4</c:v>
                </c:pt>
                <c:pt idx="4">
                  <c:v>3.8</c:v>
                </c:pt>
                <c:pt idx="5">
                  <c:v>0.8</c:v>
                </c:pt>
                <c:pt idx="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FC-4BB6-8F96-ED53525458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accent5">
        <a:lumMod val="20000"/>
        <a:lumOff val="80000"/>
      </a:schemeClr>
    </a:solidFill>
    <a:ln>
      <a:solidFill>
        <a:srgbClr val="0070C0"/>
      </a:solidFill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800" dirty="0">
                <a:solidFill>
                  <a:srgbClr val="002060"/>
                </a:solidFill>
                <a:latin typeface="Arial Black" panose="020B0A04020102020204" pitchFamily="34" charset="0"/>
              </a:rPr>
              <a:t>2027 год</a:t>
            </a:r>
          </a:p>
        </c:rich>
      </c:tx>
      <c:layout>
        <c:manualLayout>
          <c:xMode val="edge"/>
          <c:yMode val="edge"/>
          <c:x val="0.31168635583700577"/>
          <c:y val="3.413599205823009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explosion val="21"/>
            <c:spPr>
              <a:solidFill>
                <a:srgbClr val="00B0F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3A15-485D-9A4B-A072CA021522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3A15-485D-9A4B-A072CA02152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ED4C-4DF5-A21B-2F897137C7A7}"/>
              </c:ext>
            </c:extLst>
          </c:dPt>
          <c:dPt>
            <c:idx val="3"/>
            <c:bubble3D val="0"/>
            <c:spPr>
              <a:solidFill>
                <a:srgbClr val="FF66CC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4-3A15-485D-9A4B-A072CA021522}"/>
              </c:ext>
            </c:extLst>
          </c:dPt>
          <c:dPt>
            <c:idx val="4"/>
            <c:bubble3D val="0"/>
            <c:spPr>
              <a:solidFill>
                <a:srgbClr val="7030A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A-3A15-485D-9A4B-A072CA021522}"/>
              </c:ext>
            </c:extLst>
          </c:dPt>
          <c:dPt>
            <c:idx val="5"/>
            <c:bubble3D val="0"/>
            <c:spPr>
              <a:solidFill>
                <a:srgbClr val="FFC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3A15-485D-9A4B-A072CA021522}"/>
              </c:ext>
            </c:extLst>
          </c:dPt>
          <c:dPt>
            <c:idx val="6"/>
            <c:bubble3D val="0"/>
            <c:spPr>
              <a:solidFill>
                <a:srgbClr val="23528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C-3A15-485D-9A4B-A072CA02152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rgbClr val="FF0000"/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Лист1!$A$2:$A$8</c:f>
              <c:strCache>
                <c:ptCount val="7"/>
                <c:pt idx="0">
                  <c:v>Налог на доходы физических лиц</c:v>
                </c:pt>
                <c:pt idx="1">
                  <c:v>Налог на имущество физических лиц</c:v>
                </c:pt>
                <c:pt idx="2">
                  <c:v>Земельный налог</c:v>
                </c:pt>
                <c:pt idx="3">
                  <c:v>Акцизы</c:v>
                </c:pt>
                <c:pt idx="4">
                  <c:v>Доходы от использования имущества</c:v>
                </c:pt>
                <c:pt idx="5">
                  <c:v>Доходы от реализации имущества</c:v>
                </c:pt>
                <c:pt idx="6">
                  <c:v>Прочие неналоговые доходы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70.400000000000006</c:v>
                </c:pt>
                <c:pt idx="1">
                  <c:v>9.8000000000000007</c:v>
                </c:pt>
                <c:pt idx="2">
                  <c:v>9.5</c:v>
                </c:pt>
                <c:pt idx="3">
                  <c:v>5</c:v>
                </c:pt>
                <c:pt idx="4">
                  <c:v>3.6</c:v>
                </c:pt>
                <c:pt idx="5">
                  <c:v>0.7</c:v>
                </c:pt>
                <c:pt idx="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A15-485D-9A4B-A072CA0215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accent5">
        <a:lumMod val="20000"/>
        <a:lumOff val="80000"/>
      </a:schemeClr>
    </a:solidFill>
    <a:ln>
      <a:solidFill>
        <a:schemeClr val="accent1"/>
      </a:solidFill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solidFill>
          <a:schemeClr val="bg1">
            <a:lumMod val="8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187766842752731"/>
          <c:y val="2.3623025359771246E-2"/>
          <c:w val="0.7071734568347926"/>
          <c:h val="0.7418248722636291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rgbClr val="09CAFF"/>
              </a:solidFill>
            </a:ln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09EF-41AE-8483-69754A5FB525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09EF-41AE-8483-69754A5FB525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09EF-41AE-8483-69754A5FB52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Лист1!$A$2:$A$4</c:f>
              <c:strCache>
                <c:ptCount val="3"/>
                <c:pt idx="0">
                  <c:v>2025 год</c:v>
                </c:pt>
                <c:pt idx="1">
                  <c:v>2026 год</c:v>
                </c:pt>
                <c:pt idx="2">
                  <c:v>2027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295.2</c:v>
                </c:pt>
                <c:pt idx="1">
                  <c:v>281.89999999999998</c:v>
                </c:pt>
                <c:pt idx="2">
                  <c:v>289.3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9EF-41AE-8483-69754A5FB52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C00000"/>
              </a:solidFill>
            </a:ln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09EF-41AE-8483-69754A5FB525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09EF-41AE-8483-69754A5FB525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09EF-41AE-8483-69754A5FB525}"/>
              </c:ext>
            </c:extLst>
          </c:dPt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b="1"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0662618192814714E-2"/>
                      <c:h val="0.1026815738166394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09EF-41AE-8483-69754A5FB525}"/>
                </c:ext>
              </c:extLst>
            </c:dLbl>
            <c:dLbl>
              <c:idx val="2"/>
              <c:layout>
                <c:manualLayout>
                  <c:x val="3.7958837780911144E-2"/>
                  <c:y val="-6.02609275687625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9EF-41AE-8483-69754A5FB52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Лист1!$A$2:$A$4</c:f>
              <c:strCache>
                <c:ptCount val="3"/>
                <c:pt idx="0">
                  <c:v>2025 год</c:v>
                </c:pt>
                <c:pt idx="1">
                  <c:v>2026 год</c:v>
                </c:pt>
                <c:pt idx="2">
                  <c:v>2027 год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317.60000000000002</c:v>
                </c:pt>
                <c:pt idx="1">
                  <c:v>281.89999999999998</c:v>
                </c:pt>
                <c:pt idx="2">
                  <c:v>289.3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9EF-41AE-8483-69754A5FB525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дефицит</c:v>
                </c:pt>
              </c:strCache>
            </c:strRef>
          </c:tx>
          <c:spPr>
            <a:solidFill>
              <a:srgbClr val="37F828"/>
            </a:solidFill>
            <a:ln>
              <a:solidFill>
                <a:schemeClr val="accent3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33501A07-A185-4258-8D68-0294BD880306}" type="VALUE">
                      <a:rPr lang="en-US" b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02D6-4B74-BF64-67481FADF85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Лист1!$A$2:$A$4</c:f>
              <c:strCache>
                <c:ptCount val="3"/>
                <c:pt idx="0">
                  <c:v>2025 год</c:v>
                </c:pt>
                <c:pt idx="1">
                  <c:v>2026 год</c:v>
                </c:pt>
                <c:pt idx="2">
                  <c:v>2027 год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22.4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09EF-41AE-8483-69754A5FB5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gapDepth val="70"/>
        <c:shape val="cylinder"/>
        <c:axId val="120018432"/>
        <c:axId val="120019968"/>
        <c:axId val="0"/>
      </c:bar3DChart>
      <c:catAx>
        <c:axId val="1200184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>
                <a:solidFill>
                  <a:srgbClr val="003B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20019968"/>
        <c:crosses val="autoZero"/>
        <c:auto val="1"/>
        <c:lblAlgn val="ctr"/>
        <c:lblOffset val="1000"/>
        <c:noMultiLvlLbl val="0"/>
      </c:catAx>
      <c:valAx>
        <c:axId val="1200199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0018432"/>
        <c:crosses val="autoZero"/>
        <c:crossBetween val="between"/>
      </c:valAx>
      <c:spPr>
        <a:noFill/>
        <a:ln w="25381">
          <a:noFill/>
        </a:ln>
      </c:spPr>
    </c:plotArea>
    <c:legend>
      <c:legendPos val="r"/>
      <c:layout>
        <c:manualLayout>
          <c:xMode val="edge"/>
          <c:yMode val="edge"/>
          <c:x val="0.83481456690064404"/>
          <c:y val="0.38960582717438291"/>
          <c:w val="0.16518543309935596"/>
          <c:h val="0.22409542857440481"/>
        </c:manualLayout>
      </c:layout>
      <c:overlay val="0"/>
    </c:legend>
    <c:plotVisOnly val="1"/>
    <c:dispBlanksAs val="gap"/>
    <c:showDLblsOverMax val="0"/>
  </c:chart>
  <c:spPr>
    <a:solidFill>
      <a:schemeClr val="accent6">
        <a:lumMod val="20000"/>
        <a:lumOff val="80000"/>
      </a:schemeClr>
    </a:solidFill>
    <a:ln w="22225">
      <a:solidFill>
        <a:srgbClr val="C00000"/>
      </a:solidFill>
    </a:ln>
  </c:spPr>
  <c:txPr>
    <a:bodyPr/>
    <a:lstStyle/>
    <a:p>
      <a:pPr>
        <a:defRPr sz="1250">
          <a:latin typeface="Arial Narrow" panose="020B0606020202030204" pitchFamily="34" charset="0"/>
        </a:defRPr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1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"/>
          <c:w val="0.99932770839984753"/>
          <c:h val="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92D05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1B85-4746-BA73-ABDE1B83EE53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1B85-4746-BA73-ABDE1B83EE53}"/>
              </c:ext>
            </c:extLst>
          </c:dPt>
          <c:dPt>
            <c:idx val="2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1B85-4746-BA73-ABDE1B83EE53}"/>
              </c:ext>
            </c:extLst>
          </c:dPt>
          <c:dPt>
            <c:idx val="3"/>
            <c:bubble3D val="0"/>
            <c:spPr>
              <a:solidFill>
                <a:srgbClr val="7030A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1B85-4746-BA73-ABDE1B83EE53}"/>
              </c:ext>
            </c:extLst>
          </c:dPt>
          <c:dPt>
            <c:idx val="4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1B85-4746-BA73-ABDE1B83EE53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B-1B85-4746-BA73-ABDE1B83EE53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D-1B85-4746-BA73-ABDE1B83EE53}"/>
              </c:ext>
            </c:extLst>
          </c:dPt>
          <c:dLbls>
            <c:dLbl>
              <c:idx val="3"/>
              <c:layout>
                <c:manualLayout>
                  <c:x val="3.4685077798765403E-2"/>
                  <c:y val="-2.2637428471379412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B85-4746-BA73-ABDE1B83EE53}"/>
                </c:ext>
              </c:extLst>
            </c:dLbl>
            <c:dLbl>
              <c:idx val="5"/>
              <c:layout>
                <c:manualLayout>
                  <c:x val="-2.9823270290759086E-2"/>
                  <c:y val="1.553783053641016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1B85-4746-BA73-ABDE1B83EE53}"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Общегосударственные вопросы</c:v>
                </c:pt>
                <c:pt idx="1">
                  <c:v>Национальная экономика</c:v>
                </c:pt>
                <c:pt idx="2">
                  <c:v>Жилищно-коммунальное хозяйство</c:v>
                </c:pt>
                <c:pt idx="3">
                  <c:v>Образование</c:v>
                </c:pt>
                <c:pt idx="4">
                  <c:v>Культура</c:v>
                </c:pt>
                <c:pt idx="5">
                  <c:v>Другие расходы</c:v>
                </c:pt>
              </c:strCache>
            </c:strRef>
          </c:cat>
          <c:val>
            <c:numRef>
              <c:f>Лист1!$B$2:$B$7</c:f>
              <c:numCache>
                <c:formatCode>0.00</c:formatCode>
                <c:ptCount val="6"/>
                <c:pt idx="0">
                  <c:v>2.0194164216593933</c:v>
                </c:pt>
                <c:pt idx="1">
                  <c:v>33.774663924688575</c:v>
                </c:pt>
                <c:pt idx="2">
                  <c:v>46.772527399760087</c:v>
                </c:pt>
                <c:pt idx="3">
                  <c:v>4.7231329384647261E-2</c:v>
                </c:pt>
                <c:pt idx="4">
                  <c:v>16.79</c:v>
                </c:pt>
                <c:pt idx="5">
                  <c:v>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1B85-4746-BA73-ABDE1B83EE5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Столбец3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F-274C-4FED-A448-830B407FB77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1-274C-4FED-A448-830B407FB77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3-274C-4FED-A448-830B407FB77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5-274C-4FED-A448-830B407FB77A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7-274C-4FED-A448-830B407FB77A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9-274C-4FED-A448-830B407FB77A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B-274C-4FED-A448-830B407FB77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Общегосударственные вопросы</c:v>
                </c:pt>
                <c:pt idx="1">
                  <c:v>Национальная экономика</c:v>
                </c:pt>
                <c:pt idx="2">
                  <c:v>Жилищно-коммунальное хозяйство</c:v>
                </c:pt>
                <c:pt idx="3">
                  <c:v>Образование</c:v>
                </c:pt>
                <c:pt idx="4">
                  <c:v>Культура</c:v>
                </c:pt>
                <c:pt idx="5">
                  <c:v>Другие расходы</c:v>
                </c:pt>
              </c:strCache>
            </c:strRef>
          </c:cat>
          <c:val>
            <c:numRef>
              <c:f>Лист1!$C$2:$C$7</c:f>
              <c:numCache>
                <c:formatCode>0.0</c:formatCode>
                <c:ptCount val="6"/>
                <c:pt idx="0">
                  <c:v>6413.38</c:v>
                </c:pt>
                <c:pt idx="1">
                  <c:v>107263.54</c:v>
                </c:pt>
                <c:pt idx="2">
                  <c:v>148542.91</c:v>
                </c:pt>
                <c:pt idx="3">
                  <c:v>150</c:v>
                </c:pt>
                <c:pt idx="4">
                  <c:v>53331.18</c:v>
                </c:pt>
                <c:pt idx="5">
                  <c:v>1884.8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1B85-4746-BA73-ABDE1B83EE53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Столбец4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D-274C-4FED-A448-830B407FB77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F-274C-4FED-A448-830B407FB77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1-274C-4FED-A448-830B407FB77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3-274C-4FED-A448-830B407FB77A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5-274C-4FED-A448-830B407FB77A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7-274C-4FED-A448-830B407FB77A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9-274C-4FED-A448-830B407FB77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Общегосударственные вопросы</c:v>
                </c:pt>
                <c:pt idx="1">
                  <c:v>Национальная экономика</c:v>
                </c:pt>
                <c:pt idx="2">
                  <c:v>Жилищно-коммунальное хозяйство</c:v>
                </c:pt>
                <c:pt idx="3">
                  <c:v>Образование</c:v>
                </c:pt>
                <c:pt idx="4">
                  <c:v>Культура</c:v>
                </c:pt>
                <c:pt idx="5">
                  <c:v>Другие расходы</c:v>
                </c:pt>
              </c:strCache>
            </c:strRef>
          </c:cat>
          <c:val>
            <c:numRef>
              <c:f>Лист1!$D$2:$D$7</c:f>
              <c:numCache>
                <c:formatCode>0.0</c:formatCode>
                <c:ptCount val="6"/>
                <c:pt idx="0">
                  <c:v>317585.81</c:v>
                </c:pt>
                <c:pt idx="1">
                  <c:v>317585.81</c:v>
                </c:pt>
                <c:pt idx="2">
                  <c:v>317585.81</c:v>
                </c:pt>
                <c:pt idx="3">
                  <c:v>317585.81</c:v>
                </c:pt>
                <c:pt idx="4">
                  <c:v>317585.81</c:v>
                </c:pt>
                <c:pt idx="5">
                  <c:v>317585.81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1B85-4746-BA73-ABDE1B83EE53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  <c:spPr>
        <a:solidFill>
          <a:schemeClr val="accent5">
            <a:lumMod val="20000"/>
            <a:lumOff val="80000"/>
          </a:schemeClr>
        </a:solidFill>
        <a:ln>
          <a:noFill/>
        </a:ln>
        <a:effectLst/>
      </c:spPr>
    </c:plotArea>
    <c:legend>
      <c:legendPos val="b"/>
      <c:overlay val="0"/>
      <c:spPr>
        <a:solidFill>
          <a:schemeClr val="accent5">
            <a:lumMod val="20000"/>
            <a:lumOff val="8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rgbClr val="003BC0"/>
                </a:solidFill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defRPr>
            </a:pPr>
            <a:r>
              <a:rPr lang="ru-RU" sz="1800" dirty="0">
                <a:solidFill>
                  <a:srgbClr val="003BC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2026 год</a:t>
            </a:r>
          </a:p>
        </c:rich>
      </c:tx>
      <c:layout>
        <c:manualLayout>
          <c:xMode val="edge"/>
          <c:yMode val="edge"/>
          <c:x val="0.34939138706810352"/>
          <c:y val="2.67226200455841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rgbClr val="003BC0"/>
              </a:solidFill>
              <a:latin typeface="Arial Black" panose="020B0A04020102020204" pitchFamily="34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50"/>
      <c:rotY val="3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16587677126783892"/>
          <c:w val="0.97354460615487171"/>
          <c:h val="0.8287787047230441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18"/>
          <c:dPt>
            <c:idx val="0"/>
            <c:bubble3D val="0"/>
            <c:spPr>
              <a:solidFill>
                <a:srgbClr val="92D05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B3AF-4E48-B81C-5FC9F8F8D684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B3AF-4E48-B81C-5FC9F8F8D684}"/>
              </c:ext>
            </c:extLst>
          </c:dPt>
          <c:dPt>
            <c:idx val="2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B3AF-4E48-B81C-5FC9F8F8D684}"/>
              </c:ext>
            </c:extLst>
          </c:dPt>
          <c:dPt>
            <c:idx val="3"/>
            <c:bubble3D val="0"/>
            <c:explosion val="2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B3AF-4E48-B81C-5FC9F8F8D684}"/>
              </c:ext>
            </c:extLst>
          </c:dPt>
          <c:dPt>
            <c:idx val="4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B3AF-4E48-B81C-5FC9F8F8D684}"/>
              </c:ext>
            </c:extLst>
          </c:dPt>
          <c:dPt>
            <c:idx val="5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B-B3AF-4E48-B81C-5FC9F8F8D684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D-B3AF-4E48-B81C-5FC9F8F8D684}"/>
              </c:ext>
            </c:extLst>
          </c:dPt>
          <c:dLbls>
            <c:dLbl>
              <c:idx val="0"/>
              <c:layout>
                <c:manualLayout>
                  <c:x val="-3.3745556049327934E-2"/>
                  <c:y val="4.9794130618483465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3AF-4E48-B81C-5FC9F8F8D684}"/>
                </c:ext>
              </c:extLst>
            </c:dLbl>
            <c:dLbl>
              <c:idx val="3"/>
              <c:layout>
                <c:manualLayout>
                  <c:x val="-1.4540051105432739E-2"/>
                  <c:y val="3.3699959263785502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3AF-4E48-B81C-5FC9F8F8D684}"/>
                </c:ext>
              </c:extLst>
            </c:dLbl>
            <c:dLbl>
              <c:idx val="4"/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431486779246751"/>
                      <c:h val="9.94615918096642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B3AF-4E48-B81C-5FC9F8F8D684}"/>
                </c:ext>
              </c:extLst>
            </c:dLbl>
            <c:dLbl>
              <c:idx val="5"/>
              <c:layout>
                <c:manualLayout>
                  <c:x val="-0.10626197783579611"/>
                  <c:y val="5.8913908555614999E-2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287704143984"/>
                      <c:h val="8.877254379143056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B3AF-4E48-B81C-5FC9F8F8D684}"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Общегосударственные вопросы</c:v>
                </c:pt>
                <c:pt idx="1">
                  <c:v>Национальная экономика</c:v>
                </c:pt>
                <c:pt idx="2">
                  <c:v>ЖКХ</c:v>
                </c:pt>
                <c:pt idx="3">
                  <c:v>Образование</c:v>
                </c:pt>
                <c:pt idx="4">
                  <c:v>культура</c:v>
                </c:pt>
                <c:pt idx="5">
                  <c:v>Другие</c:v>
                </c:pt>
              </c:strCache>
            </c:strRef>
          </c:cat>
          <c:val>
            <c:numRef>
              <c:f>Лист1!$B$2:$B$7</c:f>
              <c:numCache>
                <c:formatCode>0.00</c:formatCode>
                <c:ptCount val="6"/>
                <c:pt idx="0">
                  <c:v>1.5398132714806789</c:v>
                </c:pt>
                <c:pt idx="1">
                  <c:v>29.207693178105774</c:v>
                </c:pt>
                <c:pt idx="2">
                  <c:v>48.112499658587822</c:v>
                </c:pt>
                <c:pt idx="3">
                  <c:v>3.5471395334731148E-2</c:v>
                </c:pt>
                <c:pt idx="4">
                  <c:v>17.680489987666597</c:v>
                </c:pt>
                <c:pt idx="5">
                  <c:v>3.4240325088243968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B3AF-4E48-B81C-5FC9F8F8D684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accent6">
        <a:lumMod val="20000"/>
        <a:lumOff val="80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rgbClr val="003BC0"/>
                </a:solidFill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defRPr>
            </a:pPr>
            <a:r>
              <a:rPr lang="ru-RU" sz="1800" dirty="0">
                <a:solidFill>
                  <a:srgbClr val="003BC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2027 год</a:t>
            </a:r>
          </a:p>
        </c:rich>
      </c:tx>
      <c:layout>
        <c:manualLayout>
          <c:xMode val="edge"/>
          <c:yMode val="edge"/>
          <c:x val="0.34730828519053436"/>
          <c:y val="3.9571813957993271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rgbClr val="003BC0"/>
              </a:solidFill>
              <a:latin typeface="Arial Black" panose="020B0A04020102020204" pitchFamily="34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50"/>
      <c:rotY val="3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00B0F0"/>
            </a:solidFill>
          </c:spPr>
          <c:explosion val="9"/>
          <c:dPt>
            <c:idx val="0"/>
            <c:bubble3D val="0"/>
            <c:spPr>
              <a:solidFill>
                <a:srgbClr val="92D05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F33E-4AF6-B17E-799A89329B7E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F33E-4AF6-B17E-799A89329B7E}"/>
              </c:ext>
            </c:extLst>
          </c:dPt>
          <c:dPt>
            <c:idx val="2"/>
            <c:bubble3D val="0"/>
            <c:explosion val="25"/>
            <c:spPr>
              <a:solidFill>
                <a:srgbClr val="00B0F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F33E-4AF6-B17E-799A89329B7E}"/>
              </c:ext>
            </c:extLst>
          </c:dPt>
          <c:dPt>
            <c:idx val="3"/>
            <c:bubble3D val="0"/>
            <c:spPr>
              <a:solidFill>
                <a:srgbClr val="7030A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F33E-4AF6-B17E-799A89329B7E}"/>
              </c:ext>
            </c:extLst>
          </c:dPt>
          <c:dPt>
            <c:idx val="4"/>
            <c:bubble3D val="0"/>
            <c:explosion val="2"/>
            <c:spPr>
              <a:solidFill>
                <a:srgbClr val="FFFF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F33E-4AF6-B17E-799A89329B7E}"/>
              </c:ext>
            </c:extLst>
          </c:dPt>
          <c:dPt>
            <c:idx val="5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B-F33E-4AF6-B17E-799A89329B7E}"/>
              </c:ext>
            </c:extLst>
          </c:dPt>
          <c:dPt>
            <c:idx val="6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D-F33E-4AF6-B17E-799A89329B7E}"/>
              </c:ext>
            </c:extLst>
          </c:dPt>
          <c:dLbls>
            <c:dLbl>
              <c:idx val="0"/>
              <c:layout>
                <c:manualLayout>
                  <c:x val="-0.13853825269414519"/>
                  <c:y val="0.10524257988428636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310784912787461"/>
                      <c:h val="9.320438754668285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F33E-4AF6-B17E-799A89329B7E}"/>
                </c:ext>
              </c:extLst>
            </c:dLbl>
            <c:dLbl>
              <c:idx val="3"/>
              <c:layout>
                <c:manualLayout>
                  <c:x val="2.6937631929785575E-2"/>
                  <c:y val="-8.5004800036463605E-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33E-4AF6-B17E-799A89329B7E}"/>
                </c:ext>
              </c:extLst>
            </c:dLbl>
            <c:dLbl>
              <c:idx val="5"/>
              <c:layout>
                <c:manualLayout>
                  <c:x val="-9.8281093767359259E-2"/>
                  <c:y val="9.2089839020735587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33E-4AF6-B17E-799A89329B7E}"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Общегосударственные вопросы</c:v>
                </c:pt>
                <c:pt idx="1">
                  <c:v>Национальная экономика</c:v>
                </c:pt>
                <c:pt idx="2">
                  <c:v>ЖКХ</c:v>
                </c:pt>
                <c:pt idx="3">
                  <c:v>Образование</c:v>
                </c:pt>
                <c:pt idx="4">
                  <c:v>Культура</c:v>
                </c:pt>
                <c:pt idx="5">
                  <c:v>Другие</c:v>
                </c:pt>
              </c:strCache>
            </c:strRef>
          </c:cat>
          <c:val>
            <c:numRef>
              <c:f>Лист1!$B$2:$B$7</c:f>
              <c:numCache>
                <c:formatCode>0.00</c:formatCode>
                <c:ptCount val="6"/>
                <c:pt idx="0">
                  <c:v>1.5003514990726921</c:v>
                </c:pt>
                <c:pt idx="1">
                  <c:v>30.36895305811106</c:v>
                </c:pt>
                <c:pt idx="2">
                  <c:v>44.270032854967404</c:v>
                </c:pt>
                <c:pt idx="3">
                  <c:v>3.4562347364033449E-2</c:v>
                </c:pt>
                <c:pt idx="4">
                  <c:v>17.227380844579347</c:v>
                </c:pt>
                <c:pt idx="5">
                  <c:v>6.5987193959054684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F33E-4AF6-B17E-799A89329B7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F-829C-46BB-9973-DA7536D9435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1-829C-46BB-9973-DA7536D9435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3-829C-46BB-9973-DA7536D9435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5-829C-46BB-9973-DA7536D94350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7-829C-46BB-9973-DA7536D94350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9-829C-46BB-9973-DA7536D94350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B-829C-46BB-9973-DA7536D9435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Общегосударственные вопросы</c:v>
                </c:pt>
                <c:pt idx="1">
                  <c:v>Национальная экономика</c:v>
                </c:pt>
                <c:pt idx="2">
                  <c:v>ЖКХ</c:v>
                </c:pt>
                <c:pt idx="3">
                  <c:v>Образование</c:v>
                </c:pt>
                <c:pt idx="4">
                  <c:v>Культура</c:v>
                </c:pt>
                <c:pt idx="5">
                  <c:v>Другие</c:v>
                </c:pt>
              </c:strCache>
            </c:strRef>
          </c:cat>
          <c:val>
            <c:numRef>
              <c:f>Лист1!$C$2:$C$7</c:f>
              <c:numCache>
                <c:formatCode>0.00</c:formatCode>
                <c:ptCount val="6"/>
                <c:pt idx="0">
                  <c:v>4341</c:v>
                </c:pt>
                <c:pt idx="1">
                  <c:v>87867.16</c:v>
                </c:pt>
                <c:pt idx="2">
                  <c:v>128087.46</c:v>
                </c:pt>
                <c:pt idx="3">
                  <c:v>100</c:v>
                </c:pt>
                <c:pt idx="4">
                  <c:v>49844.36</c:v>
                </c:pt>
                <c:pt idx="5">
                  <c:v>19092.22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F33E-4AF6-B17E-799A89329B7E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D-829C-46BB-9973-DA7536D9435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F-829C-46BB-9973-DA7536D9435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1-829C-46BB-9973-DA7536D9435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3-829C-46BB-9973-DA7536D94350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5-829C-46BB-9973-DA7536D94350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7-829C-46BB-9973-DA7536D94350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9-829C-46BB-9973-DA7536D9435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Общегосударственные вопросы</c:v>
                </c:pt>
                <c:pt idx="1">
                  <c:v>Национальная экономика</c:v>
                </c:pt>
                <c:pt idx="2">
                  <c:v>ЖКХ</c:v>
                </c:pt>
                <c:pt idx="3">
                  <c:v>Образование</c:v>
                </c:pt>
                <c:pt idx="4">
                  <c:v>Культура</c:v>
                </c:pt>
                <c:pt idx="5">
                  <c:v>Другие</c:v>
                </c:pt>
              </c:strCache>
            </c:strRef>
          </c:cat>
          <c:val>
            <c:numRef>
              <c:f>Лист1!$D$2:$D$7</c:f>
              <c:numCache>
                <c:formatCode>0.0</c:formatCode>
                <c:ptCount val="6"/>
                <c:pt idx="0">
                  <c:v>289332.2</c:v>
                </c:pt>
                <c:pt idx="1">
                  <c:v>289332.2</c:v>
                </c:pt>
                <c:pt idx="2">
                  <c:v>289332.2</c:v>
                </c:pt>
                <c:pt idx="3">
                  <c:v>289332.2</c:v>
                </c:pt>
                <c:pt idx="4">
                  <c:v>289332.2</c:v>
                </c:pt>
                <c:pt idx="5">
                  <c:v>289332.2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F33E-4AF6-B17E-799A89329B7E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  <c:spPr>
        <a:solidFill>
          <a:schemeClr val="accent6">
            <a:lumMod val="20000"/>
            <a:lumOff val="80000"/>
          </a:schemeClr>
        </a:solidFill>
        <a:ln>
          <a:noFill/>
        </a:ln>
        <a:effectLst/>
      </c:spPr>
    </c:plotArea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1F7FCF-3C31-4EFE-906E-BC2B8B9A5820}" type="doc">
      <dgm:prSet loTypeId="urn:microsoft.com/office/officeart/2005/8/layout/vProcess5" loCatId="process" qsTypeId="urn:microsoft.com/office/officeart/2005/8/quickstyle/3d2#1" qsCatId="3D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95B4BDBF-287B-4182-A70F-66DDBD31D5CE}">
      <dgm:prSet phldrT="[Текст]" custT="1"/>
      <dgm:spPr/>
      <dgm:t>
        <a:bodyPr/>
        <a:lstStyle/>
        <a:p>
          <a:pPr algn="l">
            <a:lnSpc>
              <a:spcPct val="150000"/>
            </a:lnSpc>
            <a:spcAft>
              <a:spcPts val="0"/>
            </a:spcAft>
          </a:pPr>
          <a:r>
            <a:rPr lang="ru-RU" altLang="ru-RU" sz="1600" b="1" dirty="0">
              <a:solidFill>
                <a:srgbClr val="003BC0"/>
              </a:solidFill>
              <a:latin typeface="Arial" panose="020B0604020202020204" pitchFamily="34" charset="0"/>
              <a:cs typeface="Arial" panose="020B0604020202020204" pitchFamily="34" charset="0"/>
            </a:rPr>
            <a:t>ФЕДЕРАЛЬНЫЙ УРОВЕНЬ</a:t>
          </a:r>
          <a:r>
            <a:rPr lang="ru-RU" altLang="ru-RU" sz="1600" b="0" dirty="0">
              <a:solidFill>
                <a:srgbClr val="003BC0"/>
              </a:solidFill>
              <a:latin typeface="Times New Roman" pitchFamily="18" charset="0"/>
            </a:rPr>
            <a:t>:</a:t>
          </a:r>
        </a:p>
        <a:p>
          <a:pPr algn="l">
            <a:lnSpc>
              <a:spcPct val="150000"/>
            </a:lnSpc>
            <a:spcAft>
              <a:spcPts val="0"/>
            </a:spcAft>
            <a:buClrTx/>
            <a:buFontTx/>
            <a:buNone/>
          </a:pPr>
          <a:r>
            <a:rPr lang="ru-RU" altLang="ru-RU" sz="1600" b="0" dirty="0">
              <a:solidFill>
                <a:srgbClr val="003BC0"/>
              </a:solidFill>
              <a:latin typeface="Times New Roman" pitchFamily="18" charset="0"/>
            </a:rPr>
            <a:t>- ФЕДЕРАЛЬНЫЙ БЮДЖЕТ</a:t>
          </a:r>
        </a:p>
        <a:p>
          <a:pPr algn="l">
            <a:lnSpc>
              <a:spcPct val="150000"/>
            </a:lnSpc>
            <a:spcAft>
              <a:spcPts val="0"/>
            </a:spcAft>
            <a:buClrTx/>
            <a:buFontTx/>
            <a:buNone/>
          </a:pPr>
          <a:r>
            <a:rPr lang="ru-RU" altLang="ru-RU" sz="1600" b="0" dirty="0">
              <a:solidFill>
                <a:srgbClr val="003BC0"/>
              </a:solidFill>
              <a:latin typeface="Times New Roman" pitchFamily="18" charset="0"/>
            </a:rPr>
            <a:t>- БЮДЖЕТЫ ГОСУДАРСТВЕННЫХ ВНЕБЮДЖЕТНЫХ ФОНДОВ РФ</a:t>
          </a:r>
          <a:endParaRPr lang="ru-RU" sz="1600" b="0" dirty="0">
            <a:solidFill>
              <a:srgbClr val="003BC0"/>
            </a:solidFill>
            <a:latin typeface="Arial" pitchFamily="34" charset="0"/>
            <a:cs typeface="Arial" pitchFamily="34" charset="0"/>
          </a:endParaRPr>
        </a:p>
      </dgm:t>
    </dgm:pt>
    <dgm:pt modelId="{7F9F9ACA-54B0-4A4B-8316-2AAEE47D90D1}" type="parTrans" cxnId="{4CC417E4-77DD-486F-BEDE-04100C13179B}">
      <dgm:prSet/>
      <dgm:spPr/>
      <dgm:t>
        <a:bodyPr/>
        <a:lstStyle/>
        <a:p>
          <a:endParaRPr lang="ru-RU"/>
        </a:p>
      </dgm:t>
    </dgm:pt>
    <dgm:pt modelId="{10DDC2DF-1C8A-42C7-B8AC-9A1D1948B6ED}" type="sibTrans" cxnId="{4CC417E4-77DD-486F-BEDE-04100C13179B}">
      <dgm:prSet/>
      <dgm:spPr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dgm:spPr>
      <dgm:t>
        <a:bodyPr/>
        <a:lstStyle/>
        <a:p>
          <a:endParaRPr lang="ru-RU"/>
        </a:p>
      </dgm:t>
    </dgm:pt>
    <dgm:pt modelId="{C7E038C1-E8F0-4301-BC28-1E4CB7F6DD2F}">
      <dgm:prSet phldrT="[Текст]" custT="1"/>
      <dgm:spPr/>
      <dgm:t>
        <a:bodyPr/>
        <a:lstStyle/>
        <a:p>
          <a:pPr algn="l">
            <a:spcAft>
              <a:spcPts val="0"/>
            </a:spcAft>
          </a:pPr>
          <a:r>
            <a:rPr lang="ru-RU" sz="1600" b="1" dirty="0">
              <a:solidFill>
                <a:srgbClr val="003BC0"/>
              </a:solidFill>
              <a:latin typeface="Arial" pitchFamily="34" charset="0"/>
              <a:cs typeface="Arial" pitchFamily="34" charset="0"/>
            </a:rPr>
            <a:t>МУНИЦИПАЛЬНЫЙ УРОВЕНЬ: </a:t>
          </a:r>
          <a:r>
            <a:rPr lang="ru-RU" altLang="ru-RU" sz="1600" dirty="0">
              <a:solidFill>
                <a:srgbClr val="003B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бюджеты муниципальных районов; бюджеты муниципальных  округов; бюджеты городских округов; бюджеты городских округов с внутригородским делением; бюджеты внутригородских  муниципальных образований городов Федерального значения Москвы, Санкт-Петербурга и</a:t>
          </a:r>
          <a:endParaRPr lang="ru-RU" sz="1600" b="1" dirty="0">
            <a:solidFill>
              <a:srgbClr val="003BC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l">
            <a:spcAft>
              <a:spcPts val="0"/>
            </a:spcAft>
          </a:pPr>
          <a:r>
            <a:rPr lang="ru-RU" sz="1600" b="1" dirty="0">
              <a:solidFill>
                <a:srgbClr val="003B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0" dirty="0">
              <a:solidFill>
                <a:srgbClr val="003B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Севастополя, </a:t>
          </a:r>
          <a:r>
            <a:rPr lang="ru-RU" altLang="ru-RU" sz="1600" dirty="0">
              <a:solidFill>
                <a:srgbClr val="003BC0"/>
              </a:solidFill>
              <a:latin typeface="Times New Roman" pitchFamily="18" charset="0"/>
            </a:rPr>
            <a:t>бюджеты городских и сельских поселений,</a:t>
          </a:r>
          <a:endParaRPr lang="ru-RU" sz="1600" b="0" dirty="0">
            <a:solidFill>
              <a:srgbClr val="003BC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l">
            <a:spcAft>
              <a:spcPts val="0"/>
            </a:spcAft>
          </a:pPr>
          <a:r>
            <a:rPr lang="ru-RU" altLang="ru-RU" sz="1600" dirty="0">
              <a:solidFill>
                <a:srgbClr val="003BC0"/>
              </a:solidFill>
              <a:latin typeface="Times New Roman" pitchFamily="18" charset="0"/>
            </a:rPr>
            <a:t>бюджеты внутригородских районов.</a:t>
          </a:r>
          <a:endParaRPr lang="ru-RU" sz="1600" b="1" dirty="0">
            <a:solidFill>
              <a:srgbClr val="003BC0"/>
            </a:solidFill>
            <a:latin typeface="Arial" pitchFamily="34" charset="0"/>
            <a:cs typeface="Arial" pitchFamily="34" charset="0"/>
          </a:endParaRPr>
        </a:p>
      </dgm:t>
    </dgm:pt>
    <dgm:pt modelId="{54358A36-290B-493E-912F-BBDF6237180F}" type="parTrans" cxnId="{ED39BE17-1170-4C59-AAB7-EDAAA78FA9F7}">
      <dgm:prSet/>
      <dgm:spPr/>
      <dgm:t>
        <a:bodyPr/>
        <a:lstStyle/>
        <a:p>
          <a:endParaRPr lang="ru-RU"/>
        </a:p>
      </dgm:t>
    </dgm:pt>
    <dgm:pt modelId="{F5818861-4790-4410-8D61-567CADED417E}" type="sibTrans" cxnId="{ED39BE17-1170-4C59-AAB7-EDAAA78FA9F7}">
      <dgm:prSet/>
      <dgm:spPr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dgm:spPr>
      <dgm:t>
        <a:bodyPr/>
        <a:lstStyle/>
        <a:p>
          <a:endParaRPr lang="ru-RU"/>
        </a:p>
      </dgm:t>
    </dgm:pt>
    <dgm:pt modelId="{6AD4D18C-A104-4EDE-A7A8-F5A943824DE6}">
      <dgm:prSet custT="1"/>
      <dgm:spPr/>
      <dgm:t>
        <a:bodyPr/>
        <a:lstStyle/>
        <a:p>
          <a:pPr algn="l">
            <a:lnSpc>
              <a:spcPct val="150000"/>
            </a:lnSpc>
            <a:spcAft>
              <a:spcPts val="0"/>
            </a:spcAft>
          </a:pPr>
          <a:r>
            <a:rPr lang="ru-RU" sz="1600" b="1" dirty="0">
              <a:solidFill>
                <a:srgbClr val="003BC0"/>
              </a:solidFill>
              <a:latin typeface="Arial" pitchFamily="34" charset="0"/>
              <a:cs typeface="Arial" pitchFamily="34" charset="0"/>
            </a:rPr>
            <a:t>РЕГИОНАЛЬНЫЙ УРОВЕНЬ:</a:t>
          </a:r>
        </a:p>
        <a:p>
          <a:pPr algn="l">
            <a:lnSpc>
              <a:spcPct val="150000"/>
            </a:lnSpc>
            <a:spcAft>
              <a:spcPts val="0"/>
            </a:spcAft>
          </a:pPr>
          <a:r>
            <a:rPr lang="ru-RU" sz="1600" b="0" dirty="0">
              <a:solidFill>
                <a:srgbClr val="003BC0"/>
              </a:solidFill>
              <a:latin typeface="Arial" pitchFamily="34" charset="0"/>
              <a:cs typeface="Arial" pitchFamily="34" charset="0"/>
            </a:rPr>
            <a:t>-</a:t>
          </a:r>
          <a:r>
            <a:rPr lang="ru-RU" sz="1600" b="0" dirty="0">
              <a:solidFill>
                <a:srgbClr val="003B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БЮДЖЕТЫ СУБЪЕКТОВ РФ</a:t>
          </a:r>
        </a:p>
        <a:p>
          <a:pPr algn="l">
            <a:lnSpc>
              <a:spcPct val="150000"/>
            </a:lnSpc>
            <a:spcAft>
              <a:spcPts val="0"/>
            </a:spcAft>
          </a:pPr>
          <a:r>
            <a:rPr lang="ru-RU" sz="1600" b="0" dirty="0">
              <a:solidFill>
                <a:srgbClr val="003B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-БЮДЖЕТЫ ТЕРРИТОРИАЛЬНЫХ </a:t>
          </a:r>
          <a:r>
            <a:rPr lang="ru-RU" altLang="ru-RU" sz="1600" b="0" dirty="0">
              <a:solidFill>
                <a:srgbClr val="003BC0"/>
              </a:solidFill>
              <a:latin typeface="Times New Roman" pitchFamily="18" charset="0"/>
            </a:rPr>
            <a:t>ГОСУДАРСТВЕННЫХ ВНЕБЮДЖЕТНЫХ ФОНДОВ РФ</a:t>
          </a:r>
          <a:r>
            <a:rPr lang="ru-RU" sz="1600" b="0" dirty="0">
              <a:solidFill>
                <a:srgbClr val="003B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</a:p>
        <a:p>
          <a:pPr algn="ctr">
            <a:lnSpc>
              <a:spcPct val="90000"/>
            </a:lnSpc>
            <a:spcAft>
              <a:spcPts val="0"/>
            </a:spcAft>
          </a:pPr>
          <a:endParaRPr lang="ru-RU" sz="1600" b="1" dirty="0">
            <a:solidFill>
              <a:srgbClr val="003BC0"/>
            </a:solidFill>
            <a:latin typeface="Arial" pitchFamily="34" charset="0"/>
            <a:cs typeface="Arial" pitchFamily="34" charset="0"/>
          </a:endParaRPr>
        </a:p>
      </dgm:t>
    </dgm:pt>
    <dgm:pt modelId="{DD9C0985-09E7-4753-854C-2EED8374C8F8}" type="parTrans" cxnId="{6AFEF6FF-190C-46B3-97C8-A936BB7728D0}">
      <dgm:prSet/>
      <dgm:spPr/>
      <dgm:t>
        <a:bodyPr/>
        <a:lstStyle/>
        <a:p>
          <a:endParaRPr lang="ru-RU"/>
        </a:p>
      </dgm:t>
    </dgm:pt>
    <dgm:pt modelId="{8BF49DFB-E4B1-4F30-9872-E178CE4512EF}" type="sibTrans" cxnId="{6AFEF6FF-190C-46B3-97C8-A936BB7728D0}">
      <dgm:prSet/>
      <dgm:spPr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dgm:spPr>
      <dgm:t>
        <a:bodyPr/>
        <a:lstStyle/>
        <a:p>
          <a:endParaRPr lang="ru-RU"/>
        </a:p>
      </dgm:t>
    </dgm:pt>
    <dgm:pt modelId="{28EEAAFD-A441-4C3F-9245-A4292A07922A}" type="pres">
      <dgm:prSet presAssocID="{741F7FCF-3C31-4EFE-906E-BC2B8B9A5820}" presName="outerComposite" presStyleCnt="0">
        <dgm:presLayoutVars>
          <dgm:chMax val="5"/>
          <dgm:dir/>
          <dgm:resizeHandles val="exact"/>
        </dgm:presLayoutVars>
      </dgm:prSet>
      <dgm:spPr/>
    </dgm:pt>
    <dgm:pt modelId="{E3F5DCD3-8DBB-4B0D-A1FE-20EEC7607E3D}" type="pres">
      <dgm:prSet presAssocID="{741F7FCF-3C31-4EFE-906E-BC2B8B9A5820}" presName="dummyMaxCanvas" presStyleCnt="0">
        <dgm:presLayoutVars/>
      </dgm:prSet>
      <dgm:spPr/>
    </dgm:pt>
    <dgm:pt modelId="{96061470-304E-442F-9264-5A97BE02436F}" type="pres">
      <dgm:prSet presAssocID="{741F7FCF-3C31-4EFE-906E-BC2B8B9A5820}" presName="ThreeNodes_1" presStyleLbl="node1" presStyleIdx="0" presStyleCnt="3">
        <dgm:presLayoutVars>
          <dgm:bulletEnabled val="1"/>
        </dgm:presLayoutVars>
      </dgm:prSet>
      <dgm:spPr/>
    </dgm:pt>
    <dgm:pt modelId="{05409430-5D58-4B25-A8C4-BAE4091F356B}" type="pres">
      <dgm:prSet presAssocID="{741F7FCF-3C31-4EFE-906E-BC2B8B9A5820}" presName="ThreeNodes_2" presStyleLbl="node1" presStyleIdx="1" presStyleCnt="3" custScaleY="99481">
        <dgm:presLayoutVars>
          <dgm:bulletEnabled val="1"/>
        </dgm:presLayoutVars>
      </dgm:prSet>
      <dgm:spPr/>
    </dgm:pt>
    <dgm:pt modelId="{164B8643-B223-42C2-B868-A93C51E30F15}" type="pres">
      <dgm:prSet presAssocID="{741F7FCF-3C31-4EFE-906E-BC2B8B9A5820}" presName="ThreeNodes_3" presStyleLbl="node1" presStyleIdx="2" presStyleCnt="3" custScaleY="113777">
        <dgm:presLayoutVars>
          <dgm:bulletEnabled val="1"/>
        </dgm:presLayoutVars>
      </dgm:prSet>
      <dgm:spPr/>
    </dgm:pt>
    <dgm:pt modelId="{B038033F-60B7-4ED9-9DC6-7D3873360663}" type="pres">
      <dgm:prSet presAssocID="{741F7FCF-3C31-4EFE-906E-BC2B8B9A5820}" presName="ThreeConn_1-2" presStyleLbl="fgAccFollowNode1" presStyleIdx="0" presStyleCnt="2">
        <dgm:presLayoutVars>
          <dgm:bulletEnabled val="1"/>
        </dgm:presLayoutVars>
      </dgm:prSet>
      <dgm:spPr/>
    </dgm:pt>
    <dgm:pt modelId="{B4D80C71-837A-4696-A16D-121BE729C0BB}" type="pres">
      <dgm:prSet presAssocID="{741F7FCF-3C31-4EFE-906E-BC2B8B9A5820}" presName="ThreeConn_2-3" presStyleLbl="fgAccFollowNode1" presStyleIdx="1" presStyleCnt="2">
        <dgm:presLayoutVars>
          <dgm:bulletEnabled val="1"/>
        </dgm:presLayoutVars>
      </dgm:prSet>
      <dgm:spPr/>
    </dgm:pt>
    <dgm:pt modelId="{75842C6E-495F-4FE6-BB0B-0CB92FBF533D}" type="pres">
      <dgm:prSet presAssocID="{741F7FCF-3C31-4EFE-906E-BC2B8B9A5820}" presName="ThreeNodes_1_text" presStyleLbl="node1" presStyleIdx="2" presStyleCnt="3">
        <dgm:presLayoutVars>
          <dgm:bulletEnabled val="1"/>
        </dgm:presLayoutVars>
      </dgm:prSet>
      <dgm:spPr/>
    </dgm:pt>
    <dgm:pt modelId="{A0C2893E-F20E-488D-973B-25CAB3F5B897}" type="pres">
      <dgm:prSet presAssocID="{741F7FCF-3C31-4EFE-906E-BC2B8B9A5820}" presName="ThreeNodes_2_text" presStyleLbl="node1" presStyleIdx="2" presStyleCnt="3">
        <dgm:presLayoutVars>
          <dgm:bulletEnabled val="1"/>
        </dgm:presLayoutVars>
      </dgm:prSet>
      <dgm:spPr/>
    </dgm:pt>
    <dgm:pt modelId="{693BC2F6-EFB5-4ED5-97AF-830B0FE25A68}" type="pres">
      <dgm:prSet presAssocID="{741F7FCF-3C31-4EFE-906E-BC2B8B9A5820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70223310-EC84-427D-A173-FA62F3D424AB}" type="presOf" srcId="{95B4BDBF-287B-4182-A70F-66DDBD31D5CE}" destId="{75842C6E-495F-4FE6-BB0B-0CB92FBF533D}" srcOrd="1" destOrd="0" presId="urn:microsoft.com/office/officeart/2005/8/layout/vProcess5"/>
    <dgm:cxn modelId="{ED39BE17-1170-4C59-AAB7-EDAAA78FA9F7}" srcId="{741F7FCF-3C31-4EFE-906E-BC2B8B9A5820}" destId="{C7E038C1-E8F0-4301-BC28-1E4CB7F6DD2F}" srcOrd="2" destOrd="0" parTransId="{54358A36-290B-493E-912F-BBDF6237180F}" sibTransId="{F5818861-4790-4410-8D61-567CADED417E}"/>
    <dgm:cxn modelId="{210F9228-892F-4D71-ACDE-09DAE7B444AE}" type="presOf" srcId="{10DDC2DF-1C8A-42C7-B8AC-9A1D1948B6ED}" destId="{B038033F-60B7-4ED9-9DC6-7D3873360663}" srcOrd="0" destOrd="0" presId="urn:microsoft.com/office/officeart/2005/8/layout/vProcess5"/>
    <dgm:cxn modelId="{BD34D25C-3C18-4B2D-8953-25EB961080FE}" type="presOf" srcId="{6AD4D18C-A104-4EDE-A7A8-F5A943824DE6}" destId="{05409430-5D58-4B25-A8C4-BAE4091F356B}" srcOrd="0" destOrd="0" presId="urn:microsoft.com/office/officeart/2005/8/layout/vProcess5"/>
    <dgm:cxn modelId="{76CBC15E-C1F6-4A60-9628-2E344B174F61}" type="presOf" srcId="{C7E038C1-E8F0-4301-BC28-1E4CB7F6DD2F}" destId="{164B8643-B223-42C2-B868-A93C51E30F15}" srcOrd="0" destOrd="0" presId="urn:microsoft.com/office/officeart/2005/8/layout/vProcess5"/>
    <dgm:cxn modelId="{3B6C487C-1B91-4E7C-939E-99E578E25500}" type="presOf" srcId="{6AD4D18C-A104-4EDE-A7A8-F5A943824DE6}" destId="{A0C2893E-F20E-488D-973B-25CAB3F5B897}" srcOrd="1" destOrd="0" presId="urn:microsoft.com/office/officeart/2005/8/layout/vProcess5"/>
    <dgm:cxn modelId="{B0C6BA7C-E642-497F-B8FB-B0C7DBD6EF1A}" type="presOf" srcId="{C7E038C1-E8F0-4301-BC28-1E4CB7F6DD2F}" destId="{693BC2F6-EFB5-4ED5-97AF-830B0FE25A68}" srcOrd="1" destOrd="0" presId="urn:microsoft.com/office/officeart/2005/8/layout/vProcess5"/>
    <dgm:cxn modelId="{B89F489D-1EBF-498D-A44F-D5DC2D8832B6}" type="presOf" srcId="{8BF49DFB-E4B1-4F30-9872-E178CE4512EF}" destId="{B4D80C71-837A-4696-A16D-121BE729C0BB}" srcOrd="0" destOrd="0" presId="urn:microsoft.com/office/officeart/2005/8/layout/vProcess5"/>
    <dgm:cxn modelId="{05199AB8-1962-4A65-AB49-AFF169CD8DF1}" type="presOf" srcId="{741F7FCF-3C31-4EFE-906E-BC2B8B9A5820}" destId="{28EEAAFD-A441-4C3F-9245-A4292A07922A}" srcOrd="0" destOrd="0" presId="urn:microsoft.com/office/officeart/2005/8/layout/vProcess5"/>
    <dgm:cxn modelId="{4CC417E4-77DD-486F-BEDE-04100C13179B}" srcId="{741F7FCF-3C31-4EFE-906E-BC2B8B9A5820}" destId="{95B4BDBF-287B-4182-A70F-66DDBD31D5CE}" srcOrd="0" destOrd="0" parTransId="{7F9F9ACA-54B0-4A4B-8316-2AAEE47D90D1}" sibTransId="{10DDC2DF-1C8A-42C7-B8AC-9A1D1948B6ED}"/>
    <dgm:cxn modelId="{6A579DE6-A20B-4DC3-ADA4-0847C08B299E}" type="presOf" srcId="{95B4BDBF-287B-4182-A70F-66DDBD31D5CE}" destId="{96061470-304E-442F-9264-5A97BE02436F}" srcOrd="0" destOrd="0" presId="urn:microsoft.com/office/officeart/2005/8/layout/vProcess5"/>
    <dgm:cxn modelId="{6AFEF6FF-190C-46B3-97C8-A936BB7728D0}" srcId="{741F7FCF-3C31-4EFE-906E-BC2B8B9A5820}" destId="{6AD4D18C-A104-4EDE-A7A8-F5A943824DE6}" srcOrd="1" destOrd="0" parTransId="{DD9C0985-09E7-4753-854C-2EED8374C8F8}" sibTransId="{8BF49DFB-E4B1-4F30-9872-E178CE4512EF}"/>
    <dgm:cxn modelId="{7F8C37BB-C6C4-4F0B-B125-83E8B903D57E}" type="presParOf" srcId="{28EEAAFD-A441-4C3F-9245-A4292A07922A}" destId="{E3F5DCD3-8DBB-4B0D-A1FE-20EEC7607E3D}" srcOrd="0" destOrd="0" presId="urn:microsoft.com/office/officeart/2005/8/layout/vProcess5"/>
    <dgm:cxn modelId="{9C0235C9-19C1-4A63-B1F8-6765A0688F1B}" type="presParOf" srcId="{28EEAAFD-A441-4C3F-9245-A4292A07922A}" destId="{96061470-304E-442F-9264-5A97BE02436F}" srcOrd="1" destOrd="0" presId="urn:microsoft.com/office/officeart/2005/8/layout/vProcess5"/>
    <dgm:cxn modelId="{C6BD6DF4-F060-454E-9F4F-6B94BEB7578D}" type="presParOf" srcId="{28EEAAFD-A441-4C3F-9245-A4292A07922A}" destId="{05409430-5D58-4B25-A8C4-BAE4091F356B}" srcOrd="2" destOrd="0" presId="urn:microsoft.com/office/officeart/2005/8/layout/vProcess5"/>
    <dgm:cxn modelId="{FB88F245-4758-4FD2-B4DF-2EA31900A07D}" type="presParOf" srcId="{28EEAAFD-A441-4C3F-9245-A4292A07922A}" destId="{164B8643-B223-42C2-B868-A93C51E30F15}" srcOrd="3" destOrd="0" presId="urn:microsoft.com/office/officeart/2005/8/layout/vProcess5"/>
    <dgm:cxn modelId="{3D2DBF30-5ED2-4DDB-9FE1-1572D10AFB46}" type="presParOf" srcId="{28EEAAFD-A441-4C3F-9245-A4292A07922A}" destId="{B038033F-60B7-4ED9-9DC6-7D3873360663}" srcOrd="4" destOrd="0" presId="urn:microsoft.com/office/officeart/2005/8/layout/vProcess5"/>
    <dgm:cxn modelId="{78D98A10-4607-4618-A98F-354D902940FE}" type="presParOf" srcId="{28EEAAFD-A441-4C3F-9245-A4292A07922A}" destId="{B4D80C71-837A-4696-A16D-121BE729C0BB}" srcOrd="5" destOrd="0" presId="urn:microsoft.com/office/officeart/2005/8/layout/vProcess5"/>
    <dgm:cxn modelId="{EEE695E9-E9C6-4C28-A382-7C04A6045BFD}" type="presParOf" srcId="{28EEAAFD-A441-4C3F-9245-A4292A07922A}" destId="{75842C6E-495F-4FE6-BB0B-0CB92FBF533D}" srcOrd="6" destOrd="0" presId="urn:microsoft.com/office/officeart/2005/8/layout/vProcess5"/>
    <dgm:cxn modelId="{A4E4FFF8-AFF6-4845-9472-4EE6977A1234}" type="presParOf" srcId="{28EEAAFD-A441-4C3F-9245-A4292A07922A}" destId="{A0C2893E-F20E-488D-973B-25CAB3F5B897}" srcOrd="7" destOrd="0" presId="urn:microsoft.com/office/officeart/2005/8/layout/vProcess5"/>
    <dgm:cxn modelId="{C03D3AAB-B982-42D2-80A0-C12EFCD1EF71}" type="presParOf" srcId="{28EEAAFD-A441-4C3F-9245-A4292A07922A}" destId="{693BC2F6-EFB5-4ED5-97AF-830B0FE25A68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B4A9C71-5243-4375-98C7-BA189146832B}" type="doc">
      <dgm:prSet loTypeId="urn:microsoft.com/office/officeart/2005/8/layout/radial5" loCatId="cycle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6F647F05-65E5-443B-9310-4AF895EEC1B0}">
      <dgm:prSet phldrT="[Текст]" custT="1"/>
      <dgm:spPr/>
      <dgm:t>
        <a:bodyPr/>
        <a:lstStyle/>
        <a:p>
          <a:pPr algn="ctr"/>
          <a:r>
            <a:rPr lang="ru-RU" sz="1400" b="0" dirty="0"/>
            <a:t>Расходы бюджета – это выплачиваемые из бюджета денежные средства, за исключением средств, являющихся источниками финансирования дефицита бюджета</a:t>
          </a:r>
        </a:p>
      </dgm:t>
    </dgm:pt>
    <dgm:pt modelId="{75BFC95B-EA58-4583-BC2B-08582B3ED8DC}" type="parTrans" cxnId="{F280695C-BCD4-44D5-BD42-7B1024E9C69E}">
      <dgm:prSet/>
      <dgm:spPr/>
      <dgm:t>
        <a:bodyPr/>
        <a:lstStyle/>
        <a:p>
          <a:endParaRPr lang="ru-RU"/>
        </a:p>
      </dgm:t>
    </dgm:pt>
    <dgm:pt modelId="{FCC559A8-CB2E-461F-864E-CCB99C0FD9A4}" type="sibTrans" cxnId="{F280695C-BCD4-44D5-BD42-7B1024E9C69E}">
      <dgm:prSet/>
      <dgm:spPr/>
      <dgm:t>
        <a:bodyPr/>
        <a:lstStyle/>
        <a:p>
          <a:endParaRPr lang="ru-RU"/>
        </a:p>
      </dgm:t>
    </dgm:pt>
    <dgm:pt modelId="{420BA717-63F2-4ED1-9193-BDF0AD7BC7EB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A8FC0520-4E1C-47C9-9459-5A566E2A3269}" type="parTrans" cxnId="{420E5929-73A4-4A38-8264-96367E09F888}">
      <dgm:prSet/>
      <dgm:spPr/>
      <dgm:t>
        <a:bodyPr/>
        <a:lstStyle/>
        <a:p>
          <a:endParaRPr lang="ru-RU"/>
        </a:p>
      </dgm:t>
    </dgm:pt>
    <dgm:pt modelId="{93B10FAD-F9FB-447F-AB26-67CC3C3A8B52}" type="sibTrans" cxnId="{420E5929-73A4-4A38-8264-96367E09F888}">
      <dgm:prSet/>
      <dgm:spPr/>
      <dgm:t>
        <a:bodyPr/>
        <a:lstStyle/>
        <a:p>
          <a:endParaRPr lang="ru-RU"/>
        </a:p>
      </dgm:t>
    </dgm:pt>
    <dgm:pt modelId="{90B43A1C-85AB-40E4-9687-2313E85E0399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CCCDC2A1-B573-48DB-AE6D-1F76901F1671}" type="parTrans" cxnId="{E3209E33-E5E7-49D7-A614-E18C032857AF}">
      <dgm:prSet/>
      <dgm:spPr/>
      <dgm:t>
        <a:bodyPr/>
        <a:lstStyle/>
        <a:p>
          <a:endParaRPr lang="ru-RU"/>
        </a:p>
      </dgm:t>
    </dgm:pt>
    <dgm:pt modelId="{E9924FC7-EF29-492B-B0FE-E3B61C99864B}" type="sibTrans" cxnId="{E3209E33-E5E7-49D7-A614-E18C032857AF}">
      <dgm:prSet/>
      <dgm:spPr/>
      <dgm:t>
        <a:bodyPr/>
        <a:lstStyle/>
        <a:p>
          <a:endParaRPr lang="ru-RU"/>
        </a:p>
      </dgm:t>
    </dgm:pt>
    <dgm:pt modelId="{AA0A2BD5-A368-4F17-8E9D-23F1FC377812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6598F354-400C-439C-BDD5-729D663E252E}" type="parTrans" cxnId="{48ECD170-E6C5-489E-A263-20CC615C17AB}">
      <dgm:prSet/>
      <dgm:spPr/>
      <dgm:t>
        <a:bodyPr/>
        <a:lstStyle/>
        <a:p>
          <a:endParaRPr lang="ru-RU"/>
        </a:p>
      </dgm:t>
    </dgm:pt>
    <dgm:pt modelId="{0A69E1AC-CA25-4F66-967D-B64CF01B740F}" type="sibTrans" cxnId="{48ECD170-E6C5-489E-A263-20CC615C17AB}">
      <dgm:prSet/>
      <dgm:spPr/>
      <dgm:t>
        <a:bodyPr/>
        <a:lstStyle/>
        <a:p>
          <a:endParaRPr lang="ru-RU"/>
        </a:p>
      </dgm:t>
    </dgm:pt>
    <dgm:pt modelId="{D78F1D4C-A2EF-4C56-940B-FB3F18A7298D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3B6B2775-EA0D-4CA6-A4A3-0187E341F68C}" type="sibTrans" cxnId="{A00878C0-A87A-42B9-83D7-EE8880E34935}">
      <dgm:prSet/>
      <dgm:spPr/>
      <dgm:t>
        <a:bodyPr/>
        <a:lstStyle/>
        <a:p>
          <a:endParaRPr lang="ru-RU"/>
        </a:p>
      </dgm:t>
    </dgm:pt>
    <dgm:pt modelId="{08170AFC-8E89-4179-A96D-636AFFD8C3F3}" type="parTrans" cxnId="{A00878C0-A87A-42B9-83D7-EE8880E34935}">
      <dgm:prSet/>
      <dgm:spPr/>
      <dgm:t>
        <a:bodyPr/>
        <a:lstStyle/>
        <a:p>
          <a:endParaRPr lang="ru-RU"/>
        </a:p>
      </dgm:t>
    </dgm:pt>
    <dgm:pt modelId="{D2A69AB7-A0A6-4501-95CD-2902A3384DE3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B4AB27D7-F679-4C2F-B351-354C992C8F30}" type="sibTrans" cxnId="{BDBC8127-C9A5-4636-AF0A-79E42F53D923}">
      <dgm:prSet/>
      <dgm:spPr/>
      <dgm:t>
        <a:bodyPr/>
        <a:lstStyle/>
        <a:p>
          <a:endParaRPr lang="ru-RU"/>
        </a:p>
      </dgm:t>
    </dgm:pt>
    <dgm:pt modelId="{9DEE7B50-C1CB-48D2-999B-DF1098A88396}" type="parTrans" cxnId="{BDBC8127-C9A5-4636-AF0A-79E42F53D923}">
      <dgm:prSet/>
      <dgm:spPr/>
      <dgm:t>
        <a:bodyPr/>
        <a:lstStyle/>
        <a:p>
          <a:endParaRPr lang="ru-RU"/>
        </a:p>
      </dgm:t>
    </dgm:pt>
    <dgm:pt modelId="{637E412C-91EE-486E-8354-15F2384BE3EA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C021BE46-16AF-4372-B2A0-67875E2C82CF}" type="parTrans" cxnId="{EA60BD94-54CE-450D-A117-19A3057D3DE3}">
      <dgm:prSet/>
      <dgm:spPr/>
      <dgm:t>
        <a:bodyPr/>
        <a:lstStyle/>
        <a:p>
          <a:endParaRPr lang="ru-RU"/>
        </a:p>
      </dgm:t>
    </dgm:pt>
    <dgm:pt modelId="{6923DAD3-03A3-4184-9D76-6CCF9386A60A}" type="sibTrans" cxnId="{EA60BD94-54CE-450D-A117-19A3057D3DE3}">
      <dgm:prSet/>
      <dgm:spPr/>
      <dgm:t>
        <a:bodyPr/>
        <a:lstStyle/>
        <a:p>
          <a:endParaRPr lang="ru-RU"/>
        </a:p>
      </dgm:t>
    </dgm:pt>
    <dgm:pt modelId="{D63A74EC-A1EC-4823-AB28-835C2DE63D58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8D513BD1-7137-4BB2-A1F4-1B02EFB0F34F}" type="parTrans" cxnId="{A5BC18A6-1C74-45AC-A35E-DB57538BF8E8}">
      <dgm:prSet/>
      <dgm:spPr/>
      <dgm:t>
        <a:bodyPr/>
        <a:lstStyle/>
        <a:p>
          <a:endParaRPr lang="ru-RU"/>
        </a:p>
      </dgm:t>
    </dgm:pt>
    <dgm:pt modelId="{791BBDCE-20BF-42D5-A05C-65C02968CEA7}" type="sibTrans" cxnId="{A5BC18A6-1C74-45AC-A35E-DB57538BF8E8}">
      <dgm:prSet/>
      <dgm:spPr/>
      <dgm:t>
        <a:bodyPr/>
        <a:lstStyle/>
        <a:p>
          <a:endParaRPr lang="ru-RU"/>
        </a:p>
      </dgm:t>
    </dgm:pt>
    <dgm:pt modelId="{4B1A8440-411B-4A5D-AFC7-3583C59ADD0E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082CE592-953F-441B-B0C2-F864433A8493}" type="parTrans" cxnId="{C76B1FDD-1515-4548-A84A-CDE5C2B70761}">
      <dgm:prSet/>
      <dgm:spPr/>
      <dgm:t>
        <a:bodyPr/>
        <a:lstStyle/>
        <a:p>
          <a:endParaRPr lang="ru-RU"/>
        </a:p>
      </dgm:t>
    </dgm:pt>
    <dgm:pt modelId="{0D0679BE-35CF-4C4A-B8A9-7CB6E4D6163D}" type="sibTrans" cxnId="{C76B1FDD-1515-4548-A84A-CDE5C2B70761}">
      <dgm:prSet/>
      <dgm:spPr/>
      <dgm:t>
        <a:bodyPr/>
        <a:lstStyle/>
        <a:p>
          <a:endParaRPr lang="ru-RU"/>
        </a:p>
      </dgm:t>
    </dgm:pt>
    <dgm:pt modelId="{9F96D360-CB55-48DB-9778-BF90DCE1129E}">
      <dgm:prSet phldrT="[Текст]"/>
      <dgm:spPr>
        <a:gradFill rotWithShape="0">
          <a:gsLst>
            <a:gs pos="0">
              <a:schemeClr val="accent4">
                <a:lumMod val="7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286A4893-ECEC-4EFE-BAC3-3F1C84511E21}" type="sibTrans" cxnId="{ABB8D3AC-32ED-44B8-98D1-601987ACC1D1}">
      <dgm:prSet/>
      <dgm:spPr/>
      <dgm:t>
        <a:bodyPr/>
        <a:lstStyle/>
        <a:p>
          <a:endParaRPr lang="ru-RU"/>
        </a:p>
      </dgm:t>
    </dgm:pt>
    <dgm:pt modelId="{BC4B6763-2F33-4CCB-B9CC-377BBD0F0800}" type="parTrans" cxnId="{ABB8D3AC-32ED-44B8-98D1-601987ACC1D1}">
      <dgm:prSet/>
      <dgm:spPr/>
      <dgm:t>
        <a:bodyPr/>
        <a:lstStyle/>
        <a:p>
          <a:endParaRPr lang="ru-RU"/>
        </a:p>
      </dgm:t>
    </dgm:pt>
    <dgm:pt modelId="{8B82EA68-B59A-424E-9756-C221A13DB47F}" type="pres">
      <dgm:prSet presAssocID="{6B4A9C71-5243-4375-98C7-BA189146832B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ED72E44C-8498-48F8-9652-E5DD6AC5818D}" type="pres">
      <dgm:prSet presAssocID="{6F647F05-65E5-443B-9310-4AF895EEC1B0}" presName="centerShape" presStyleLbl="node0" presStyleIdx="0" presStyleCnt="1" custScaleX="179054" custScaleY="178737" custLinFactNeighborX="-908" custLinFactNeighborY="1704"/>
      <dgm:spPr/>
    </dgm:pt>
    <dgm:pt modelId="{4731EA70-1FA8-49F5-A6BF-4AE9CB97C303}" type="pres">
      <dgm:prSet presAssocID="{8D513BD1-7137-4BB2-A1F4-1B02EFB0F34F}" presName="parTrans" presStyleLbl="sibTrans2D1" presStyleIdx="0" presStyleCnt="9"/>
      <dgm:spPr/>
    </dgm:pt>
    <dgm:pt modelId="{8D15C70B-27DC-4BC4-8B54-1A6B8CC1DBC1}" type="pres">
      <dgm:prSet presAssocID="{8D513BD1-7137-4BB2-A1F4-1B02EFB0F34F}" presName="connectorText" presStyleLbl="sibTrans2D1" presStyleIdx="0" presStyleCnt="9"/>
      <dgm:spPr/>
    </dgm:pt>
    <dgm:pt modelId="{E2EC1D87-F728-458A-8AB1-7A3D78F9D25E}" type="pres">
      <dgm:prSet presAssocID="{D63A74EC-A1EC-4823-AB28-835C2DE63D58}" presName="node" presStyleLbl="node1" presStyleIdx="0" presStyleCnt="9" custRadScaleRad="94188" custRadScaleInc="-218">
        <dgm:presLayoutVars>
          <dgm:bulletEnabled val="1"/>
        </dgm:presLayoutVars>
      </dgm:prSet>
      <dgm:spPr/>
    </dgm:pt>
    <dgm:pt modelId="{A0E222DD-64BD-4A89-BBB9-2B80D8318D4A}" type="pres">
      <dgm:prSet presAssocID="{082CE592-953F-441B-B0C2-F864433A8493}" presName="parTrans" presStyleLbl="sibTrans2D1" presStyleIdx="1" presStyleCnt="9"/>
      <dgm:spPr/>
    </dgm:pt>
    <dgm:pt modelId="{839DF450-14DD-4280-9AEE-DA73938E9B9D}" type="pres">
      <dgm:prSet presAssocID="{082CE592-953F-441B-B0C2-F864433A8493}" presName="connectorText" presStyleLbl="sibTrans2D1" presStyleIdx="1" presStyleCnt="9"/>
      <dgm:spPr/>
    </dgm:pt>
    <dgm:pt modelId="{73BC26A8-8D0F-45E6-9E3B-37EADD227262}" type="pres">
      <dgm:prSet presAssocID="{4B1A8440-411B-4A5D-AFC7-3583C59ADD0E}" presName="node" presStyleLbl="node1" presStyleIdx="1" presStyleCnt="9">
        <dgm:presLayoutVars>
          <dgm:bulletEnabled val="1"/>
        </dgm:presLayoutVars>
      </dgm:prSet>
      <dgm:spPr/>
    </dgm:pt>
    <dgm:pt modelId="{06F93DE9-E67A-4CE1-BC6B-5C458B1137B0}" type="pres">
      <dgm:prSet presAssocID="{C021BE46-16AF-4372-B2A0-67875E2C82CF}" presName="parTrans" presStyleLbl="sibTrans2D1" presStyleIdx="2" presStyleCnt="9" custLinFactNeighborX="-14895" custLinFactNeighborY="-3803"/>
      <dgm:spPr/>
    </dgm:pt>
    <dgm:pt modelId="{DA660ED5-C4B7-4208-928A-B8DD66837486}" type="pres">
      <dgm:prSet presAssocID="{C021BE46-16AF-4372-B2A0-67875E2C82CF}" presName="connectorText" presStyleLbl="sibTrans2D1" presStyleIdx="2" presStyleCnt="9"/>
      <dgm:spPr/>
    </dgm:pt>
    <dgm:pt modelId="{D8B200F5-4D07-49B2-A587-C2FE6CEC49F8}" type="pres">
      <dgm:prSet presAssocID="{637E412C-91EE-486E-8354-15F2384BE3EA}" presName="node" presStyleLbl="node1" presStyleIdx="2" presStyleCnt="9">
        <dgm:presLayoutVars>
          <dgm:bulletEnabled val="1"/>
        </dgm:presLayoutVars>
      </dgm:prSet>
      <dgm:spPr/>
    </dgm:pt>
    <dgm:pt modelId="{E7EAB10C-E176-4610-B2C6-BE8F83AD0F9B}" type="pres">
      <dgm:prSet presAssocID="{A8FC0520-4E1C-47C9-9459-5A566E2A3269}" presName="parTrans" presStyleLbl="sibTrans2D1" presStyleIdx="3" presStyleCnt="9"/>
      <dgm:spPr/>
    </dgm:pt>
    <dgm:pt modelId="{47F0322C-5978-482D-A409-1280E22C6D82}" type="pres">
      <dgm:prSet presAssocID="{A8FC0520-4E1C-47C9-9459-5A566E2A3269}" presName="connectorText" presStyleLbl="sibTrans2D1" presStyleIdx="3" presStyleCnt="9"/>
      <dgm:spPr/>
    </dgm:pt>
    <dgm:pt modelId="{FFE63D16-C443-42C8-BB30-4CA61876A647}" type="pres">
      <dgm:prSet presAssocID="{420BA717-63F2-4ED1-9193-BDF0AD7BC7EB}" presName="node" presStyleLbl="node1" presStyleIdx="3" presStyleCnt="9" custRadScaleRad="98879" custRadScaleInc="439">
        <dgm:presLayoutVars>
          <dgm:bulletEnabled val="1"/>
        </dgm:presLayoutVars>
      </dgm:prSet>
      <dgm:spPr/>
    </dgm:pt>
    <dgm:pt modelId="{C481485E-E38C-4518-A609-8D1D62CF917B}" type="pres">
      <dgm:prSet presAssocID="{CCCDC2A1-B573-48DB-AE6D-1F76901F1671}" presName="parTrans" presStyleLbl="sibTrans2D1" presStyleIdx="4" presStyleCnt="9"/>
      <dgm:spPr/>
    </dgm:pt>
    <dgm:pt modelId="{DB024BEC-8C88-4F07-BCA5-811E266A083B}" type="pres">
      <dgm:prSet presAssocID="{CCCDC2A1-B573-48DB-AE6D-1F76901F1671}" presName="connectorText" presStyleLbl="sibTrans2D1" presStyleIdx="4" presStyleCnt="9"/>
      <dgm:spPr/>
    </dgm:pt>
    <dgm:pt modelId="{0A6C1809-69AA-4BA6-8257-5A11C3557B45}" type="pres">
      <dgm:prSet presAssocID="{90B43A1C-85AB-40E4-9687-2313E85E0399}" presName="node" presStyleLbl="node1" presStyleIdx="4" presStyleCnt="9">
        <dgm:presLayoutVars>
          <dgm:bulletEnabled val="1"/>
        </dgm:presLayoutVars>
      </dgm:prSet>
      <dgm:spPr/>
    </dgm:pt>
    <dgm:pt modelId="{FA950D33-9BD9-4D37-A533-789F5554AFB5}" type="pres">
      <dgm:prSet presAssocID="{6598F354-400C-439C-BDD5-729D663E252E}" presName="parTrans" presStyleLbl="sibTrans2D1" presStyleIdx="5" presStyleCnt="9"/>
      <dgm:spPr/>
    </dgm:pt>
    <dgm:pt modelId="{F326903B-AF5C-41D9-A950-9DE60C069BDF}" type="pres">
      <dgm:prSet presAssocID="{6598F354-400C-439C-BDD5-729D663E252E}" presName="connectorText" presStyleLbl="sibTrans2D1" presStyleIdx="5" presStyleCnt="9"/>
      <dgm:spPr/>
    </dgm:pt>
    <dgm:pt modelId="{EB1C3899-7B42-47CD-912B-DD035472498D}" type="pres">
      <dgm:prSet presAssocID="{AA0A2BD5-A368-4F17-8E9D-23F1FC377812}" presName="node" presStyleLbl="node1" presStyleIdx="5" presStyleCnt="9">
        <dgm:presLayoutVars>
          <dgm:bulletEnabled val="1"/>
        </dgm:presLayoutVars>
      </dgm:prSet>
      <dgm:spPr/>
    </dgm:pt>
    <dgm:pt modelId="{2F5553CB-2478-4421-B002-5FA728364A78}" type="pres">
      <dgm:prSet presAssocID="{9DEE7B50-C1CB-48D2-999B-DF1098A88396}" presName="parTrans" presStyleLbl="sibTrans2D1" presStyleIdx="6" presStyleCnt="9"/>
      <dgm:spPr/>
    </dgm:pt>
    <dgm:pt modelId="{881BA4B6-6173-4BE7-ACB0-127409627ABA}" type="pres">
      <dgm:prSet presAssocID="{9DEE7B50-C1CB-48D2-999B-DF1098A88396}" presName="connectorText" presStyleLbl="sibTrans2D1" presStyleIdx="6" presStyleCnt="9"/>
      <dgm:spPr/>
    </dgm:pt>
    <dgm:pt modelId="{FED909B6-8F19-4D98-AAC2-EBEEF4830C2B}" type="pres">
      <dgm:prSet presAssocID="{D2A69AB7-A0A6-4501-95CD-2902A3384DE3}" presName="node" presStyleLbl="node1" presStyleIdx="6" presStyleCnt="9">
        <dgm:presLayoutVars>
          <dgm:bulletEnabled val="1"/>
        </dgm:presLayoutVars>
      </dgm:prSet>
      <dgm:spPr/>
    </dgm:pt>
    <dgm:pt modelId="{A0B7EB92-DF16-476D-BB87-6C0D26E26F61}" type="pres">
      <dgm:prSet presAssocID="{BC4B6763-2F33-4CCB-B9CC-377BBD0F0800}" presName="parTrans" presStyleLbl="sibTrans2D1" presStyleIdx="7" presStyleCnt="9"/>
      <dgm:spPr/>
    </dgm:pt>
    <dgm:pt modelId="{E3A5A4EE-729B-477E-AEA8-7FC61FA6B941}" type="pres">
      <dgm:prSet presAssocID="{BC4B6763-2F33-4CCB-B9CC-377BBD0F0800}" presName="connectorText" presStyleLbl="sibTrans2D1" presStyleIdx="7" presStyleCnt="9"/>
      <dgm:spPr/>
    </dgm:pt>
    <dgm:pt modelId="{69EA0517-EDCB-4CEB-899F-D56DCF7B4404}" type="pres">
      <dgm:prSet presAssocID="{9F96D360-CB55-48DB-9778-BF90DCE1129E}" presName="node" presStyleLbl="node1" presStyleIdx="7" presStyleCnt="9">
        <dgm:presLayoutVars>
          <dgm:bulletEnabled val="1"/>
        </dgm:presLayoutVars>
      </dgm:prSet>
      <dgm:spPr/>
    </dgm:pt>
    <dgm:pt modelId="{DF27FC25-052B-426A-9E06-117E992234F6}" type="pres">
      <dgm:prSet presAssocID="{08170AFC-8E89-4179-A96D-636AFFD8C3F3}" presName="parTrans" presStyleLbl="sibTrans2D1" presStyleIdx="8" presStyleCnt="9"/>
      <dgm:spPr/>
    </dgm:pt>
    <dgm:pt modelId="{53D78D63-5F88-4163-9535-46A64127BD3A}" type="pres">
      <dgm:prSet presAssocID="{08170AFC-8E89-4179-A96D-636AFFD8C3F3}" presName="connectorText" presStyleLbl="sibTrans2D1" presStyleIdx="8" presStyleCnt="9"/>
      <dgm:spPr/>
    </dgm:pt>
    <dgm:pt modelId="{EDA34655-9131-4731-957F-5382F53A0660}" type="pres">
      <dgm:prSet presAssocID="{D78F1D4C-A2EF-4C56-940B-FB3F18A7298D}" presName="node" presStyleLbl="node1" presStyleIdx="8" presStyleCnt="9">
        <dgm:presLayoutVars>
          <dgm:bulletEnabled val="1"/>
        </dgm:presLayoutVars>
      </dgm:prSet>
      <dgm:spPr/>
    </dgm:pt>
  </dgm:ptLst>
  <dgm:cxnLst>
    <dgm:cxn modelId="{1F066901-D632-4594-B8F6-7E59EFE4382B}" type="presOf" srcId="{D63A74EC-A1EC-4823-AB28-835C2DE63D58}" destId="{E2EC1D87-F728-458A-8AB1-7A3D78F9D25E}" srcOrd="0" destOrd="0" presId="urn:microsoft.com/office/officeart/2005/8/layout/radial5"/>
    <dgm:cxn modelId="{95388709-E76C-4FB4-B3E2-562F4F7B97D2}" type="presOf" srcId="{8D513BD1-7137-4BB2-A1F4-1B02EFB0F34F}" destId="{4731EA70-1FA8-49F5-A6BF-4AE9CB97C303}" srcOrd="0" destOrd="0" presId="urn:microsoft.com/office/officeart/2005/8/layout/radial5"/>
    <dgm:cxn modelId="{E2B7BD15-9F16-46FA-A38B-7A4466585AE4}" type="presOf" srcId="{08170AFC-8E89-4179-A96D-636AFFD8C3F3}" destId="{53D78D63-5F88-4163-9535-46A64127BD3A}" srcOrd="1" destOrd="0" presId="urn:microsoft.com/office/officeart/2005/8/layout/radial5"/>
    <dgm:cxn modelId="{EF18CA15-FB60-41DE-B00B-FB8C4C901E3C}" type="presOf" srcId="{6B4A9C71-5243-4375-98C7-BA189146832B}" destId="{8B82EA68-B59A-424E-9756-C221A13DB47F}" srcOrd="0" destOrd="0" presId="urn:microsoft.com/office/officeart/2005/8/layout/radial5"/>
    <dgm:cxn modelId="{BDBC8127-C9A5-4636-AF0A-79E42F53D923}" srcId="{6F647F05-65E5-443B-9310-4AF895EEC1B0}" destId="{D2A69AB7-A0A6-4501-95CD-2902A3384DE3}" srcOrd="6" destOrd="0" parTransId="{9DEE7B50-C1CB-48D2-999B-DF1098A88396}" sibTransId="{B4AB27D7-F679-4C2F-B351-354C992C8F30}"/>
    <dgm:cxn modelId="{420E5929-73A4-4A38-8264-96367E09F888}" srcId="{6F647F05-65E5-443B-9310-4AF895EEC1B0}" destId="{420BA717-63F2-4ED1-9193-BDF0AD7BC7EB}" srcOrd="3" destOrd="0" parTransId="{A8FC0520-4E1C-47C9-9459-5A566E2A3269}" sibTransId="{93B10FAD-F9FB-447F-AB26-67CC3C3A8B52}"/>
    <dgm:cxn modelId="{D1543031-69B2-41AD-8169-A36DA1A4305B}" type="presOf" srcId="{C021BE46-16AF-4372-B2A0-67875E2C82CF}" destId="{DA660ED5-C4B7-4208-928A-B8DD66837486}" srcOrd="1" destOrd="0" presId="urn:microsoft.com/office/officeart/2005/8/layout/radial5"/>
    <dgm:cxn modelId="{E3209E33-E5E7-49D7-A614-E18C032857AF}" srcId="{6F647F05-65E5-443B-9310-4AF895EEC1B0}" destId="{90B43A1C-85AB-40E4-9687-2313E85E0399}" srcOrd="4" destOrd="0" parTransId="{CCCDC2A1-B573-48DB-AE6D-1F76901F1671}" sibTransId="{E9924FC7-EF29-492B-B0FE-E3B61C99864B}"/>
    <dgm:cxn modelId="{E889143D-B478-4B8A-B364-2E1565DEABE0}" type="presOf" srcId="{CCCDC2A1-B573-48DB-AE6D-1F76901F1671}" destId="{C481485E-E38C-4518-A609-8D1D62CF917B}" srcOrd="0" destOrd="0" presId="urn:microsoft.com/office/officeart/2005/8/layout/radial5"/>
    <dgm:cxn modelId="{2A7A513E-A8FD-4670-A544-BFC1EDA287D4}" type="presOf" srcId="{8D513BD1-7137-4BB2-A1F4-1B02EFB0F34F}" destId="{8D15C70B-27DC-4BC4-8B54-1A6B8CC1DBC1}" srcOrd="1" destOrd="0" presId="urn:microsoft.com/office/officeart/2005/8/layout/radial5"/>
    <dgm:cxn modelId="{F280695C-BCD4-44D5-BD42-7B1024E9C69E}" srcId="{6B4A9C71-5243-4375-98C7-BA189146832B}" destId="{6F647F05-65E5-443B-9310-4AF895EEC1B0}" srcOrd="0" destOrd="0" parTransId="{75BFC95B-EA58-4583-BC2B-08582B3ED8DC}" sibTransId="{FCC559A8-CB2E-461F-864E-CCB99C0FD9A4}"/>
    <dgm:cxn modelId="{EBC1C665-FFA1-4F1B-AAA8-156D2B58FC6C}" type="presOf" srcId="{A8FC0520-4E1C-47C9-9459-5A566E2A3269}" destId="{E7EAB10C-E176-4610-B2C6-BE8F83AD0F9B}" srcOrd="0" destOrd="0" presId="urn:microsoft.com/office/officeart/2005/8/layout/radial5"/>
    <dgm:cxn modelId="{0A97A070-576E-4A6A-9DDC-4F58B5E0C447}" type="presOf" srcId="{637E412C-91EE-486E-8354-15F2384BE3EA}" destId="{D8B200F5-4D07-49B2-A587-C2FE6CEC49F8}" srcOrd="0" destOrd="0" presId="urn:microsoft.com/office/officeart/2005/8/layout/radial5"/>
    <dgm:cxn modelId="{48ECD170-E6C5-489E-A263-20CC615C17AB}" srcId="{6F647F05-65E5-443B-9310-4AF895EEC1B0}" destId="{AA0A2BD5-A368-4F17-8E9D-23F1FC377812}" srcOrd="5" destOrd="0" parTransId="{6598F354-400C-439C-BDD5-729D663E252E}" sibTransId="{0A69E1AC-CA25-4F66-967D-B64CF01B740F}"/>
    <dgm:cxn modelId="{0C7ABF55-FA58-4DA8-9597-E926ED8E6E11}" type="presOf" srcId="{A8FC0520-4E1C-47C9-9459-5A566E2A3269}" destId="{47F0322C-5978-482D-A409-1280E22C6D82}" srcOrd="1" destOrd="0" presId="urn:microsoft.com/office/officeart/2005/8/layout/radial5"/>
    <dgm:cxn modelId="{8F6B4559-0926-4A7E-8BB4-E2A818801AC4}" type="presOf" srcId="{08170AFC-8E89-4179-A96D-636AFFD8C3F3}" destId="{DF27FC25-052B-426A-9E06-117E992234F6}" srcOrd="0" destOrd="0" presId="urn:microsoft.com/office/officeart/2005/8/layout/radial5"/>
    <dgm:cxn modelId="{34187E83-94CD-442B-ABC5-126FD8F6828D}" type="presOf" srcId="{6F647F05-65E5-443B-9310-4AF895EEC1B0}" destId="{ED72E44C-8498-48F8-9652-E5DD6AC5818D}" srcOrd="0" destOrd="0" presId="urn:microsoft.com/office/officeart/2005/8/layout/radial5"/>
    <dgm:cxn modelId="{898A2D91-16DE-40B1-85BA-AE4C6E2C7957}" type="presOf" srcId="{4B1A8440-411B-4A5D-AFC7-3583C59ADD0E}" destId="{73BC26A8-8D0F-45E6-9E3B-37EADD227262}" srcOrd="0" destOrd="0" presId="urn:microsoft.com/office/officeart/2005/8/layout/radial5"/>
    <dgm:cxn modelId="{ACB00693-E6B2-476D-B320-71FB9BE1BFDF}" type="presOf" srcId="{9F96D360-CB55-48DB-9778-BF90DCE1129E}" destId="{69EA0517-EDCB-4CEB-899F-D56DCF7B4404}" srcOrd="0" destOrd="0" presId="urn:microsoft.com/office/officeart/2005/8/layout/radial5"/>
    <dgm:cxn modelId="{EA60BD94-54CE-450D-A117-19A3057D3DE3}" srcId="{6F647F05-65E5-443B-9310-4AF895EEC1B0}" destId="{637E412C-91EE-486E-8354-15F2384BE3EA}" srcOrd="2" destOrd="0" parTransId="{C021BE46-16AF-4372-B2A0-67875E2C82CF}" sibTransId="{6923DAD3-03A3-4184-9D76-6CCF9386A60A}"/>
    <dgm:cxn modelId="{0370DD97-59E0-4CFD-9E24-621EEE57670C}" type="presOf" srcId="{9DEE7B50-C1CB-48D2-999B-DF1098A88396}" destId="{881BA4B6-6173-4BE7-ACB0-127409627ABA}" srcOrd="1" destOrd="0" presId="urn:microsoft.com/office/officeart/2005/8/layout/radial5"/>
    <dgm:cxn modelId="{8C00689F-F253-4E85-9268-66A5D984DF8D}" type="presOf" srcId="{D78F1D4C-A2EF-4C56-940B-FB3F18A7298D}" destId="{EDA34655-9131-4731-957F-5382F53A0660}" srcOrd="0" destOrd="0" presId="urn:microsoft.com/office/officeart/2005/8/layout/radial5"/>
    <dgm:cxn modelId="{DA7D39A4-C5DD-4815-A365-8D758A3A2614}" type="presOf" srcId="{6598F354-400C-439C-BDD5-729D663E252E}" destId="{FA950D33-9BD9-4D37-A533-789F5554AFB5}" srcOrd="0" destOrd="0" presId="urn:microsoft.com/office/officeart/2005/8/layout/radial5"/>
    <dgm:cxn modelId="{A5BC18A6-1C74-45AC-A35E-DB57538BF8E8}" srcId="{6F647F05-65E5-443B-9310-4AF895EEC1B0}" destId="{D63A74EC-A1EC-4823-AB28-835C2DE63D58}" srcOrd="0" destOrd="0" parTransId="{8D513BD1-7137-4BB2-A1F4-1B02EFB0F34F}" sibTransId="{791BBDCE-20BF-42D5-A05C-65C02968CEA7}"/>
    <dgm:cxn modelId="{ABB8D3AC-32ED-44B8-98D1-601987ACC1D1}" srcId="{6F647F05-65E5-443B-9310-4AF895EEC1B0}" destId="{9F96D360-CB55-48DB-9778-BF90DCE1129E}" srcOrd="7" destOrd="0" parTransId="{BC4B6763-2F33-4CCB-B9CC-377BBD0F0800}" sibTransId="{286A4893-ECEC-4EFE-BAC3-3F1C84511E21}"/>
    <dgm:cxn modelId="{78E8C9AF-2989-41E5-B79C-BDC37C9F32B8}" type="presOf" srcId="{082CE592-953F-441B-B0C2-F864433A8493}" destId="{839DF450-14DD-4280-9AEE-DA73938E9B9D}" srcOrd="1" destOrd="0" presId="urn:microsoft.com/office/officeart/2005/8/layout/radial5"/>
    <dgm:cxn modelId="{A0C215B0-ABD8-4A90-9A1F-5DF2BA324174}" type="presOf" srcId="{C021BE46-16AF-4372-B2A0-67875E2C82CF}" destId="{06F93DE9-E67A-4CE1-BC6B-5C458B1137B0}" srcOrd="0" destOrd="0" presId="urn:microsoft.com/office/officeart/2005/8/layout/radial5"/>
    <dgm:cxn modelId="{744312B5-A22B-4537-95A1-75064EB56E85}" type="presOf" srcId="{6598F354-400C-439C-BDD5-729D663E252E}" destId="{F326903B-AF5C-41D9-A950-9DE60C069BDF}" srcOrd="1" destOrd="0" presId="urn:microsoft.com/office/officeart/2005/8/layout/radial5"/>
    <dgm:cxn modelId="{7E4276B7-C6F7-43FF-81F1-FB381673526E}" type="presOf" srcId="{420BA717-63F2-4ED1-9193-BDF0AD7BC7EB}" destId="{FFE63D16-C443-42C8-BB30-4CA61876A647}" srcOrd="0" destOrd="0" presId="urn:microsoft.com/office/officeart/2005/8/layout/radial5"/>
    <dgm:cxn modelId="{C20860BF-BBB4-4A24-A407-46F05DDE4C20}" type="presOf" srcId="{D2A69AB7-A0A6-4501-95CD-2902A3384DE3}" destId="{FED909B6-8F19-4D98-AAC2-EBEEF4830C2B}" srcOrd="0" destOrd="0" presId="urn:microsoft.com/office/officeart/2005/8/layout/radial5"/>
    <dgm:cxn modelId="{A00878C0-A87A-42B9-83D7-EE8880E34935}" srcId="{6F647F05-65E5-443B-9310-4AF895EEC1B0}" destId="{D78F1D4C-A2EF-4C56-940B-FB3F18A7298D}" srcOrd="8" destOrd="0" parTransId="{08170AFC-8E89-4179-A96D-636AFFD8C3F3}" sibTransId="{3B6B2775-EA0D-4CA6-A4A3-0187E341F68C}"/>
    <dgm:cxn modelId="{85B8B0C0-F39E-49C9-ADA2-76D7BD0D1C07}" type="presOf" srcId="{CCCDC2A1-B573-48DB-AE6D-1F76901F1671}" destId="{DB024BEC-8C88-4F07-BCA5-811E266A083B}" srcOrd="1" destOrd="0" presId="urn:microsoft.com/office/officeart/2005/8/layout/radial5"/>
    <dgm:cxn modelId="{017D1BCC-BF7D-4B7F-BE89-38026CE8EE67}" type="presOf" srcId="{BC4B6763-2F33-4CCB-B9CC-377BBD0F0800}" destId="{A0B7EB92-DF16-476D-BB87-6C0D26E26F61}" srcOrd="0" destOrd="0" presId="urn:microsoft.com/office/officeart/2005/8/layout/radial5"/>
    <dgm:cxn modelId="{ECDE17D3-B726-418A-939F-196331F0112F}" type="presOf" srcId="{9DEE7B50-C1CB-48D2-999B-DF1098A88396}" destId="{2F5553CB-2478-4421-B002-5FA728364A78}" srcOrd="0" destOrd="0" presId="urn:microsoft.com/office/officeart/2005/8/layout/radial5"/>
    <dgm:cxn modelId="{C76B1FDD-1515-4548-A84A-CDE5C2B70761}" srcId="{6F647F05-65E5-443B-9310-4AF895EEC1B0}" destId="{4B1A8440-411B-4A5D-AFC7-3583C59ADD0E}" srcOrd="1" destOrd="0" parTransId="{082CE592-953F-441B-B0C2-F864433A8493}" sibTransId="{0D0679BE-35CF-4C4A-B8A9-7CB6E4D6163D}"/>
    <dgm:cxn modelId="{2F27FDE1-3F18-4BBF-94FF-C2190B68BA68}" type="presOf" srcId="{BC4B6763-2F33-4CCB-B9CC-377BBD0F0800}" destId="{E3A5A4EE-729B-477E-AEA8-7FC61FA6B941}" srcOrd="1" destOrd="0" presId="urn:microsoft.com/office/officeart/2005/8/layout/radial5"/>
    <dgm:cxn modelId="{D0D649E5-D436-44AB-8725-8B073267D1E7}" type="presOf" srcId="{90B43A1C-85AB-40E4-9687-2313E85E0399}" destId="{0A6C1809-69AA-4BA6-8257-5A11C3557B45}" srcOrd="0" destOrd="0" presId="urn:microsoft.com/office/officeart/2005/8/layout/radial5"/>
    <dgm:cxn modelId="{F5A7A0F4-DF0E-4D3D-A502-FC008E132E7C}" type="presOf" srcId="{082CE592-953F-441B-B0C2-F864433A8493}" destId="{A0E222DD-64BD-4A89-BBB9-2B80D8318D4A}" srcOrd="0" destOrd="0" presId="urn:microsoft.com/office/officeart/2005/8/layout/radial5"/>
    <dgm:cxn modelId="{ED54F3FE-0653-4B58-89CD-E573EC5C8FB0}" type="presOf" srcId="{AA0A2BD5-A368-4F17-8E9D-23F1FC377812}" destId="{EB1C3899-7B42-47CD-912B-DD035472498D}" srcOrd="0" destOrd="0" presId="urn:microsoft.com/office/officeart/2005/8/layout/radial5"/>
    <dgm:cxn modelId="{BAD3E873-735F-4CCC-B16D-E68CF6F455EE}" type="presParOf" srcId="{8B82EA68-B59A-424E-9756-C221A13DB47F}" destId="{ED72E44C-8498-48F8-9652-E5DD6AC5818D}" srcOrd="0" destOrd="0" presId="urn:microsoft.com/office/officeart/2005/8/layout/radial5"/>
    <dgm:cxn modelId="{1BD75E63-F609-444E-B0E7-970EC67F63AF}" type="presParOf" srcId="{8B82EA68-B59A-424E-9756-C221A13DB47F}" destId="{4731EA70-1FA8-49F5-A6BF-4AE9CB97C303}" srcOrd="1" destOrd="0" presId="urn:microsoft.com/office/officeart/2005/8/layout/radial5"/>
    <dgm:cxn modelId="{641826E0-41D9-4EA5-8D84-94E32C482DDF}" type="presParOf" srcId="{4731EA70-1FA8-49F5-A6BF-4AE9CB97C303}" destId="{8D15C70B-27DC-4BC4-8B54-1A6B8CC1DBC1}" srcOrd="0" destOrd="0" presId="urn:microsoft.com/office/officeart/2005/8/layout/radial5"/>
    <dgm:cxn modelId="{C6A2D402-A1D9-4529-B5C2-49DAB2C98FA8}" type="presParOf" srcId="{8B82EA68-B59A-424E-9756-C221A13DB47F}" destId="{E2EC1D87-F728-458A-8AB1-7A3D78F9D25E}" srcOrd="2" destOrd="0" presId="urn:microsoft.com/office/officeart/2005/8/layout/radial5"/>
    <dgm:cxn modelId="{734B02A8-0ACB-4D6B-9CBA-63E4BECEBA43}" type="presParOf" srcId="{8B82EA68-B59A-424E-9756-C221A13DB47F}" destId="{A0E222DD-64BD-4A89-BBB9-2B80D8318D4A}" srcOrd="3" destOrd="0" presId="urn:microsoft.com/office/officeart/2005/8/layout/radial5"/>
    <dgm:cxn modelId="{8919FAAD-E532-4759-A781-58444B79F167}" type="presParOf" srcId="{A0E222DD-64BD-4A89-BBB9-2B80D8318D4A}" destId="{839DF450-14DD-4280-9AEE-DA73938E9B9D}" srcOrd="0" destOrd="0" presId="urn:microsoft.com/office/officeart/2005/8/layout/radial5"/>
    <dgm:cxn modelId="{6E5BEF5E-8A88-4DDE-A4E7-A0DD251CDFF6}" type="presParOf" srcId="{8B82EA68-B59A-424E-9756-C221A13DB47F}" destId="{73BC26A8-8D0F-45E6-9E3B-37EADD227262}" srcOrd="4" destOrd="0" presId="urn:microsoft.com/office/officeart/2005/8/layout/radial5"/>
    <dgm:cxn modelId="{9180E7CE-1F8B-4013-9AAD-5E660F49A69E}" type="presParOf" srcId="{8B82EA68-B59A-424E-9756-C221A13DB47F}" destId="{06F93DE9-E67A-4CE1-BC6B-5C458B1137B0}" srcOrd="5" destOrd="0" presId="urn:microsoft.com/office/officeart/2005/8/layout/radial5"/>
    <dgm:cxn modelId="{539B03E3-3C96-4577-A15A-0294A4E09DFC}" type="presParOf" srcId="{06F93DE9-E67A-4CE1-BC6B-5C458B1137B0}" destId="{DA660ED5-C4B7-4208-928A-B8DD66837486}" srcOrd="0" destOrd="0" presId="urn:microsoft.com/office/officeart/2005/8/layout/radial5"/>
    <dgm:cxn modelId="{E5267E7E-D115-4D6A-90F2-0EABCF809CA0}" type="presParOf" srcId="{8B82EA68-B59A-424E-9756-C221A13DB47F}" destId="{D8B200F5-4D07-49B2-A587-C2FE6CEC49F8}" srcOrd="6" destOrd="0" presId="urn:microsoft.com/office/officeart/2005/8/layout/radial5"/>
    <dgm:cxn modelId="{82778B7A-925F-47BD-9BB0-62CC175669BA}" type="presParOf" srcId="{8B82EA68-B59A-424E-9756-C221A13DB47F}" destId="{E7EAB10C-E176-4610-B2C6-BE8F83AD0F9B}" srcOrd="7" destOrd="0" presId="urn:microsoft.com/office/officeart/2005/8/layout/radial5"/>
    <dgm:cxn modelId="{A5E5FD1D-5D20-457C-A233-16D64D3E40E0}" type="presParOf" srcId="{E7EAB10C-E176-4610-B2C6-BE8F83AD0F9B}" destId="{47F0322C-5978-482D-A409-1280E22C6D82}" srcOrd="0" destOrd="0" presId="urn:microsoft.com/office/officeart/2005/8/layout/radial5"/>
    <dgm:cxn modelId="{39359418-76C2-4661-9094-3F5F4CAD4495}" type="presParOf" srcId="{8B82EA68-B59A-424E-9756-C221A13DB47F}" destId="{FFE63D16-C443-42C8-BB30-4CA61876A647}" srcOrd="8" destOrd="0" presId="urn:microsoft.com/office/officeart/2005/8/layout/radial5"/>
    <dgm:cxn modelId="{12BE7733-8976-4B4F-A1D6-E65949BE70DE}" type="presParOf" srcId="{8B82EA68-B59A-424E-9756-C221A13DB47F}" destId="{C481485E-E38C-4518-A609-8D1D62CF917B}" srcOrd="9" destOrd="0" presId="urn:microsoft.com/office/officeart/2005/8/layout/radial5"/>
    <dgm:cxn modelId="{67F4FD9B-9183-455D-B526-632B00157DB6}" type="presParOf" srcId="{C481485E-E38C-4518-A609-8D1D62CF917B}" destId="{DB024BEC-8C88-4F07-BCA5-811E266A083B}" srcOrd="0" destOrd="0" presId="urn:microsoft.com/office/officeart/2005/8/layout/radial5"/>
    <dgm:cxn modelId="{AA2D08CE-99E4-401C-9DFE-DF9D91C57107}" type="presParOf" srcId="{8B82EA68-B59A-424E-9756-C221A13DB47F}" destId="{0A6C1809-69AA-4BA6-8257-5A11C3557B45}" srcOrd="10" destOrd="0" presId="urn:microsoft.com/office/officeart/2005/8/layout/radial5"/>
    <dgm:cxn modelId="{785A54DE-126A-4367-B0BF-D932601E3C70}" type="presParOf" srcId="{8B82EA68-B59A-424E-9756-C221A13DB47F}" destId="{FA950D33-9BD9-4D37-A533-789F5554AFB5}" srcOrd="11" destOrd="0" presId="urn:microsoft.com/office/officeart/2005/8/layout/radial5"/>
    <dgm:cxn modelId="{B11B7820-8410-48A0-A228-B788DBE5CDBF}" type="presParOf" srcId="{FA950D33-9BD9-4D37-A533-789F5554AFB5}" destId="{F326903B-AF5C-41D9-A950-9DE60C069BDF}" srcOrd="0" destOrd="0" presId="urn:microsoft.com/office/officeart/2005/8/layout/radial5"/>
    <dgm:cxn modelId="{9408D683-F66F-4ECD-86E4-5BBAB79DBE43}" type="presParOf" srcId="{8B82EA68-B59A-424E-9756-C221A13DB47F}" destId="{EB1C3899-7B42-47CD-912B-DD035472498D}" srcOrd="12" destOrd="0" presId="urn:microsoft.com/office/officeart/2005/8/layout/radial5"/>
    <dgm:cxn modelId="{71829985-CD05-4060-9631-72F287E5C5FF}" type="presParOf" srcId="{8B82EA68-B59A-424E-9756-C221A13DB47F}" destId="{2F5553CB-2478-4421-B002-5FA728364A78}" srcOrd="13" destOrd="0" presId="urn:microsoft.com/office/officeart/2005/8/layout/radial5"/>
    <dgm:cxn modelId="{3BE6EBF0-38AB-41E5-818B-84015C2F7F83}" type="presParOf" srcId="{2F5553CB-2478-4421-B002-5FA728364A78}" destId="{881BA4B6-6173-4BE7-ACB0-127409627ABA}" srcOrd="0" destOrd="0" presId="urn:microsoft.com/office/officeart/2005/8/layout/radial5"/>
    <dgm:cxn modelId="{B91CA33D-A02D-47C8-9C43-583EAE16B593}" type="presParOf" srcId="{8B82EA68-B59A-424E-9756-C221A13DB47F}" destId="{FED909B6-8F19-4D98-AAC2-EBEEF4830C2B}" srcOrd="14" destOrd="0" presId="urn:microsoft.com/office/officeart/2005/8/layout/radial5"/>
    <dgm:cxn modelId="{E999641A-C0DA-4D0F-8BB2-F2F86904A7FB}" type="presParOf" srcId="{8B82EA68-B59A-424E-9756-C221A13DB47F}" destId="{A0B7EB92-DF16-476D-BB87-6C0D26E26F61}" srcOrd="15" destOrd="0" presId="urn:microsoft.com/office/officeart/2005/8/layout/radial5"/>
    <dgm:cxn modelId="{706352DC-64C5-4B19-849B-B463047FDCB2}" type="presParOf" srcId="{A0B7EB92-DF16-476D-BB87-6C0D26E26F61}" destId="{E3A5A4EE-729B-477E-AEA8-7FC61FA6B941}" srcOrd="0" destOrd="0" presId="urn:microsoft.com/office/officeart/2005/8/layout/radial5"/>
    <dgm:cxn modelId="{0A444369-A991-4BBE-82B1-DA625984D2E2}" type="presParOf" srcId="{8B82EA68-B59A-424E-9756-C221A13DB47F}" destId="{69EA0517-EDCB-4CEB-899F-D56DCF7B4404}" srcOrd="16" destOrd="0" presId="urn:microsoft.com/office/officeart/2005/8/layout/radial5"/>
    <dgm:cxn modelId="{2FD73C18-5D39-488C-BCC3-E78FBB397B35}" type="presParOf" srcId="{8B82EA68-B59A-424E-9756-C221A13DB47F}" destId="{DF27FC25-052B-426A-9E06-117E992234F6}" srcOrd="17" destOrd="0" presId="urn:microsoft.com/office/officeart/2005/8/layout/radial5"/>
    <dgm:cxn modelId="{A65515E3-F710-49F8-8302-11E606EA6B4F}" type="presParOf" srcId="{DF27FC25-052B-426A-9E06-117E992234F6}" destId="{53D78D63-5F88-4163-9535-46A64127BD3A}" srcOrd="0" destOrd="0" presId="urn:microsoft.com/office/officeart/2005/8/layout/radial5"/>
    <dgm:cxn modelId="{01E5BBD1-D3BF-44C0-B264-E88B27E4D21E}" type="presParOf" srcId="{8B82EA68-B59A-424E-9756-C221A13DB47F}" destId="{EDA34655-9131-4731-957F-5382F53A0660}" srcOrd="1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B3DF14D-5245-4592-A8EF-4D1E28FD8778}" type="doc">
      <dgm:prSet loTypeId="urn:microsoft.com/office/officeart/2005/8/layout/orgChart1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6646E02-E6B2-459D-94C0-C11EACEEBCBA}">
      <dgm:prSet custT="1"/>
      <dgm:spPr>
        <a:solidFill>
          <a:schemeClr val="accent3">
            <a:lumMod val="20000"/>
            <a:lumOff val="80000"/>
          </a:schemeClr>
        </a:solidFill>
        <a:ln>
          <a:solidFill>
            <a:srgbClr val="003BC0"/>
          </a:solidFill>
        </a:ln>
      </dgm:spPr>
      <dgm:t>
        <a:bodyPr/>
        <a:lstStyle/>
        <a:p>
          <a:pPr marR="0" rtl="0" eaLnBrk="1" fontAlgn="base" latinLnBrk="0" hangingPunct="1">
            <a:buClrTx/>
            <a:buSzTx/>
            <a:buFontTx/>
            <a:tabLst/>
          </a:pPr>
          <a:r>
            <a:rPr kumimoji="0" lang="ru-RU" sz="1800" b="1" i="0" u="none" strike="noStrike" cap="none" normalizeH="0" baseline="0" dirty="0">
              <a:ln/>
              <a:solidFill>
                <a:srgbClr val="003B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Дефицит</a:t>
          </a:r>
        </a:p>
        <a:p>
          <a:pPr marR="0" rtl="0" eaLnBrk="1" fontAlgn="base" latinLnBrk="0" hangingPunct="1">
            <a:buClrTx/>
            <a:buSzTx/>
            <a:buFontTx/>
            <a:tabLst/>
          </a:pPr>
          <a:r>
            <a:rPr kumimoji="0" lang="ru-RU" sz="1800" b="1" i="0" u="none" strike="noStrike" cap="none" normalizeH="0" baseline="0" dirty="0">
              <a:ln/>
              <a:solidFill>
                <a:srgbClr val="003B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млн. руб</a:t>
          </a:r>
          <a:r>
            <a:rPr kumimoji="0" lang="ru-RU" sz="1800" b="1" i="0" u="none" strike="noStrike" cap="none" normalizeH="0" baseline="0" dirty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gm:t>
    </dgm:pt>
    <dgm:pt modelId="{587492F8-60CF-4C52-93DF-C54030C30EDA}" type="sibTrans" cxnId="{5B043A1B-62AD-4A5D-9561-C5AE5C02B0F0}">
      <dgm:prSet/>
      <dgm:spPr/>
      <dgm:t>
        <a:bodyPr/>
        <a:lstStyle/>
        <a:p>
          <a:endParaRPr lang="ru-RU">
            <a:latin typeface="Arial Narrow" panose="020B0606020202030204" pitchFamily="34" charset="0"/>
          </a:endParaRPr>
        </a:p>
      </dgm:t>
    </dgm:pt>
    <dgm:pt modelId="{25463917-2801-4C56-B9EE-32D1D9DEE2D1}" type="parTrans" cxnId="{5B043A1B-62AD-4A5D-9561-C5AE5C02B0F0}">
      <dgm:prSet/>
      <dgm:spPr/>
      <dgm:t>
        <a:bodyPr/>
        <a:lstStyle/>
        <a:p>
          <a:endParaRPr lang="ru-RU">
            <a:latin typeface="Arial Narrow" panose="020B0606020202030204" pitchFamily="34" charset="0"/>
          </a:endParaRPr>
        </a:p>
      </dgm:t>
    </dgm:pt>
    <dgm:pt modelId="{D7F3CA62-3240-4386-9FE9-4B857EA25710}">
      <dgm:prSet custT="1"/>
      <dgm:spPr>
        <a:solidFill>
          <a:schemeClr val="accent3">
            <a:lumMod val="20000"/>
            <a:lumOff val="80000"/>
          </a:schemeClr>
        </a:solidFill>
        <a:ln>
          <a:solidFill>
            <a:srgbClr val="003BC0"/>
          </a:solidFill>
        </a:ln>
      </dgm:spPr>
      <dgm:t>
        <a:bodyPr/>
        <a:lstStyle/>
        <a:p>
          <a:pPr marR="0" rtl="0" eaLnBrk="1" fontAlgn="base" latinLnBrk="0" hangingPunct="1">
            <a:buClrTx/>
            <a:buSzTx/>
            <a:buFontTx/>
            <a:tabLst/>
          </a:pPr>
          <a:r>
            <a:rPr kumimoji="0" lang="ru-RU" sz="1800" b="1" i="0" u="none" strike="noStrike" cap="none" normalizeH="0" baseline="0" dirty="0">
              <a:ln/>
              <a:solidFill>
                <a:srgbClr val="003B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Расходы</a:t>
          </a:r>
        </a:p>
        <a:p>
          <a:pPr marR="0" rtl="0" eaLnBrk="1" fontAlgn="base" latinLnBrk="0" hangingPunct="1">
            <a:buClrTx/>
            <a:buSzTx/>
            <a:buFontTx/>
            <a:tabLst/>
          </a:pPr>
          <a:r>
            <a:rPr kumimoji="0" lang="ru-RU" sz="1800" b="1" i="0" u="none" strike="noStrike" cap="none" normalizeH="0" baseline="0" dirty="0">
              <a:ln/>
              <a:solidFill>
                <a:srgbClr val="003B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млн. руб.</a:t>
          </a:r>
        </a:p>
      </dgm:t>
    </dgm:pt>
    <dgm:pt modelId="{DDF8F9A2-D452-4DE2-B824-1D85DFC6CC1F}" type="sibTrans" cxnId="{D6E95336-8EB2-4548-A1BB-35E655AFF10F}">
      <dgm:prSet/>
      <dgm:spPr/>
      <dgm:t>
        <a:bodyPr/>
        <a:lstStyle/>
        <a:p>
          <a:endParaRPr lang="ru-RU">
            <a:latin typeface="Arial Narrow" panose="020B0606020202030204" pitchFamily="34" charset="0"/>
          </a:endParaRPr>
        </a:p>
      </dgm:t>
    </dgm:pt>
    <dgm:pt modelId="{2E1C9F86-A6C8-418F-94F0-C58620D6C1DD}" type="parTrans" cxnId="{D6E95336-8EB2-4548-A1BB-35E655AFF10F}">
      <dgm:prSet/>
      <dgm:spPr/>
      <dgm:t>
        <a:bodyPr/>
        <a:lstStyle/>
        <a:p>
          <a:endParaRPr lang="ru-RU">
            <a:latin typeface="Arial Narrow" panose="020B0606020202030204" pitchFamily="34" charset="0"/>
          </a:endParaRPr>
        </a:p>
      </dgm:t>
    </dgm:pt>
    <dgm:pt modelId="{814D4CAD-5CF5-42B1-A738-D74DFEA5FFB4}">
      <dgm:prSet custT="1"/>
      <dgm:spPr>
        <a:solidFill>
          <a:schemeClr val="accent3">
            <a:lumMod val="20000"/>
            <a:lumOff val="80000"/>
          </a:schemeClr>
        </a:solidFill>
        <a:ln w="19050">
          <a:solidFill>
            <a:srgbClr val="003BC0"/>
          </a:solidFill>
        </a:ln>
      </dgm:spPr>
      <dgm:t>
        <a:bodyPr/>
        <a:lstStyle/>
        <a:p>
          <a:pPr marR="0" rtl="0" eaLnBrk="1" fontAlgn="base" latinLnBrk="0" hangingPunct="1">
            <a:buClrTx/>
            <a:buSzTx/>
            <a:buFontTx/>
            <a:tabLst/>
          </a:pPr>
          <a:endParaRPr kumimoji="0" lang="ru-RU" sz="1500" b="1" i="0" u="none" strike="noStrike" cap="none" normalizeH="0" baseline="0" dirty="0">
            <a:ln/>
            <a:effectLst/>
            <a:latin typeface="Arial Narrow" panose="020B0606020202030204" pitchFamily="34" charset="0"/>
          </a:endParaRPr>
        </a:p>
        <a:p>
          <a:pPr marR="0" rtl="0" eaLnBrk="1" fontAlgn="base" latinLnBrk="0" hangingPunct="1">
            <a:buClrTx/>
            <a:buSzTx/>
            <a:buFontTx/>
            <a:tabLst/>
          </a:pPr>
          <a:r>
            <a:rPr kumimoji="0" lang="ru-RU" sz="1800" b="1" i="0" u="none" strike="noStrike" cap="none" normalizeH="0" baseline="0" dirty="0">
              <a:ln/>
              <a:solidFill>
                <a:srgbClr val="003B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Доходы</a:t>
          </a:r>
        </a:p>
        <a:p>
          <a:pPr marR="0" rtl="0" eaLnBrk="1" fontAlgn="base" latinLnBrk="0" hangingPunct="1">
            <a:buClrTx/>
            <a:buSzTx/>
            <a:buFontTx/>
            <a:tabLst/>
          </a:pPr>
          <a:r>
            <a:rPr kumimoji="0" lang="ru-RU" sz="1800" b="1" i="0" u="none" strike="noStrike" cap="none" normalizeH="0" baseline="0" dirty="0">
              <a:ln/>
              <a:solidFill>
                <a:srgbClr val="003B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млн. руб.</a:t>
          </a:r>
        </a:p>
        <a:p>
          <a:pPr marR="0" rtl="0" eaLnBrk="1" fontAlgn="base" latinLnBrk="0" hangingPunct="1">
            <a:buClrTx/>
            <a:buSzTx/>
            <a:buFontTx/>
            <a:tabLst/>
          </a:pPr>
          <a:r>
            <a:rPr kumimoji="0" lang="ru-RU" sz="1500" b="1" i="0" u="none" strike="noStrike" cap="none" normalizeH="0" baseline="0" dirty="0">
              <a:ln/>
              <a:effectLst/>
              <a:latin typeface="Arial Narrow" panose="020B0606020202030204" pitchFamily="34" charset="0"/>
            </a:rPr>
            <a:t> </a:t>
          </a:r>
          <a:endParaRPr kumimoji="0" lang="ru-RU" sz="1500" b="1" i="1" u="none" strike="noStrike" cap="none" normalizeH="0" baseline="0" dirty="0">
            <a:ln/>
            <a:effectLst/>
            <a:latin typeface="Arial Narrow" panose="020B0606020202030204" pitchFamily="34" charset="0"/>
          </a:endParaRPr>
        </a:p>
      </dgm:t>
    </dgm:pt>
    <dgm:pt modelId="{0FA2209E-531C-4D7A-9C76-754A151A5DE0}" type="sibTrans" cxnId="{CB53AA18-EF33-46E0-B74E-FD7577DE606A}">
      <dgm:prSet/>
      <dgm:spPr/>
      <dgm:t>
        <a:bodyPr/>
        <a:lstStyle/>
        <a:p>
          <a:endParaRPr lang="ru-RU">
            <a:latin typeface="Arial Narrow" panose="020B0606020202030204" pitchFamily="34" charset="0"/>
          </a:endParaRPr>
        </a:p>
      </dgm:t>
    </dgm:pt>
    <dgm:pt modelId="{369588E7-4B72-4BF9-8E63-538B3264C535}" type="parTrans" cxnId="{CB53AA18-EF33-46E0-B74E-FD7577DE606A}">
      <dgm:prSet/>
      <dgm:spPr/>
      <dgm:t>
        <a:bodyPr/>
        <a:lstStyle/>
        <a:p>
          <a:endParaRPr lang="ru-RU">
            <a:latin typeface="Arial Narrow" panose="020B0606020202030204" pitchFamily="34" charset="0"/>
          </a:endParaRPr>
        </a:p>
      </dgm:t>
    </dgm:pt>
    <dgm:pt modelId="{A4EFF082-E379-4340-BDC0-C0275355A235}" type="pres">
      <dgm:prSet presAssocID="{FB3DF14D-5245-4592-A8EF-4D1E28FD877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F2B801B7-2AF2-498C-8CCD-32CF3F482356}" type="pres">
      <dgm:prSet presAssocID="{814D4CAD-5CF5-42B1-A738-D74DFEA5FFB4}" presName="hierRoot1" presStyleCnt="0">
        <dgm:presLayoutVars>
          <dgm:hierBranch val="init"/>
        </dgm:presLayoutVars>
      </dgm:prSet>
      <dgm:spPr/>
    </dgm:pt>
    <dgm:pt modelId="{A8AFE020-9282-4C1E-8C8E-1FA5E11016EE}" type="pres">
      <dgm:prSet presAssocID="{814D4CAD-5CF5-42B1-A738-D74DFEA5FFB4}" presName="rootComposite1" presStyleCnt="0"/>
      <dgm:spPr/>
    </dgm:pt>
    <dgm:pt modelId="{F3BF6CAD-12EC-45BA-B25E-DEA28EBDEA7A}" type="pres">
      <dgm:prSet presAssocID="{814D4CAD-5CF5-42B1-A738-D74DFEA5FFB4}" presName="rootText1" presStyleLbl="node0" presStyleIdx="0" presStyleCnt="3" custScaleX="363273" custScaleY="520482" custLinFactX="168904" custLinFactY="-400000" custLinFactNeighborX="200000" custLinFactNeighborY="-443170">
        <dgm:presLayoutVars>
          <dgm:chPref val="3"/>
        </dgm:presLayoutVars>
      </dgm:prSet>
      <dgm:spPr>
        <a:prstGeom prst="roundRect">
          <a:avLst/>
        </a:prstGeom>
      </dgm:spPr>
    </dgm:pt>
    <dgm:pt modelId="{8E79C9C7-A4D0-47C2-AE50-367BAF0D053F}" type="pres">
      <dgm:prSet presAssocID="{814D4CAD-5CF5-42B1-A738-D74DFEA5FFB4}" presName="rootConnector1" presStyleLbl="node1" presStyleIdx="0" presStyleCnt="0"/>
      <dgm:spPr/>
    </dgm:pt>
    <dgm:pt modelId="{0037A5B5-700E-409B-9966-687C7D60823C}" type="pres">
      <dgm:prSet presAssocID="{814D4CAD-5CF5-42B1-A738-D74DFEA5FFB4}" presName="hierChild2" presStyleCnt="0"/>
      <dgm:spPr/>
    </dgm:pt>
    <dgm:pt modelId="{5875A817-D721-4C08-B9AF-A2DB43FF7128}" type="pres">
      <dgm:prSet presAssocID="{814D4CAD-5CF5-42B1-A738-D74DFEA5FFB4}" presName="hierChild3" presStyleCnt="0"/>
      <dgm:spPr/>
    </dgm:pt>
    <dgm:pt modelId="{748E5DD2-337E-44E3-9C33-36949CFCEC3A}" type="pres">
      <dgm:prSet presAssocID="{D7F3CA62-3240-4386-9FE9-4B857EA25710}" presName="hierRoot1" presStyleCnt="0">
        <dgm:presLayoutVars>
          <dgm:hierBranch val="init"/>
        </dgm:presLayoutVars>
      </dgm:prSet>
      <dgm:spPr/>
    </dgm:pt>
    <dgm:pt modelId="{7F5359DC-CE19-4313-A273-A9F71B41186B}" type="pres">
      <dgm:prSet presAssocID="{D7F3CA62-3240-4386-9FE9-4B857EA25710}" presName="rootComposite1" presStyleCnt="0"/>
      <dgm:spPr/>
    </dgm:pt>
    <dgm:pt modelId="{B3E35377-3712-4A1B-A884-B60A584EA619}" type="pres">
      <dgm:prSet presAssocID="{D7F3CA62-3240-4386-9FE9-4B857EA25710}" presName="rootText1" presStyleLbl="node0" presStyleIdx="1" presStyleCnt="3" custScaleX="363273" custScaleY="485287" custLinFactNeighborX="-27714" custLinFactNeighborY="-8312">
        <dgm:presLayoutVars>
          <dgm:chPref val="3"/>
        </dgm:presLayoutVars>
      </dgm:prSet>
      <dgm:spPr>
        <a:prstGeom prst="roundRect">
          <a:avLst/>
        </a:prstGeom>
      </dgm:spPr>
    </dgm:pt>
    <dgm:pt modelId="{DB62BBAB-7AA4-4246-8804-8C6CCC8DDB58}" type="pres">
      <dgm:prSet presAssocID="{D7F3CA62-3240-4386-9FE9-4B857EA25710}" presName="rootConnector1" presStyleLbl="node1" presStyleIdx="0" presStyleCnt="0"/>
      <dgm:spPr/>
    </dgm:pt>
    <dgm:pt modelId="{F240C4D5-1951-4407-941B-2C97F6898EFF}" type="pres">
      <dgm:prSet presAssocID="{D7F3CA62-3240-4386-9FE9-4B857EA25710}" presName="hierChild2" presStyleCnt="0"/>
      <dgm:spPr/>
    </dgm:pt>
    <dgm:pt modelId="{4D93DF5E-526B-4717-9183-93B2050740B6}" type="pres">
      <dgm:prSet presAssocID="{D7F3CA62-3240-4386-9FE9-4B857EA25710}" presName="hierChild3" presStyleCnt="0"/>
      <dgm:spPr/>
    </dgm:pt>
    <dgm:pt modelId="{0ACCDAF3-394D-4780-A269-A7DFD6571E7C}" type="pres">
      <dgm:prSet presAssocID="{36646E02-E6B2-459D-94C0-C11EACEEBCBA}" presName="hierRoot1" presStyleCnt="0">
        <dgm:presLayoutVars>
          <dgm:hierBranch val="init"/>
        </dgm:presLayoutVars>
      </dgm:prSet>
      <dgm:spPr/>
    </dgm:pt>
    <dgm:pt modelId="{5A7C1492-AC4F-4416-8FAE-4D4E38870E01}" type="pres">
      <dgm:prSet presAssocID="{36646E02-E6B2-459D-94C0-C11EACEEBCBA}" presName="rootComposite1" presStyleCnt="0"/>
      <dgm:spPr/>
    </dgm:pt>
    <dgm:pt modelId="{80BD2904-FE51-40C5-B54D-D24C4EF7460B}" type="pres">
      <dgm:prSet presAssocID="{36646E02-E6B2-459D-94C0-C11EACEEBCBA}" presName="rootText1" presStyleLbl="node0" presStyleIdx="2" presStyleCnt="3" custScaleX="363273" custScaleY="485287" custLinFactX="-200000" custLinFactY="384476" custLinFactNeighborX="-212827" custLinFactNeighborY="400000">
        <dgm:presLayoutVars>
          <dgm:chPref val="3"/>
        </dgm:presLayoutVars>
      </dgm:prSet>
      <dgm:spPr>
        <a:prstGeom prst="roundRect">
          <a:avLst/>
        </a:prstGeom>
      </dgm:spPr>
    </dgm:pt>
    <dgm:pt modelId="{1D285D2F-8812-44E0-9553-AEF8CF7AC85C}" type="pres">
      <dgm:prSet presAssocID="{36646E02-E6B2-459D-94C0-C11EACEEBCBA}" presName="rootConnector1" presStyleLbl="node1" presStyleIdx="0" presStyleCnt="0"/>
      <dgm:spPr/>
    </dgm:pt>
    <dgm:pt modelId="{152221B6-EC2A-4846-856F-03D4369F3EBF}" type="pres">
      <dgm:prSet presAssocID="{36646E02-E6B2-459D-94C0-C11EACEEBCBA}" presName="hierChild2" presStyleCnt="0"/>
      <dgm:spPr/>
    </dgm:pt>
    <dgm:pt modelId="{92BC769A-5E70-431B-A5C2-E309A0AF46AF}" type="pres">
      <dgm:prSet presAssocID="{36646E02-E6B2-459D-94C0-C11EACEEBCBA}" presName="hierChild3" presStyleCnt="0"/>
      <dgm:spPr/>
    </dgm:pt>
  </dgm:ptLst>
  <dgm:cxnLst>
    <dgm:cxn modelId="{CB53AA18-EF33-46E0-B74E-FD7577DE606A}" srcId="{FB3DF14D-5245-4592-A8EF-4D1E28FD8778}" destId="{814D4CAD-5CF5-42B1-A738-D74DFEA5FFB4}" srcOrd="0" destOrd="0" parTransId="{369588E7-4B72-4BF9-8E63-538B3264C535}" sibTransId="{0FA2209E-531C-4D7A-9C76-754A151A5DE0}"/>
    <dgm:cxn modelId="{5B043A1B-62AD-4A5D-9561-C5AE5C02B0F0}" srcId="{FB3DF14D-5245-4592-A8EF-4D1E28FD8778}" destId="{36646E02-E6B2-459D-94C0-C11EACEEBCBA}" srcOrd="2" destOrd="0" parTransId="{25463917-2801-4C56-B9EE-32D1D9DEE2D1}" sibTransId="{587492F8-60CF-4C52-93DF-C54030C30EDA}"/>
    <dgm:cxn modelId="{14D3BB20-87E3-42C5-8A32-DE123E2B3676}" type="presOf" srcId="{814D4CAD-5CF5-42B1-A738-D74DFEA5FFB4}" destId="{F3BF6CAD-12EC-45BA-B25E-DEA28EBDEA7A}" srcOrd="0" destOrd="0" presId="urn:microsoft.com/office/officeart/2005/8/layout/orgChart1"/>
    <dgm:cxn modelId="{D6E95336-8EB2-4548-A1BB-35E655AFF10F}" srcId="{FB3DF14D-5245-4592-A8EF-4D1E28FD8778}" destId="{D7F3CA62-3240-4386-9FE9-4B857EA25710}" srcOrd="1" destOrd="0" parTransId="{2E1C9F86-A6C8-418F-94F0-C58620D6C1DD}" sibTransId="{DDF8F9A2-D452-4DE2-B824-1D85DFC6CC1F}"/>
    <dgm:cxn modelId="{F5111641-3738-4F50-81AA-D96926CFA001}" type="presOf" srcId="{D7F3CA62-3240-4386-9FE9-4B857EA25710}" destId="{DB62BBAB-7AA4-4246-8804-8C6CCC8DDB58}" srcOrd="1" destOrd="0" presId="urn:microsoft.com/office/officeart/2005/8/layout/orgChart1"/>
    <dgm:cxn modelId="{028F2242-8EFC-4044-B0C2-03550A36CDF8}" type="presOf" srcId="{36646E02-E6B2-459D-94C0-C11EACEEBCBA}" destId="{80BD2904-FE51-40C5-B54D-D24C4EF7460B}" srcOrd="0" destOrd="0" presId="urn:microsoft.com/office/officeart/2005/8/layout/orgChart1"/>
    <dgm:cxn modelId="{74017655-8F56-420F-BE89-A431C628F37B}" type="presOf" srcId="{FB3DF14D-5245-4592-A8EF-4D1E28FD8778}" destId="{A4EFF082-E379-4340-BDC0-C0275355A235}" srcOrd="0" destOrd="0" presId="urn:microsoft.com/office/officeart/2005/8/layout/orgChart1"/>
    <dgm:cxn modelId="{71DDB375-4C8E-4BD5-9E42-B7F036231DA4}" type="presOf" srcId="{D7F3CA62-3240-4386-9FE9-4B857EA25710}" destId="{B3E35377-3712-4A1B-A884-B60A584EA619}" srcOrd="0" destOrd="0" presId="urn:microsoft.com/office/officeart/2005/8/layout/orgChart1"/>
    <dgm:cxn modelId="{837AB496-D9EF-442B-BB4A-7D5ECA9B48DA}" type="presOf" srcId="{36646E02-E6B2-459D-94C0-C11EACEEBCBA}" destId="{1D285D2F-8812-44E0-9553-AEF8CF7AC85C}" srcOrd="1" destOrd="0" presId="urn:microsoft.com/office/officeart/2005/8/layout/orgChart1"/>
    <dgm:cxn modelId="{D312DEA1-8B1D-459F-A3E1-0BD74F98CDF8}" type="presOf" srcId="{814D4CAD-5CF5-42B1-A738-D74DFEA5FFB4}" destId="{8E79C9C7-A4D0-47C2-AE50-367BAF0D053F}" srcOrd="1" destOrd="0" presId="urn:microsoft.com/office/officeart/2005/8/layout/orgChart1"/>
    <dgm:cxn modelId="{6982FF5E-239A-4703-B3E0-177763A3FEE1}" type="presParOf" srcId="{A4EFF082-E379-4340-BDC0-C0275355A235}" destId="{F2B801B7-2AF2-498C-8CCD-32CF3F482356}" srcOrd="0" destOrd="0" presId="urn:microsoft.com/office/officeart/2005/8/layout/orgChart1"/>
    <dgm:cxn modelId="{F94C5D87-140A-41ED-9C37-51404A31721B}" type="presParOf" srcId="{F2B801B7-2AF2-498C-8CCD-32CF3F482356}" destId="{A8AFE020-9282-4C1E-8C8E-1FA5E11016EE}" srcOrd="0" destOrd="0" presId="urn:microsoft.com/office/officeart/2005/8/layout/orgChart1"/>
    <dgm:cxn modelId="{3D730D92-57E4-4BC8-9827-3EA6937E8317}" type="presParOf" srcId="{A8AFE020-9282-4C1E-8C8E-1FA5E11016EE}" destId="{F3BF6CAD-12EC-45BA-B25E-DEA28EBDEA7A}" srcOrd="0" destOrd="0" presId="urn:microsoft.com/office/officeart/2005/8/layout/orgChart1"/>
    <dgm:cxn modelId="{C40F8B27-6F97-4235-8D27-2F3331307A40}" type="presParOf" srcId="{A8AFE020-9282-4C1E-8C8E-1FA5E11016EE}" destId="{8E79C9C7-A4D0-47C2-AE50-367BAF0D053F}" srcOrd="1" destOrd="0" presId="urn:microsoft.com/office/officeart/2005/8/layout/orgChart1"/>
    <dgm:cxn modelId="{FD2CEFAF-590D-4309-AB4F-082C29841E25}" type="presParOf" srcId="{F2B801B7-2AF2-498C-8CCD-32CF3F482356}" destId="{0037A5B5-700E-409B-9966-687C7D60823C}" srcOrd="1" destOrd="0" presId="urn:microsoft.com/office/officeart/2005/8/layout/orgChart1"/>
    <dgm:cxn modelId="{8B84377E-6C64-4051-939C-A1E387DF3F1B}" type="presParOf" srcId="{F2B801B7-2AF2-498C-8CCD-32CF3F482356}" destId="{5875A817-D721-4C08-B9AF-A2DB43FF7128}" srcOrd="2" destOrd="0" presId="urn:microsoft.com/office/officeart/2005/8/layout/orgChart1"/>
    <dgm:cxn modelId="{27FBD2FE-9D87-4EFF-B80F-96F3CC391F21}" type="presParOf" srcId="{A4EFF082-E379-4340-BDC0-C0275355A235}" destId="{748E5DD2-337E-44E3-9C33-36949CFCEC3A}" srcOrd="1" destOrd="0" presId="urn:microsoft.com/office/officeart/2005/8/layout/orgChart1"/>
    <dgm:cxn modelId="{3D98C662-1BA2-4143-A6F8-BE6A22768ECA}" type="presParOf" srcId="{748E5DD2-337E-44E3-9C33-36949CFCEC3A}" destId="{7F5359DC-CE19-4313-A273-A9F71B41186B}" srcOrd="0" destOrd="0" presId="urn:microsoft.com/office/officeart/2005/8/layout/orgChart1"/>
    <dgm:cxn modelId="{8491D8E3-50D6-49D1-A726-3ADE1F66BBFE}" type="presParOf" srcId="{7F5359DC-CE19-4313-A273-A9F71B41186B}" destId="{B3E35377-3712-4A1B-A884-B60A584EA619}" srcOrd="0" destOrd="0" presId="urn:microsoft.com/office/officeart/2005/8/layout/orgChart1"/>
    <dgm:cxn modelId="{B48009C0-4C83-4216-950A-AFF49A7C8408}" type="presParOf" srcId="{7F5359DC-CE19-4313-A273-A9F71B41186B}" destId="{DB62BBAB-7AA4-4246-8804-8C6CCC8DDB58}" srcOrd="1" destOrd="0" presId="urn:microsoft.com/office/officeart/2005/8/layout/orgChart1"/>
    <dgm:cxn modelId="{CFB556FD-1DD1-4615-BFCB-D0830D050E6F}" type="presParOf" srcId="{748E5DD2-337E-44E3-9C33-36949CFCEC3A}" destId="{F240C4D5-1951-4407-941B-2C97F6898EFF}" srcOrd="1" destOrd="0" presId="urn:microsoft.com/office/officeart/2005/8/layout/orgChart1"/>
    <dgm:cxn modelId="{F03F854A-57F0-4384-998E-96F2C23A0D5A}" type="presParOf" srcId="{748E5DD2-337E-44E3-9C33-36949CFCEC3A}" destId="{4D93DF5E-526B-4717-9183-93B2050740B6}" srcOrd="2" destOrd="0" presId="urn:microsoft.com/office/officeart/2005/8/layout/orgChart1"/>
    <dgm:cxn modelId="{A071712E-E10C-40CF-846E-904D8BF0A536}" type="presParOf" srcId="{A4EFF082-E379-4340-BDC0-C0275355A235}" destId="{0ACCDAF3-394D-4780-A269-A7DFD6571E7C}" srcOrd="2" destOrd="0" presId="urn:microsoft.com/office/officeart/2005/8/layout/orgChart1"/>
    <dgm:cxn modelId="{FAF635D7-01CD-499B-B773-022E9649697B}" type="presParOf" srcId="{0ACCDAF3-394D-4780-A269-A7DFD6571E7C}" destId="{5A7C1492-AC4F-4416-8FAE-4D4E38870E01}" srcOrd="0" destOrd="0" presId="urn:microsoft.com/office/officeart/2005/8/layout/orgChart1"/>
    <dgm:cxn modelId="{CAFB9599-82B8-4A3A-B2E9-1A773859DDE1}" type="presParOf" srcId="{5A7C1492-AC4F-4416-8FAE-4D4E38870E01}" destId="{80BD2904-FE51-40C5-B54D-D24C4EF7460B}" srcOrd="0" destOrd="0" presId="urn:microsoft.com/office/officeart/2005/8/layout/orgChart1"/>
    <dgm:cxn modelId="{0260A099-0384-4BAA-AC34-B1A0D9EDE9E9}" type="presParOf" srcId="{5A7C1492-AC4F-4416-8FAE-4D4E38870E01}" destId="{1D285D2F-8812-44E0-9553-AEF8CF7AC85C}" srcOrd="1" destOrd="0" presId="urn:microsoft.com/office/officeart/2005/8/layout/orgChart1"/>
    <dgm:cxn modelId="{A7331673-367B-4BDA-AA6D-B16A0C2F421A}" type="presParOf" srcId="{0ACCDAF3-394D-4780-A269-A7DFD6571E7C}" destId="{152221B6-EC2A-4846-856F-03D4369F3EBF}" srcOrd="1" destOrd="0" presId="urn:microsoft.com/office/officeart/2005/8/layout/orgChart1"/>
    <dgm:cxn modelId="{5D69661C-E294-4D39-9A1B-4FC55BAEDB54}" type="presParOf" srcId="{0ACCDAF3-394D-4780-A269-A7DFD6571E7C}" destId="{92BC769A-5E70-431B-A5C2-E309A0AF46AF}" srcOrd="2" destOrd="0" presId="urn:microsoft.com/office/officeart/2005/8/layout/orgChart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061470-304E-442F-9264-5A97BE02436F}">
      <dsp:nvSpPr>
        <dsp:cNvPr id="0" name=""/>
        <dsp:cNvSpPr/>
      </dsp:nvSpPr>
      <dsp:spPr>
        <a:xfrm>
          <a:off x="0" y="-53570"/>
          <a:ext cx="7108781" cy="15553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15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altLang="ru-RU" sz="1600" b="1" kern="1200" dirty="0">
              <a:solidFill>
                <a:srgbClr val="003BC0"/>
              </a:solidFill>
              <a:latin typeface="Arial" panose="020B0604020202020204" pitchFamily="34" charset="0"/>
              <a:cs typeface="Arial" panose="020B0604020202020204" pitchFamily="34" charset="0"/>
            </a:rPr>
            <a:t>ФЕДЕРАЛЬНЫЙ УРОВЕНЬ</a:t>
          </a:r>
          <a:r>
            <a:rPr lang="ru-RU" altLang="ru-RU" sz="1600" b="0" kern="1200" dirty="0">
              <a:solidFill>
                <a:srgbClr val="003BC0"/>
              </a:solidFill>
              <a:latin typeface="Times New Roman" pitchFamily="18" charset="0"/>
            </a:rPr>
            <a:t>:</a:t>
          </a:r>
        </a:p>
        <a:p>
          <a:pPr marL="0" lvl="0" indent="0" algn="l" defTabSz="711200">
            <a:lnSpc>
              <a:spcPct val="150000"/>
            </a:lnSpc>
            <a:spcBef>
              <a:spcPct val="0"/>
            </a:spcBef>
            <a:spcAft>
              <a:spcPts val="0"/>
            </a:spcAft>
            <a:buClrTx/>
            <a:buFontTx/>
            <a:buNone/>
          </a:pPr>
          <a:r>
            <a:rPr lang="ru-RU" altLang="ru-RU" sz="1600" b="0" kern="1200" dirty="0">
              <a:solidFill>
                <a:srgbClr val="003BC0"/>
              </a:solidFill>
              <a:latin typeface="Times New Roman" pitchFamily="18" charset="0"/>
            </a:rPr>
            <a:t>- ФЕДЕРАЛЬНЫЙ БЮДЖЕТ</a:t>
          </a:r>
        </a:p>
        <a:p>
          <a:pPr marL="0" lvl="0" indent="0" algn="l" defTabSz="711200">
            <a:lnSpc>
              <a:spcPct val="150000"/>
            </a:lnSpc>
            <a:spcBef>
              <a:spcPct val="0"/>
            </a:spcBef>
            <a:spcAft>
              <a:spcPts val="0"/>
            </a:spcAft>
            <a:buClrTx/>
            <a:buFontTx/>
            <a:buNone/>
          </a:pPr>
          <a:r>
            <a:rPr lang="ru-RU" altLang="ru-RU" sz="1600" b="0" kern="1200" dirty="0">
              <a:solidFill>
                <a:srgbClr val="003BC0"/>
              </a:solidFill>
              <a:latin typeface="Times New Roman" pitchFamily="18" charset="0"/>
            </a:rPr>
            <a:t>- БЮДЖЕТЫ ГОСУДАРСТВЕННЫХ ВНЕБЮДЖЕТНЫХ ФОНДОВ РФ</a:t>
          </a:r>
          <a:endParaRPr lang="ru-RU" sz="1600" b="0" kern="1200" dirty="0">
            <a:solidFill>
              <a:srgbClr val="003BC0"/>
            </a:solidFill>
            <a:latin typeface="Arial" pitchFamily="34" charset="0"/>
            <a:cs typeface="Arial" pitchFamily="34" charset="0"/>
          </a:endParaRPr>
        </a:p>
      </dsp:txBody>
      <dsp:txXfrm>
        <a:off x="45555" y="-8015"/>
        <a:ext cx="5430413" cy="1464262"/>
      </dsp:txXfrm>
    </dsp:sp>
    <dsp:sp modelId="{05409430-5D58-4B25-A8C4-BAE4091F356B}">
      <dsp:nvSpPr>
        <dsp:cNvPr id="0" name=""/>
        <dsp:cNvSpPr/>
      </dsp:nvSpPr>
      <dsp:spPr>
        <a:xfrm>
          <a:off x="627245" y="1765066"/>
          <a:ext cx="7108781" cy="15473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15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600" b="1" kern="1200" dirty="0">
              <a:solidFill>
                <a:srgbClr val="003BC0"/>
              </a:solidFill>
              <a:latin typeface="Arial" pitchFamily="34" charset="0"/>
              <a:cs typeface="Arial" pitchFamily="34" charset="0"/>
            </a:rPr>
            <a:t>РЕГИОНАЛЬНЫЙ УРОВЕНЬ:</a:t>
          </a:r>
        </a:p>
        <a:p>
          <a:pPr marL="0" lvl="0" indent="0" algn="l" defTabSz="711200">
            <a:lnSpc>
              <a:spcPct val="15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600" b="0" kern="1200" dirty="0">
              <a:solidFill>
                <a:srgbClr val="003BC0"/>
              </a:solidFill>
              <a:latin typeface="Arial" pitchFamily="34" charset="0"/>
              <a:cs typeface="Arial" pitchFamily="34" charset="0"/>
            </a:rPr>
            <a:t>-</a:t>
          </a:r>
          <a:r>
            <a:rPr lang="ru-RU" sz="1600" b="0" kern="1200" dirty="0">
              <a:solidFill>
                <a:srgbClr val="003B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БЮДЖЕТЫ СУБЪЕКТОВ РФ</a:t>
          </a:r>
        </a:p>
        <a:p>
          <a:pPr marL="0" lvl="0" indent="0" algn="l" defTabSz="711200">
            <a:lnSpc>
              <a:spcPct val="15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600" b="0" kern="1200" dirty="0">
              <a:solidFill>
                <a:srgbClr val="003B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-БЮДЖЕТЫ ТЕРРИТОРИАЛЬНЫХ </a:t>
          </a:r>
          <a:r>
            <a:rPr lang="ru-RU" altLang="ru-RU" sz="1600" b="0" kern="1200" dirty="0">
              <a:solidFill>
                <a:srgbClr val="003BC0"/>
              </a:solidFill>
              <a:latin typeface="Times New Roman" pitchFamily="18" charset="0"/>
            </a:rPr>
            <a:t>ГОСУДАРСТВЕННЫХ ВНЕБЮДЖЕТНЫХ ФОНДОВ РФ</a:t>
          </a:r>
          <a:r>
            <a:rPr lang="ru-RU" sz="1600" b="0" kern="1200" dirty="0">
              <a:solidFill>
                <a:srgbClr val="003B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endParaRPr lang="ru-RU" sz="1600" b="1" kern="1200" dirty="0">
            <a:solidFill>
              <a:srgbClr val="003BC0"/>
            </a:solidFill>
            <a:latin typeface="Arial" pitchFamily="34" charset="0"/>
            <a:cs typeface="Arial" pitchFamily="34" charset="0"/>
          </a:endParaRPr>
        </a:p>
      </dsp:txBody>
      <dsp:txXfrm>
        <a:off x="672564" y="1810385"/>
        <a:ext cx="5379905" cy="1456662"/>
      </dsp:txXfrm>
    </dsp:sp>
    <dsp:sp modelId="{164B8643-B223-42C2-B868-A93C51E30F15}">
      <dsp:nvSpPr>
        <dsp:cNvPr id="0" name=""/>
        <dsp:cNvSpPr/>
      </dsp:nvSpPr>
      <dsp:spPr>
        <a:xfrm>
          <a:off x="1254490" y="3468490"/>
          <a:ext cx="7108781" cy="17696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600" b="1" kern="1200" dirty="0">
              <a:solidFill>
                <a:srgbClr val="003BC0"/>
              </a:solidFill>
              <a:latin typeface="Arial" pitchFamily="34" charset="0"/>
              <a:cs typeface="Arial" pitchFamily="34" charset="0"/>
            </a:rPr>
            <a:t>МУНИЦИПАЛЬНЫЙ УРОВЕНЬ: </a:t>
          </a:r>
          <a:r>
            <a:rPr lang="ru-RU" altLang="ru-RU" sz="1600" kern="1200" dirty="0">
              <a:solidFill>
                <a:srgbClr val="003B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бюджеты муниципальных районов; бюджеты муниципальных  округов; бюджеты городских округов; бюджеты городских округов с внутригородским делением; бюджеты внутригородских  муниципальных образований городов Федерального значения Москвы, Санкт-Петербурга и</a:t>
          </a:r>
          <a:endParaRPr lang="ru-RU" sz="1600" b="1" kern="1200" dirty="0">
            <a:solidFill>
              <a:srgbClr val="003BC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600" b="1" kern="1200" dirty="0">
              <a:solidFill>
                <a:srgbClr val="003B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0" kern="1200" dirty="0">
              <a:solidFill>
                <a:srgbClr val="003B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Севастополя, </a:t>
          </a:r>
          <a:r>
            <a:rPr lang="ru-RU" altLang="ru-RU" sz="1600" kern="1200" dirty="0">
              <a:solidFill>
                <a:srgbClr val="003BC0"/>
              </a:solidFill>
              <a:latin typeface="Times New Roman" pitchFamily="18" charset="0"/>
            </a:rPr>
            <a:t>бюджеты городских и сельских поселений,</a:t>
          </a:r>
          <a:endParaRPr lang="ru-RU" sz="1600" b="0" kern="1200" dirty="0">
            <a:solidFill>
              <a:srgbClr val="003BC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altLang="ru-RU" sz="1600" kern="1200" dirty="0">
              <a:solidFill>
                <a:srgbClr val="003BC0"/>
              </a:solidFill>
              <a:latin typeface="Times New Roman" pitchFamily="18" charset="0"/>
            </a:rPr>
            <a:t>бюджеты внутригородских районов.</a:t>
          </a:r>
          <a:endParaRPr lang="ru-RU" sz="1600" b="1" kern="1200" dirty="0">
            <a:solidFill>
              <a:srgbClr val="003BC0"/>
            </a:solidFill>
            <a:latin typeface="Arial" pitchFamily="34" charset="0"/>
            <a:cs typeface="Arial" pitchFamily="34" charset="0"/>
          </a:endParaRPr>
        </a:p>
      </dsp:txBody>
      <dsp:txXfrm>
        <a:off x="1306321" y="3520321"/>
        <a:ext cx="5366881" cy="1665994"/>
      </dsp:txXfrm>
    </dsp:sp>
    <dsp:sp modelId="{B038033F-60B7-4ED9-9DC6-7D3873360663}">
      <dsp:nvSpPr>
        <dsp:cNvPr id="0" name=""/>
        <dsp:cNvSpPr/>
      </dsp:nvSpPr>
      <dsp:spPr>
        <a:xfrm>
          <a:off x="6097788" y="1125920"/>
          <a:ext cx="1010992" cy="1010992"/>
        </a:xfrm>
        <a:prstGeom prst="downArrow">
          <a:avLst>
            <a:gd name="adj1" fmla="val 55000"/>
            <a:gd name="adj2" fmla="val 45000"/>
          </a:avLst>
        </a:prstGeom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 w="9525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600" kern="1200"/>
        </a:p>
      </dsp:txBody>
      <dsp:txXfrm>
        <a:off x="6325261" y="1125920"/>
        <a:ext cx="556046" cy="760771"/>
      </dsp:txXfrm>
    </dsp:sp>
    <dsp:sp modelId="{B4D80C71-837A-4696-A16D-121BE729C0BB}">
      <dsp:nvSpPr>
        <dsp:cNvPr id="0" name=""/>
        <dsp:cNvSpPr/>
      </dsp:nvSpPr>
      <dsp:spPr>
        <a:xfrm>
          <a:off x="6725034" y="2930152"/>
          <a:ext cx="1010992" cy="1010992"/>
        </a:xfrm>
        <a:prstGeom prst="downArrow">
          <a:avLst>
            <a:gd name="adj1" fmla="val 55000"/>
            <a:gd name="adj2" fmla="val 45000"/>
          </a:avLst>
        </a:prstGeom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 w="9525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600" kern="1200"/>
        </a:p>
      </dsp:txBody>
      <dsp:txXfrm>
        <a:off x="6952507" y="2930152"/>
        <a:ext cx="556046" cy="76077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72E44C-8498-48F8-9652-E5DD6AC5818D}">
      <dsp:nvSpPr>
        <dsp:cNvPr id="0" name=""/>
        <dsp:cNvSpPr/>
      </dsp:nvSpPr>
      <dsp:spPr>
        <a:xfrm>
          <a:off x="3096348" y="1573428"/>
          <a:ext cx="2603775" cy="259916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kern="1200" dirty="0"/>
            <a:t>Расходы бюджета – это выплачиваемые из бюджета денежные средства, за исключением средств, являющихся источниками финансирования дефицита бюджета</a:t>
          </a:r>
        </a:p>
      </dsp:txBody>
      <dsp:txXfrm>
        <a:off x="3477662" y="1954067"/>
        <a:ext cx="1841147" cy="1837887"/>
      </dsp:txXfrm>
    </dsp:sp>
    <dsp:sp modelId="{4731EA70-1FA8-49F5-A6BF-4AE9CB97C303}">
      <dsp:nvSpPr>
        <dsp:cNvPr id="0" name=""/>
        <dsp:cNvSpPr/>
      </dsp:nvSpPr>
      <dsp:spPr>
        <a:xfrm rot="16261436">
          <a:off x="4350237" y="1191688"/>
          <a:ext cx="147259" cy="49442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100" kern="1200"/>
        </a:p>
      </dsp:txBody>
      <dsp:txXfrm>
        <a:off x="4371931" y="1312657"/>
        <a:ext cx="103081" cy="296654"/>
      </dsp:txXfrm>
    </dsp:sp>
    <dsp:sp modelId="{E2EC1D87-F728-458A-8AB1-7A3D78F9D25E}">
      <dsp:nvSpPr>
        <dsp:cNvPr id="0" name=""/>
        <dsp:cNvSpPr/>
      </dsp:nvSpPr>
      <dsp:spPr>
        <a:xfrm>
          <a:off x="3855145" y="132576"/>
          <a:ext cx="1163347" cy="1163347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2230" tIns="62230" rIns="62230" bIns="62230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4900" kern="1200" dirty="0"/>
        </a:p>
      </dsp:txBody>
      <dsp:txXfrm>
        <a:off x="4025513" y="302944"/>
        <a:ext cx="822611" cy="822611"/>
      </dsp:txXfrm>
    </dsp:sp>
    <dsp:sp modelId="{A0E222DD-64BD-4A89-BBB9-2B80D8318D4A}">
      <dsp:nvSpPr>
        <dsp:cNvPr id="0" name=""/>
        <dsp:cNvSpPr/>
      </dsp:nvSpPr>
      <dsp:spPr>
        <a:xfrm rot="18573517">
          <a:off x="5244631" y="1468563"/>
          <a:ext cx="219092" cy="49442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100" kern="1200"/>
        </a:p>
      </dsp:txBody>
      <dsp:txXfrm>
        <a:off x="5256565" y="1592784"/>
        <a:ext cx="153364" cy="296654"/>
      </dsp:txXfrm>
    </dsp:sp>
    <dsp:sp modelId="{73BC26A8-8D0F-45E6-9E3B-37EADD227262}">
      <dsp:nvSpPr>
        <dsp:cNvPr id="0" name=""/>
        <dsp:cNvSpPr/>
      </dsp:nvSpPr>
      <dsp:spPr>
        <a:xfrm>
          <a:off x="5278536" y="521512"/>
          <a:ext cx="1163347" cy="1163347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2230" tIns="62230" rIns="62230" bIns="62230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4900" kern="1200" dirty="0"/>
        </a:p>
      </dsp:txBody>
      <dsp:txXfrm>
        <a:off x="5448904" y="691880"/>
        <a:ext cx="822611" cy="822611"/>
      </dsp:txXfrm>
    </dsp:sp>
    <dsp:sp modelId="{06F93DE9-E67A-4CE1-BC6B-5C458B1137B0}">
      <dsp:nvSpPr>
        <dsp:cNvPr id="0" name=""/>
        <dsp:cNvSpPr/>
      </dsp:nvSpPr>
      <dsp:spPr>
        <a:xfrm rot="20897923">
          <a:off x="5723023" y="2305394"/>
          <a:ext cx="202522" cy="49442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100" kern="1200"/>
        </a:p>
      </dsp:txBody>
      <dsp:txXfrm>
        <a:off x="5723654" y="2410439"/>
        <a:ext cx="141765" cy="296654"/>
      </dsp:txXfrm>
    </dsp:sp>
    <dsp:sp modelId="{D8B200F5-4D07-49B2-A587-C2FE6CEC49F8}">
      <dsp:nvSpPr>
        <dsp:cNvPr id="0" name=""/>
        <dsp:cNvSpPr/>
      </dsp:nvSpPr>
      <dsp:spPr>
        <a:xfrm>
          <a:off x="6035062" y="1831855"/>
          <a:ext cx="1163347" cy="1163347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2230" tIns="62230" rIns="62230" bIns="62230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4900" kern="1200" dirty="0"/>
        </a:p>
      </dsp:txBody>
      <dsp:txXfrm>
        <a:off x="6205430" y="2002223"/>
        <a:ext cx="822611" cy="822611"/>
      </dsp:txXfrm>
    </dsp:sp>
    <dsp:sp modelId="{E7EAB10C-E176-4610-B2C6-BE8F83AD0F9B}">
      <dsp:nvSpPr>
        <dsp:cNvPr id="0" name=""/>
        <dsp:cNvSpPr/>
      </dsp:nvSpPr>
      <dsp:spPr>
        <a:xfrm rot="1670976">
          <a:off x="5598481" y="3302329"/>
          <a:ext cx="160439" cy="49442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100" kern="1200"/>
        </a:p>
      </dsp:txBody>
      <dsp:txXfrm>
        <a:off x="5601268" y="3389971"/>
        <a:ext cx="112307" cy="296654"/>
      </dsp:txXfrm>
    </dsp:sp>
    <dsp:sp modelId="{FFE63D16-C443-42C8-BB30-4CA61876A647}">
      <dsp:nvSpPr>
        <dsp:cNvPr id="0" name=""/>
        <dsp:cNvSpPr/>
      </dsp:nvSpPr>
      <dsp:spPr>
        <a:xfrm>
          <a:off x="5749172" y="3312425"/>
          <a:ext cx="1163347" cy="1163347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2230" tIns="62230" rIns="62230" bIns="62230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4900" kern="1200" dirty="0"/>
        </a:p>
      </dsp:txBody>
      <dsp:txXfrm>
        <a:off x="5919540" y="3482793"/>
        <a:ext cx="822611" cy="822611"/>
      </dsp:txXfrm>
    </dsp:sp>
    <dsp:sp modelId="{C481485E-E38C-4518-A609-8D1D62CF917B}">
      <dsp:nvSpPr>
        <dsp:cNvPr id="0" name=""/>
        <dsp:cNvSpPr/>
      </dsp:nvSpPr>
      <dsp:spPr>
        <a:xfrm rot="4098678">
          <a:off x="4855113" y="3957244"/>
          <a:ext cx="145328" cy="49442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100" kern="1200"/>
        </a:p>
      </dsp:txBody>
      <dsp:txXfrm>
        <a:off x="4868856" y="4035872"/>
        <a:ext cx="101730" cy="296654"/>
      </dsp:txXfrm>
    </dsp:sp>
    <dsp:sp modelId="{0A6C1809-69AA-4BA6-8257-5A11C3557B45}">
      <dsp:nvSpPr>
        <dsp:cNvPr id="0" name=""/>
        <dsp:cNvSpPr/>
      </dsp:nvSpPr>
      <dsp:spPr>
        <a:xfrm>
          <a:off x="4613257" y="4294494"/>
          <a:ext cx="1163347" cy="1163347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2230" tIns="62230" rIns="62230" bIns="62230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4900" kern="1200" dirty="0"/>
        </a:p>
      </dsp:txBody>
      <dsp:txXfrm>
        <a:off x="4783625" y="4464862"/>
        <a:ext cx="822611" cy="822611"/>
      </dsp:txXfrm>
    </dsp:sp>
    <dsp:sp modelId="{FA950D33-9BD9-4D37-A533-789F5554AFB5}">
      <dsp:nvSpPr>
        <dsp:cNvPr id="0" name=""/>
        <dsp:cNvSpPr/>
      </dsp:nvSpPr>
      <dsp:spPr>
        <a:xfrm rot="6580667">
          <a:off x="3855226" y="3962020"/>
          <a:ext cx="130315" cy="49442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100" kern="1200"/>
        </a:p>
      </dsp:txBody>
      <dsp:txXfrm rot="10800000">
        <a:off x="3881355" y="4042499"/>
        <a:ext cx="91221" cy="296654"/>
      </dsp:txXfrm>
    </dsp:sp>
    <dsp:sp modelId="{EB1C3899-7B42-47CD-912B-DD035472498D}">
      <dsp:nvSpPr>
        <dsp:cNvPr id="0" name=""/>
        <dsp:cNvSpPr/>
      </dsp:nvSpPr>
      <dsp:spPr>
        <a:xfrm>
          <a:off x="3100204" y="4294494"/>
          <a:ext cx="1163347" cy="1163347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2230" tIns="62230" rIns="62230" bIns="62230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4900" kern="1200" dirty="0"/>
        </a:p>
      </dsp:txBody>
      <dsp:txXfrm>
        <a:off x="3270572" y="4464862"/>
        <a:ext cx="822611" cy="822611"/>
      </dsp:txXfrm>
    </dsp:sp>
    <dsp:sp modelId="{2F5553CB-2478-4421-B002-5FA728364A78}">
      <dsp:nvSpPr>
        <dsp:cNvPr id="0" name=""/>
        <dsp:cNvSpPr/>
      </dsp:nvSpPr>
      <dsp:spPr>
        <a:xfrm rot="9072616">
          <a:off x="3080459" y="3312533"/>
          <a:ext cx="136162" cy="49442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100" kern="1200"/>
        </a:p>
      </dsp:txBody>
      <dsp:txXfrm rot="10800000">
        <a:off x="3118783" y="3401581"/>
        <a:ext cx="95313" cy="296654"/>
      </dsp:txXfrm>
    </dsp:sp>
    <dsp:sp modelId="{FED909B6-8F19-4D98-AAC2-EBEEF4830C2B}">
      <dsp:nvSpPr>
        <dsp:cNvPr id="0" name=""/>
        <dsp:cNvSpPr/>
      </dsp:nvSpPr>
      <dsp:spPr>
        <a:xfrm>
          <a:off x="1941137" y="3321922"/>
          <a:ext cx="1163347" cy="1163347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2230" tIns="62230" rIns="62230" bIns="62230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4900" kern="1200" dirty="0"/>
        </a:p>
      </dsp:txBody>
      <dsp:txXfrm>
        <a:off x="2111505" y="3492290"/>
        <a:ext cx="822611" cy="822611"/>
      </dsp:txXfrm>
    </dsp:sp>
    <dsp:sp modelId="{A0B7EB92-DF16-476D-BB87-6C0D26E26F61}">
      <dsp:nvSpPr>
        <dsp:cNvPr id="0" name=""/>
        <dsp:cNvSpPr/>
      </dsp:nvSpPr>
      <dsp:spPr>
        <a:xfrm rot="11527689">
          <a:off x="2901153" y="2321367"/>
          <a:ext cx="160864" cy="49442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100" kern="1200"/>
        </a:p>
      </dsp:txBody>
      <dsp:txXfrm rot="10800000">
        <a:off x="2948873" y="2425321"/>
        <a:ext cx="112605" cy="296654"/>
      </dsp:txXfrm>
    </dsp:sp>
    <dsp:sp modelId="{69EA0517-EDCB-4CEB-899F-D56DCF7B4404}">
      <dsp:nvSpPr>
        <dsp:cNvPr id="0" name=""/>
        <dsp:cNvSpPr/>
      </dsp:nvSpPr>
      <dsp:spPr>
        <a:xfrm>
          <a:off x="1678398" y="1831855"/>
          <a:ext cx="1163347" cy="1163347"/>
        </a:xfrm>
        <a:prstGeom prst="ellipse">
          <a:avLst/>
        </a:prstGeom>
        <a:gradFill rotWithShape="0">
          <a:gsLst>
            <a:gs pos="0">
              <a:schemeClr val="accent4">
                <a:lumMod val="7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2230" tIns="62230" rIns="62230" bIns="62230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4900" kern="1200" dirty="0"/>
        </a:p>
      </dsp:txBody>
      <dsp:txXfrm>
        <a:off x="1848766" y="2002223"/>
        <a:ext cx="822611" cy="822611"/>
      </dsp:txXfrm>
    </dsp:sp>
    <dsp:sp modelId="{DF27FC25-052B-426A-9E06-117E992234F6}">
      <dsp:nvSpPr>
        <dsp:cNvPr id="0" name=""/>
        <dsp:cNvSpPr/>
      </dsp:nvSpPr>
      <dsp:spPr>
        <a:xfrm rot="13921329">
          <a:off x="3393385" y="1461892"/>
          <a:ext cx="192460" cy="49442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100" kern="1200"/>
        </a:p>
      </dsp:txBody>
      <dsp:txXfrm rot="10800000">
        <a:off x="3440019" y="1583532"/>
        <a:ext cx="134722" cy="296654"/>
      </dsp:txXfrm>
    </dsp:sp>
    <dsp:sp modelId="{EDA34655-9131-4731-957F-5382F53A0660}">
      <dsp:nvSpPr>
        <dsp:cNvPr id="0" name=""/>
        <dsp:cNvSpPr/>
      </dsp:nvSpPr>
      <dsp:spPr>
        <a:xfrm>
          <a:off x="2434925" y="521512"/>
          <a:ext cx="1163347" cy="1163347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2230" tIns="62230" rIns="62230" bIns="62230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4900" kern="1200" dirty="0"/>
        </a:p>
      </dsp:txBody>
      <dsp:txXfrm>
        <a:off x="2605293" y="691880"/>
        <a:ext cx="822611" cy="82261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BF6CAD-12EC-45BA-B25E-DEA28EBDEA7A}">
      <dsp:nvSpPr>
        <dsp:cNvPr id="0" name=""/>
        <dsp:cNvSpPr/>
      </dsp:nvSpPr>
      <dsp:spPr>
        <a:xfrm>
          <a:off x="1302470" y="730643"/>
          <a:ext cx="1282479" cy="918740"/>
        </a:xfrm>
        <a:prstGeom prst="roundRect">
          <a:avLst/>
        </a:prstGeom>
        <a:solidFill>
          <a:schemeClr val="accent3">
            <a:lumMod val="20000"/>
            <a:lumOff val="80000"/>
          </a:schemeClr>
        </a:solidFill>
        <a:ln w="19050">
          <a:solidFill>
            <a:srgbClr val="003BC0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marR="0" lvl="0" indent="0" algn="ctr" defTabSz="666750" rtl="0" eaLnBrk="1" fontAlgn="base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</a:pPr>
          <a:endParaRPr kumimoji="0" lang="ru-RU" sz="1500" b="1" i="0" u="none" strike="noStrike" kern="1200" cap="none" normalizeH="0" baseline="0" dirty="0">
            <a:ln/>
            <a:effectLst/>
            <a:latin typeface="Arial Narrow" panose="020B0606020202030204" pitchFamily="34" charset="0"/>
          </a:endParaRPr>
        </a:p>
        <a:p>
          <a:pPr marL="0" marR="0" lvl="0" indent="0" algn="ctr" defTabSz="666750" rtl="0" eaLnBrk="1" fontAlgn="base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</a:pPr>
          <a:r>
            <a:rPr kumimoji="0" lang="ru-RU" sz="1800" b="1" i="0" u="none" strike="noStrike" kern="1200" cap="none" normalizeH="0" baseline="0" dirty="0">
              <a:ln/>
              <a:solidFill>
                <a:srgbClr val="003B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Доходы</a:t>
          </a:r>
        </a:p>
        <a:p>
          <a:pPr marL="0" marR="0" lvl="0" indent="0" algn="ctr" defTabSz="666750" rtl="0" eaLnBrk="1" fontAlgn="base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</a:pPr>
          <a:r>
            <a:rPr kumimoji="0" lang="ru-RU" sz="1800" b="1" i="0" u="none" strike="noStrike" kern="1200" cap="none" normalizeH="0" baseline="0" dirty="0">
              <a:ln/>
              <a:solidFill>
                <a:srgbClr val="003B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млн. руб.</a:t>
          </a:r>
        </a:p>
        <a:p>
          <a:pPr marL="0" marR="0" lvl="0" indent="0" algn="ctr" defTabSz="666750" rtl="0" eaLnBrk="1" fontAlgn="base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</a:pPr>
          <a:r>
            <a:rPr kumimoji="0" lang="ru-RU" sz="1500" b="1" i="0" u="none" strike="noStrike" kern="1200" cap="none" normalizeH="0" baseline="0" dirty="0">
              <a:ln/>
              <a:effectLst/>
              <a:latin typeface="Arial Narrow" panose="020B0606020202030204" pitchFamily="34" charset="0"/>
            </a:rPr>
            <a:t> </a:t>
          </a:r>
          <a:endParaRPr kumimoji="0" lang="ru-RU" sz="1500" b="1" i="1" u="none" strike="noStrike" kern="1200" cap="none" normalizeH="0" baseline="0" dirty="0">
            <a:ln/>
            <a:effectLst/>
            <a:latin typeface="Arial Narrow" panose="020B0606020202030204" pitchFamily="34" charset="0"/>
          </a:endParaRPr>
        </a:p>
      </dsp:txBody>
      <dsp:txXfrm>
        <a:off x="1347319" y="775492"/>
        <a:ext cx="1192781" cy="829042"/>
      </dsp:txXfrm>
    </dsp:sp>
    <dsp:sp modelId="{B3E35377-3712-4A1B-A884-B60A584EA619}">
      <dsp:nvSpPr>
        <dsp:cNvPr id="0" name=""/>
        <dsp:cNvSpPr/>
      </dsp:nvSpPr>
      <dsp:spPr>
        <a:xfrm>
          <a:off x="1258888" y="2204312"/>
          <a:ext cx="1282479" cy="856615"/>
        </a:xfrm>
        <a:prstGeom prst="roundRect">
          <a:avLst/>
        </a:prstGeom>
        <a:solidFill>
          <a:schemeClr val="accent3">
            <a:lumMod val="20000"/>
            <a:lumOff val="80000"/>
          </a:schemeClr>
        </a:solidFill>
        <a:ln>
          <a:solidFill>
            <a:srgbClr val="003BC0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800100" rtl="0" eaLnBrk="1" fontAlgn="base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</a:pPr>
          <a:r>
            <a:rPr kumimoji="0" lang="ru-RU" sz="1800" b="1" i="0" u="none" strike="noStrike" kern="1200" cap="none" normalizeH="0" baseline="0" dirty="0">
              <a:ln/>
              <a:solidFill>
                <a:srgbClr val="003B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Расходы</a:t>
          </a:r>
        </a:p>
        <a:p>
          <a:pPr marL="0" marR="0" lvl="0" indent="0" algn="ctr" defTabSz="800100" rtl="0" eaLnBrk="1" fontAlgn="base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</a:pPr>
          <a:r>
            <a:rPr kumimoji="0" lang="ru-RU" sz="1800" b="1" i="0" u="none" strike="noStrike" kern="1200" cap="none" normalizeH="0" baseline="0" dirty="0">
              <a:ln/>
              <a:solidFill>
                <a:srgbClr val="003B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млн. руб.</a:t>
          </a:r>
        </a:p>
      </dsp:txBody>
      <dsp:txXfrm>
        <a:off x="1300704" y="2246128"/>
        <a:ext cx="1198847" cy="772983"/>
      </dsp:txXfrm>
    </dsp:sp>
    <dsp:sp modelId="{80BD2904-FE51-40C5-B54D-D24C4EF7460B}">
      <dsp:nvSpPr>
        <dsp:cNvPr id="0" name=""/>
        <dsp:cNvSpPr/>
      </dsp:nvSpPr>
      <dsp:spPr>
        <a:xfrm>
          <a:off x="1255923" y="3603719"/>
          <a:ext cx="1282479" cy="856615"/>
        </a:xfrm>
        <a:prstGeom prst="roundRect">
          <a:avLst/>
        </a:prstGeom>
        <a:solidFill>
          <a:schemeClr val="accent3">
            <a:lumMod val="20000"/>
            <a:lumOff val="80000"/>
          </a:schemeClr>
        </a:solidFill>
        <a:ln>
          <a:solidFill>
            <a:srgbClr val="003BC0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800100" rtl="0" eaLnBrk="1" fontAlgn="base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</a:pPr>
          <a:r>
            <a:rPr kumimoji="0" lang="ru-RU" sz="1800" b="1" i="0" u="none" strike="noStrike" kern="1200" cap="none" normalizeH="0" baseline="0" dirty="0">
              <a:ln/>
              <a:solidFill>
                <a:srgbClr val="003B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Дефицит</a:t>
          </a:r>
        </a:p>
        <a:p>
          <a:pPr marL="0" marR="0" lvl="0" indent="0" algn="ctr" defTabSz="800100" rtl="0" eaLnBrk="1" fontAlgn="base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</a:pPr>
          <a:r>
            <a:rPr kumimoji="0" lang="ru-RU" sz="1800" b="1" i="0" u="none" strike="noStrike" kern="1200" cap="none" normalizeH="0" baseline="0" dirty="0">
              <a:ln/>
              <a:solidFill>
                <a:srgbClr val="003B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млн. руб</a:t>
          </a:r>
          <a:r>
            <a:rPr kumimoji="0" lang="ru-RU" sz="1800" b="1" i="0" u="none" strike="noStrike" kern="1200" cap="none" normalizeH="0" baseline="0" dirty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sp:txBody>
      <dsp:txXfrm>
        <a:off x="1297739" y="3645535"/>
        <a:ext cx="1198847" cy="7729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0.35447</cdr:x>
      <cdr:y>9.4223E-5</cdr:y>
    </cdr:from>
    <cdr:to>
      <cdr:x>0.7216</cdr:x>
      <cdr:y>0.07043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2016228" y="536"/>
          <a:ext cx="2088228" cy="40011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>
          <a:spAutoFit/>
        </a:bodyPr>
        <a:lstStyle xmlns:a="http://schemas.openxmlformats.org/drawingml/2006/main"/>
        <a:p xmlns:a="http://schemas.openxmlformats.org/drawingml/2006/main">
          <a:r>
            <a:rPr lang="ru-RU" sz="2000" b="1" dirty="0">
              <a:latin typeface="Arial Narrow" panose="020B0606020202030204" pitchFamily="34" charset="0"/>
            </a:rPr>
            <a:t>   </a:t>
          </a:r>
          <a:r>
            <a:rPr lang="ru-RU" sz="2000" b="1" dirty="0">
              <a:solidFill>
                <a:srgbClr val="003BC0"/>
              </a:solidFill>
              <a:latin typeface="Arial Black" panose="020B0A04020102020204" pitchFamily="34" charset="0"/>
              <a:cs typeface="Times New Roman" panose="02020603050405020304" pitchFamily="18" charset="0"/>
            </a:rPr>
            <a:t>2025 год</a:t>
          </a:r>
          <a:endParaRPr lang="ru-RU" sz="2200" b="1" dirty="0">
            <a:solidFill>
              <a:srgbClr val="003BC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</cdr:x>
      <cdr:y>0.26694</cdr:y>
    </cdr:from>
    <cdr:to>
      <cdr:x>0.91746</cdr:x>
      <cdr:y>0.65175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C8450FEF-F3F3-44B8-88C7-B1F8995E7877}"/>
            </a:ext>
          </a:extLst>
        </cdr:cNvPr>
        <cdr:cNvSpPr txBox="1"/>
      </cdr:nvSpPr>
      <cdr:spPr>
        <a:xfrm xmlns:a="http://schemas.openxmlformats.org/drawingml/2006/main">
          <a:off x="1728192" y="63432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A3EA03-8669-49AD-9712-2105966D6653}" type="datetimeFigureOut">
              <a:rPr lang="ru-RU" smtClean="0"/>
              <a:pPr/>
              <a:t>27.11.2024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15C4B8-9D1D-43B4-975F-B51456760F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5390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15C4B8-9D1D-43B4-975F-B51456760F72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97422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27ED6F-4499-4E2D-AD45-D7893CABA5D8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21878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27ED6F-4499-4E2D-AD45-D7893CABA5D8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2509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B9AC29-AB6D-49B7-80F7-CBDA055757A2}" type="slidenum">
              <a:rPr lang="ru-RU" smtClean="0"/>
              <a:t>22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67274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50" y="238539"/>
            <a:ext cx="8497092" cy="616455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23850" y="854994"/>
            <a:ext cx="8496300" cy="336244"/>
          </a:xfrm>
        </p:spPr>
        <p:txBody>
          <a:bodyPr>
            <a:noAutofit/>
          </a:bodyPr>
          <a:lstStyle>
            <a:lvl1pPr>
              <a:buNone/>
              <a:defRPr sz="2000"/>
            </a:lvl1pPr>
          </a:lstStyle>
          <a:p>
            <a:pPr lvl="0"/>
            <a:r>
              <a:rPr lang="de-DE" dirty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>
          <a:xfrm>
            <a:off x="32385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74C68D-6E30-4CBF-9EF3-BA3275A77700}" type="datetimeFigureOut">
              <a:rPr lang="de-DE"/>
              <a:pPr>
                <a:defRPr/>
              </a:pPr>
              <a:t>27.11.2024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>
          <a:xfrm>
            <a:off x="2457450" y="6356350"/>
            <a:ext cx="42291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5C93FF-0F0F-4F92-B7A8-E827C7A1BB1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0291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40000"/>
                <a:lumOff val="60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diagramData" Target="../diagrams/data2.xml"/><Relationship Id="rId16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11" Type="http://schemas.openxmlformats.org/officeDocument/2006/relationships/image" Target="../media/image14.png"/><Relationship Id="rId5" Type="http://schemas.openxmlformats.org/officeDocument/2006/relationships/diagramColors" Target="../diagrams/colors2.xml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chart" Target="../charts/chart5.xml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9" Type="http://schemas.openxmlformats.org/officeDocument/2006/relationships/image" Target="../media/image1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gif"/><Relationship Id="rId4" Type="http://schemas.openxmlformats.org/officeDocument/2006/relationships/chart" Target="../charts/char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1.gi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Прямая соединительная линия 11"/>
          <p:cNvCxnSpPr>
            <a:cxnSpLocks/>
          </p:cNvCxnSpPr>
          <p:nvPr/>
        </p:nvCxnSpPr>
        <p:spPr>
          <a:xfrm>
            <a:off x="0" y="1054038"/>
            <a:ext cx="9144000" cy="1588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>
            <a:cxnSpLocks/>
          </p:cNvCxnSpPr>
          <p:nvPr/>
        </p:nvCxnSpPr>
        <p:spPr>
          <a:xfrm>
            <a:off x="-54260" y="5789739"/>
            <a:ext cx="9252520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75D4FD3-2EC3-4A51-A673-81AA647C3A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30257"/>
            <a:ext cx="813953" cy="792088"/>
          </a:xfrm>
          <a:prstGeom prst="rect">
            <a:avLst/>
          </a:prstGeom>
        </p:spPr>
      </p:pic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D41587C2-E994-4460-92BF-839E78134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616" y="260648"/>
            <a:ext cx="7560840" cy="1078532"/>
          </a:xfrm>
        </p:spPr>
        <p:txBody>
          <a:bodyPr>
            <a:normAutofit fontScale="90000"/>
          </a:bodyPr>
          <a:lstStyle/>
          <a:p>
            <a:r>
              <a:rPr lang="ru-RU" sz="4000" b="1" i="1" dirty="0">
                <a:solidFill>
                  <a:srgbClr val="003B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ДЛЯ ГРАЖДАН</a:t>
            </a:r>
            <a:br>
              <a:rPr lang="ru-RU" sz="4400" b="1" i="1" dirty="0">
                <a:solidFill>
                  <a:srgbClr val="003B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4A2567A-6B39-4F43-834A-33FF2C2740AB}"/>
              </a:ext>
            </a:extLst>
          </p:cNvPr>
          <p:cNvSpPr txBox="1"/>
          <p:nvPr/>
        </p:nvSpPr>
        <p:spPr>
          <a:xfrm>
            <a:off x="1907704" y="2114487"/>
            <a:ext cx="5472608" cy="26161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buFont typeface="Wingdings" pitchFamily="2" charset="2"/>
              <a:buNone/>
            </a:pPr>
            <a:r>
              <a:rPr lang="ru-RU" altLang="ru-RU" sz="3600" b="1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 проекту бюджета города Боровичи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altLang="ru-RU" sz="3600" b="1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2025 год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altLang="ru-RU" sz="2800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плановый период 2026 и 2027</a:t>
            </a:r>
          </a:p>
          <a:p>
            <a:pPr algn="ctr" eaLnBrk="1" hangingPunct="1">
              <a:buFont typeface="Wingdings" pitchFamily="2" charset="2"/>
              <a:buNone/>
            </a:pPr>
            <a:endParaRPr lang="ru-RU" altLang="ru-RU" sz="2800" i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 bwMode="auto">
          <a:xfrm>
            <a:off x="2223918" y="0"/>
            <a:ext cx="4464050" cy="922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algn="ctr">
              <a:spcBef>
                <a:spcPct val="0"/>
              </a:spcBef>
              <a:buNone/>
              <a:defRPr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i="1" dirty="0">
                <a:solidFill>
                  <a:srgbClr val="003B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2000" y="1894822"/>
            <a:ext cx="2970162" cy="230832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3BC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3B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доходы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srgbClr val="003B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srgbClr val="003B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 на доходы физических лиц</a:t>
            </a:r>
          </a:p>
          <a:p>
            <a:pPr marL="171450" indent="-17145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srgbClr val="003B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уплаты акцизов</a:t>
            </a:r>
          </a:p>
          <a:p>
            <a:pPr marL="171450" indent="-17145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srgbClr val="003B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Налоги на совокупный доход</a:t>
            </a:r>
          </a:p>
          <a:p>
            <a:pPr marL="171450" indent="-17145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srgbClr val="003B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 на имущество физических лиц</a:t>
            </a:r>
          </a:p>
          <a:p>
            <a:pPr marL="171450" indent="-17145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srgbClr val="003B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Земельный налог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2000" y="1043945"/>
            <a:ext cx="8640000" cy="43204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3BC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3B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4752181" y="1497013"/>
            <a:ext cx="0" cy="4222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V="1">
            <a:off x="1736725" y="1682750"/>
            <a:ext cx="0" cy="2159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V="1">
            <a:off x="7758113" y="1703388"/>
            <a:ext cx="0" cy="2159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1736725" y="1671638"/>
            <a:ext cx="6030913" cy="111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356904" y="1893600"/>
            <a:ext cx="2790724" cy="427809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3BC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3B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Неналоговые доходы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srgbClr val="003B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srgbClr val="003B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использования имущества, находящегося в муниципальной собственности</a:t>
            </a:r>
          </a:p>
          <a:p>
            <a:pPr marL="171450" indent="-17145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srgbClr val="003B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оказания платных услуг </a:t>
            </a:r>
          </a:p>
          <a:p>
            <a:pPr marL="171450" indent="-17145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srgbClr val="003B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реализации имущества</a:t>
            </a:r>
          </a:p>
          <a:p>
            <a:pPr marL="171450" indent="-17145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srgbClr val="003B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продажи земельных участков, находящихся в муниципальной собственности</a:t>
            </a:r>
          </a:p>
          <a:p>
            <a:pPr marL="171450" indent="-17145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srgbClr val="003B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Штрафы, санкции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1600" dirty="0">
              <a:solidFill>
                <a:srgbClr val="003B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25848" y="1893600"/>
            <a:ext cx="2566152" cy="378565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3BC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3B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поступления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srgbClr val="003B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srgbClr val="003B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Дотации </a:t>
            </a:r>
          </a:p>
          <a:p>
            <a:pPr marL="171450" indent="-17145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srgbClr val="003B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 </a:t>
            </a:r>
          </a:p>
          <a:p>
            <a:pPr marL="171450" indent="-17145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srgbClr val="003B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Субвенции </a:t>
            </a:r>
          </a:p>
          <a:p>
            <a:pPr marL="171450" indent="-17145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srgbClr val="003B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Иные межбюджетные трансферты</a:t>
            </a:r>
          </a:p>
          <a:p>
            <a:pPr marL="171450" indent="-17145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altLang="ru-RU" sz="1600" dirty="0">
                <a:solidFill>
                  <a:srgbClr val="003BC0"/>
                </a:solidFill>
                <a:latin typeface="Times New Roman" pitchFamily="18" charset="0"/>
              </a:rPr>
              <a:t>Безвозмездные поступления </a:t>
            </a:r>
          </a:p>
          <a:p>
            <a:pPr algn="just" eaLnBrk="1" hangingPunct="1"/>
            <a:r>
              <a:rPr lang="ru-RU" altLang="ru-RU" sz="1600" dirty="0">
                <a:solidFill>
                  <a:srgbClr val="003BC0"/>
                </a:solidFill>
                <a:latin typeface="Times New Roman" pitchFamily="18" charset="0"/>
              </a:rPr>
              <a:t>   от физических и </a:t>
            </a:r>
          </a:p>
          <a:p>
            <a:pPr algn="just" eaLnBrk="1" hangingPunct="1"/>
            <a:r>
              <a:rPr lang="ru-RU" altLang="ru-RU" sz="1600" dirty="0">
                <a:solidFill>
                  <a:srgbClr val="003BC0"/>
                </a:solidFill>
                <a:latin typeface="Times New Roman" pitchFamily="18" charset="0"/>
              </a:rPr>
              <a:t>   юридических лиц, </a:t>
            </a:r>
          </a:p>
          <a:p>
            <a:pPr algn="just" eaLnBrk="1" hangingPunct="1"/>
            <a:r>
              <a:rPr lang="ru-RU" altLang="ru-RU" sz="1600" dirty="0">
                <a:solidFill>
                  <a:srgbClr val="003BC0"/>
                </a:solidFill>
                <a:latin typeface="Times New Roman" pitchFamily="18" charset="0"/>
              </a:rPr>
              <a:t>   в том числе </a:t>
            </a:r>
          </a:p>
          <a:p>
            <a:pPr algn="just" eaLnBrk="1" hangingPunct="1"/>
            <a:r>
              <a:rPr lang="ru-RU" altLang="ru-RU" sz="1600" dirty="0">
                <a:solidFill>
                  <a:srgbClr val="003BC0"/>
                </a:solidFill>
                <a:latin typeface="Times New Roman" pitchFamily="18" charset="0"/>
              </a:rPr>
              <a:t>   добровольные</a:t>
            </a:r>
          </a:p>
          <a:p>
            <a:pPr algn="just" eaLnBrk="1" hangingPunct="1"/>
            <a:r>
              <a:rPr lang="ru-RU" sz="1600" dirty="0">
                <a:solidFill>
                  <a:srgbClr val="003BC0"/>
                </a:solidFill>
                <a:latin typeface="Times New Roman" pitchFamily="18" charset="0"/>
                <a:cs typeface="Times New Roman" panose="02020603050405020304" pitchFamily="18" charset="0"/>
              </a:rPr>
              <a:t>   пожертвования</a:t>
            </a:r>
          </a:p>
        </p:txBody>
      </p:sp>
      <p:sp>
        <p:nvSpPr>
          <p:cNvPr id="12" name="Номер слайда 3"/>
          <p:cNvSpPr txBox="1">
            <a:spLocks/>
          </p:cNvSpPr>
          <p:nvPr/>
        </p:nvSpPr>
        <p:spPr>
          <a:xfrm>
            <a:off x="8460432" y="6492875"/>
            <a:ext cx="5601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dirty="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B55BA8B-A5CE-4A0C-B419-6CBDC012A6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5821"/>
            <a:ext cx="813953" cy="792088"/>
          </a:xfrm>
          <a:prstGeom prst="rect">
            <a:avLst/>
          </a:prstGeom>
        </p:spPr>
      </p:pic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88F17428-E655-4AC3-B1C5-FF5E34A478F8}"/>
              </a:ext>
            </a:extLst>
          </p:cNvPr>
          <p:cNvCxnSpPr>
            <a:cxnSpLocks/>
          </p:cNvCxnSpPr>
          <p:nvPr/>
        </p:nvCxnSpPr>
        <p:spPr>
          <a:xfrm>
            <a:off x="0" y="1054038"/>
            <a:ext cx="9144000" cy="1588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4993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BEEB6E-BDAB-424E-A8CE-8AC2B8FBE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3648" y="274639"/>
            <a:ext cx="7416824" cy="791496"/>
          </a:xfrm>
        </p:spPr>
        <p:txBody>
          <a:bodyPr>
            <a:normAutofit/>
          </a:bodyPr>
          <a:lstStyle/>
          <a:p>
            <a:r>
              <a:rPr lang="ru-RU" sz="3600" b="1" i="1" dirty="0">
                <a:solidFill>
                  <a:srgbClr val="003B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поступления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C774654-7560-4FE1-9D3F-7234E1789B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                                              </a:t>
            </a:r>
          </a:p>
        </p:txBody>
      </p:sp>
      <p:sp>
        <p:nvSpPr>
          <p:cNvPr id="4" name="AutoShape 14" descr="Водяные капли">
            <a:extLst>
              <a:ext uri="{FF2B5EF4-FFF2-40B4-BE49-F238E27FC236}">
                <a16:creationId xmlns:a16="http://schemas.microsoft.com/office/drawing/2014/main" id="{B09AF796-8E4C-4DA1-B8A2-C039F6784F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038" y="1310760"/>
            <a:ext cx="2158569" cy="1507305"/>
          </a:xfrm>
          <a:prstGeom prst="flowChartMagneticDisk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rgbClr val="22059D"/>
            </a:solidFill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600" b="1" dirty="0">
                <a:solidFill>
                  <a:srgbClr val="002060"/>
                </a:solidFill>
                <a:latin typeface="Times New Roman" pitchFamily="18" charset="0"/>
              </a:rPr>
              <a:t>Дотации</a:t>
            </a:r>
            <a:endParaRPr lang="ru-RU" altLang="ru-RU" sz="1400" b="1" dirty="0">
              <a:solidFill>
                <a:srgbClr val="002060"/>
              </a:solidFill>
              <a:latin typeface="Times New Roman" pitchFamily="18" charset="0"/>
            </a:endParaRPr>
          </a:p>
          <a:p>
            <a:pPr algn="ctr" eaLnBrk="1" hangingPunct="1"/>
            <a:r>
              <a:rPr lang="ru-RU" altLang="ru-RU" sz="1400" b="1" dirty="0">
                <a:solidFill>
                  <a:srgbClr val="002060"/>
                </a:solidFill>
                <a:latin typeface="Times New Roman" pitchFamily="18" charset="0"/>
              </a:rPr>
              <a:t> (от латинского «</a:t>
            </a:r>
            <a:r>
              <a:rPr lang="en-US" altLang="ru-RU" sz="1400" b="1" dirty="0" err="1">
                <a:solidFill>
                  <a:srgbClr val="002060"/>
                </a:solidFill>
                <a:latin typeface="Times New Roman" pitchFamily="18" charset="0"/>
              </a:rPr>
              <a:t>Dotatio</a:t>
            </a:r>
            <a:r>
              <a:rPr lang="ru-RU" altLang="ru-RU" sz="1400" b="1" dirty="0">
                <a:solidFill>
                  <a:srgbClr val="002060"/>
                </a:solidFill>
                <a:latin typeface="Times New Roman" pitchFamily="18" charset="0"/>
              </a:rPr>
              <a:t>»-дар, пожертвование)</a:t>
            </a:r>
          </a:p>
          <a:p>
            <a:pPr eaLnBrk="1" hangingPunct="1"/>
            <a:endParaRPr lang="ru-RU" altLang="ru-RU" sz="1400" dirty="0">
              <a:latin typeface="Times New Roman" pitchFamily="18" charset="0"/>
            </a:endParaRPr>
          </a:p>
        </p:txBody>
      </p:sp>
      <p:sp>
        <p:nvSpPr>
          <p:cNvPr id="6" name="AutoShape 19" descr="Водяные капли">
            <a:extLst>
              <a:ext uri="{FF2B5EF4-FFF2-40B4-BE49-F238E27FC236}">
                <a16:creationId xmlns:a16="http://schemas.microsoft.com/office/drawing/2014/main" id="{1C570966-6B43-4C06-BA67-680F7A7309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2" y="3140968"/>
            <a:ext cx="2160197" cy="1490663"/>
          </a:xfrm>
          <a:prstGeom prst="flowChartMagneticDisk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rgbClr val="22059D"/>
            </a:solidFill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600" b="1" dirty="0">
                <a:solidFill>
                  <a:srgbClr val="002060"/>
                </a:solidFill>
                <a:latin typeface="Times New Roman" pitchFamily="18" charset="0"/>
              </a:rPr>
              <a:t>Субсидии</a:t>
            </a:r>
          </a:p>
          <a:p>
            <a:pPr algn="ctr" eaLnBrk="1" hangingPunct="1"/>
            <a:r>
              <a:rPr lang="ru-RU" altLang="ru-RU" sz="1400" b="1" dirty="0">
                <a:solidFill>
                  <a:srgbClr val="002060"/>
                </a:solidFill>
                <a:latin typeface="Times New Roman" pitchFamily="18" charset="0"/>
              </a:rPr>
              <a:t>(от латинского «</a:t>
            </a:r>
            <a:r>
              <a:rPr lang="en-US" altLang="ru-RU" sz="1400" b="1" dirty="0" err="1">
                <a:solidFill>
                  <a:srgbClr val="002060"/>
                </a:solidFill>
                <a:latin typeface="Times New Roman" pitchFamily="18" charset="0"/>
              </a:rPr>
              <a:t>Subsidium</a:t>
            </a:r>
            <a:r>
              <a:rPr lang="ru-RU" altLang="ru-RU" sz="1400" b="1" dirty="0">
                <a:solidFill>
                  <a:srgbClr val="002060"/>
                </a:solidFill>
                <a:latin typeface="Times New Roman" pitchFamily="18" charset="0"/>
              </a:rPr>
              <a:t>»-поддержка)</a:t>
            </a:r>
            <a:endParaRPr lang="ru-RU" altLang="ru-RU" sz="1400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7" name="AutoShape 11" descr="Водяные капли">
            <a:extLst>
              <a:ext uri="{FF2B5EF4-FFF2-40B4-BE49-F238E27FC236}">
                <a16:creationId xmlns:a16="http://schemas.microsoft.com/office/drawing/2014/main" id="{68D6098E-869A-4F1B-BD06-A359BE8D7E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504" y="4921765"/>
            <a:ext cx="2267637" cy="1493838"/>
          </a:xfrm>
          <a:prstGeom prst="flowChartMagneticDisk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rgbClr val="22059D"/>
            </a:solidFill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6067" tIns="48034" rIns="96067" bIns="48034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600" b="1" dirty="0">
                <a:solidFill>
                  <a:srgbClr val="002060"/>
                </a:solidFill>
                <a:latin typeface="Times New Roman" pitchFamily="18" charset="0"/>
              </a:rPr>
              <a:t>Субвенции</a:t>
            </a:r>
            <a:endParaRPr lang="ru-RU" altLang="ru-RU" sz="1500" b="1" dirty="0">
              <a:solidFill>
                <a:srgbClr val="002060"/>
              </a:solidFill>
              <a:latin typeface="Times New Roman" pitchFamily="18" charset="0"/>
            </a:endParaRPr>
          </a:p>
          <a:p>
            <a:pPr algn="ctr" eaLnBrk="1" hangingPunct="1"/>
            <a:r>
              <a:rPr lang="ru-RU" altLang="ru-RU" sz="1500" b="1" dirty="0">
                <a:solidFill>
                  <a:srgbClr val="002060"/>
                </a:solidFill>
                <a:latin typeface="Times New Roman" pitchFamily="18" charset="0"/>
              </a:rPr>
              <a:t>(от латинского «</a:t>
            </a:r>
            <a:r>
              <a:rPr lang="en-US" altLang="ru-RU" sz="1500" b="1" dirty="0" err="1">
                <a:solidFill>
                  <a:srgbClr val="002060"/>
                </a:solidFill>
                <a:latin typeface="Times New Roman" pitchFamily="18" charset="0"/>
              </a:rPr>
              <a:t>Subvenire</a:t>
            </a:r>
            <a:r>
              <a:rPr lang="ru-RU" altLang="ru-RU" sz="1500" b="1" dirty="0">
                <a:solidFill>
                  <a:srgbClr val="002060"/>
                </a:solidFill>
                <a:latin typeface="Times New Roman" pitchFamily="18" charset="0"/>
              </a:rPr>
              <a:t>»-приходить на помощь)</a:t>
            </a:r>
            <a:endParaRPr lang="ru-RU" altLang="ru-RU" sz="1500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AC159287-FE1B-4179-A3DD-42161EC3429F}"/>
              </a:ext>
            </a:extLst>
          </p:cNvPr>
          <p:cNvSpPr/>
          <p:nvPr/>
        </p:nvSpPr>
        <p:spPr>
          <a:xfrm>
            <a:off x="3347864" y="1344370"/>
            <a:ext cx="5688632" cy="144585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2205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3B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лат. </a:t>
            </a:r>
            <a:r>
              <a:rPr lang="la-Latn" sz="1600" i="1" dirty="0">
                <a:solidFill>
                  <a:srgbClr val="003B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dotatio</a:t>
            </a:r>
            <a:r>
              <a:rPr lang="ru-RU" sz="1600" dirty="0">
                <a:solidFill>
                  <a:srgbClr val="003B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— дар, пожертвование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3B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трансферты, предоставляемые на безвозмездной и безвозвратной основе без определения конкретной цели их использования</a:t>
            </a: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15F9472B-272A-4FE1-AC5F-A3880EF3FF34}"/>
              </a:ext>
            </a:extLst>
          </p:cNvPr>
          <p:cNvSpPr/>
          <p:nvPr/>
        </p:nvSpPr>
        <p:spPr>
          <a:xfrm>
            <a:off x="3320446" y="3176502"/>
            <a:ext cx="5688632" cy="137335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2205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003B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лат. </a:t>
            </a:r>
            <a:r>
              <a:rPr lang="la-Latn" sz="1800" i="1" dirty="0">
                <a:solidFill>
                  <a:srgbClr val="003B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subsidium</a:t>
            </a:r>
            <a:r>
              <a:rPr lang="ru-RU" sz="1800" dirty="0">
                <a:solidFill>
                  <a:srgbClr val="003B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— помощь, поддержка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003B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трансферты, предоставляемые в целях </a:t>
            </a:r>
            <a:r>
              <a:rPr lang="ru-RU" sz="1800" dirty="0" err="1">
                <a:solidFill>
                  <a:srgbClr val="003B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софинансирования</a:t>
            </a:r>
            <a:r>
              <a:rPr lang="ru-RU" sz="1800" dirty="0">
                <a:solidFill>
                  <a:srgbClr val="003B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расходных обязательств нижестоящего бюджета</a:t>
            </a: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2BC62E2B-557C-4551-B827-463D34E4489F}"/>
              </a:ext>
            </a:extLst>
          </p:cNvPr>
          <p:cNvSpPr/>
          <p:nvPr/>
        </p:nvSpPr>
        <p:spPr>
          <a:xfrm>
            <a:off x="3320446" y="4789117"/>
            <a:ext cx="5660072" cy="172332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2205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b="0" dirty="0">
                <a:solidFill>
                  <a:srgbClr val="003B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лат. </a:t>
            </a:r>
            <a:r>
              <a:rPr lang="ru-RU" sz="1600" b="0" i="1" dirty="0" err="1">
                <a:solidFill>
                  <a:srgbClr val="003B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subvenire</a:t>
            </a:r>
            <a:r>
              <a:rPr lang="ru-RU" sz="1600" b="0" dirty="0">
                <a:solidFill>
                  <a:srgbClr val="003B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— приходить на помощь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b="0" dirty="0">
                <a:solidFill>
                  <a:srgbClr val="003B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трансферты, предоставляемые в целях финансового обеспечения расходных обязательств муниципальных образований, возникающих при выполнении государственных полномочий, переданных для осуществления органам местного самоуправления в установленном порядке 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21FFBE1B-FF9B-4DEE-ABE1-C4C4FD16AA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369" y="185378"/>
            <a:ext cx="813953" cy="792088"/>
          </a:xfrm>
          <a:prstGeom prst="rect">
            <a:avLst/>
          </a:prstGeom>
        </p:spPr>
      </p:pic>
      <p:sp>
        <p:nvSpPr>
          <p:cNvPr id="16" name="Стрелка: вправо 15">
            <a:extLst>
              <a:ext uri="{FF2B5EF4-FFF2-40B4-BE49-F238E27FC236}">
                <a16:creationId xmlns:a16="http://schemas.microsoft.com/office/drawing/2014/main" id="{AFC9DD56-9E95-4A1C-AB3F-DF45853AEA61}"/>
              </a:ext>
            </a:extLst>
          </p:cNvPr>
          <p:cNvSpPr/>
          <p:nvPr/>
        </p:nvSpPr>
        <p:spPr>
          <a:xfrm>
            <a:off x="2508847" y="1916832"/>
            <a:ext cx="695001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: вправо 16">
            <a:extLst>
              <a:ext uri="{FF2B5EF4-FFF2-40B4-BE49-F238E27FC236}">
                <a16:creationId xmlns:a16="http://schemas.microsoft.com/office/drawing/2014/main" id="{E256F5BB-B14F-4494-88DE-3E55F4250BAB}"/>
              </a:ext>
            </a:extLst>
          </p:cNvPr>
          <p:cNvSpPr/>
          <p:nvPr/>
        </p:nvSpPr>
        <p:spPr>
          <a:xfrm>
            <a:off x="2483768" y="3647157"/>
            <a:ext cx="695001" cy="432048"/>
          </a:xfrm>
          <a:prstGeom prst="rightArrow">
            <a:avLst>
              <a:gd name="adj1" fmla="val 45449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: вправо 17">
            <a:extLst>
              <a:ext uri="{FF2B5EF4-FFF2-40B4-BE49-F238E27FC236}">
                <a16:creationId xmlns:a16="http://schemas.microsoft.com/office/drawing/2014/main" id="{F3A87DB1-7BCF-4331-B49C-F094DC280867}"/>
              </a:ext>
            </a:extLst>
          </p:cNvPr>
          <p:cNvSpPr/>
          <p:nvPr/>
        </p:nvSpPr>
        <p:spPr>
          <a:xfrm>
            <a:off x="2483768" y="5434756"/>
            <a:ext cx="706597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C2797BEB-6741-46DB-B82F-040A59D5C814}"/>
              </a:ext>
            </a:extLst>
          </p:cNvPr>
          <p:cNvCxnSpPr>
            <a:cxnSpLocks/>
          </p:cNvCxnSpPr>
          <p:nvPr/>
        </p:nvCxnSpPr>
        <p:spPr>
          <a:xfrm>
            <a:off x="0" y="1054038"/>
            <a:ext cx="9144000" cy="1588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9367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530883-BA07-492F-B9C8-793F403A0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3648" y="274638"/>
            <a:ext cx="7283152" cy="775915"/>
          </a:xfrm>
        </p:spPr>
        <p:txBody>
          <a:bodyPr>
            <a:normAutofit fontScale="90000"/>
          </a:bodyPr>
          <a:lstStyle/>
          <a:p>
            <a:r>
              <a:rPr lang="ru-RU" sz="3600" b="1" i="1" dirty="0">
                <a:solidFill>
                  <a:srgbClr val="003B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Налогоплательщики-физические лица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2821008-3096-415C-9C69-D2A431BCCC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088" y="139461"/>
            <a:ext cx="813953" cy="792088"/>
          </a:xfrm>
          <a:prstGeom prst="rect">
            <a:avLst/>
          </a:prstGeom>
        </p:spPr>
      </p:pic>
      <p:sp>
        <p:nvSpPr>
          <p:cNvPr id="7" name="Стрелка: вниз 6">
            <a:extLst>
              <a:ext uri="{FF2B5EF4-FFF2-40B4-BE49-F238E27FC236}">
                <a16:creationId xmlns:a16="http://schemas.microsoft.com/office/drawing/2014/main" id="{F41634F2-3679-4D7A-9B85-576729D1FFC1}"/>
              </a:ext>
            </a:extLst>
          </p:cNvPr>
          <p:cNvSpPr/>
          <p:nvPr/>
        </p:nvSpPr>
        <p:spPr>
          <a:xfrm>
            <a:off x="4258574" y="4847942"/>
            <a:ext cx="307999" cy="933652"/>
          </a:xfrm>
          <a:prstGeom prst="down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6A8DBBF6-3EDB-4EC4-AF81-923559382659}"/>
              </a:ext>
            </a:extLst>
          </p:cNvPr>
          <p:cNvSpPr/>
          <p:nvPr/>
        </p:nvSpPr>
        <p:spPr>
          <a:xfrm>
            <a:off x="2592290" y="5839039"/>
            <a:ext cx="3410668" cy="9144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3B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города Боровичи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D3F91D5E-117C-422C-9073-A912F3329851}"/>
              </a:ext>
            </a:extLst>
          </p:cNvPr>
          <p:cNvSpPr/>
          <p:nvPr/>
        </p:nvSpPr>
        <p:spPr>
          <a:xfrm>
            <a:off x="6808440" y="1283503"/>
            <a:ext cx="1863824" cy="961834"/>
          </a:xfrm>
          <a:prstGeom prst="rect">
            <a:avLst/>
          </a:prstGeom>
          <a:solidFill>
            <a:srgbClr val="FFFF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prstMaterial="dkEdg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003B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Земельный налог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9C0A7A99-C54C-4753-A032-343C89330116}"/>
              </a:ext>
            </a:extLst>
          </p:cNvPr>
          <p:cNvSpPr/>
          <p:nvPr/>
        </p:nvSpPr>
        <p:spPr>
          <a:xfrm>
            <a:off x="447415" y="1300605"/>
            <a:ext cx="2016224" cy="961834"/>
          </a:xfrm>
          <a:prstGeom prst="rect">
            <a:avLst/>
          </a:prstGeom>
          <a:solidFill>
            <a:srgbClr val="83E3E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prstMaterial="dkEdg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003B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 на имущество физических лиц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6179878A-0CBE-4963-9E9E-4470DD4A955F}"/>
              </a:ext>
            </a:extLst>
          </p:cNvPr>
          <p:cNvSpPr/>
          <p:nvPr/>
        </p:nvSpPr>
        <p:spPr>
          <a:xfrm>
            <a:off x="3627565" y="1300605"/>
            <a:ext cx="1944216" cy="961833"/>
          </a:xfrm>
          <a:prstGeom prst="rect">
            <a:avLst/>
          </a:prstGeom>
          <a:solidFill>
            <a:srgbClr val="FF99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prstMaterial="dkEdg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003B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 на доходы физических лиц</a:t>
            </a:r>
          </a:p>
        </p:txBody>
      </p: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89AC7469-15E6-46A4-A326-DCE41465DA6D}"/>
              </a:ext>
            </a:extLst>
          </p:cNvPr>
          <p:cNvGrpSpPr/>
          <p:nvPr/>
        </p:nvGrpSpPr>
        <p:grpSpPr>
          <a:xfrm>
            <a:off x="3117604" y="2771569"/>
            <a:ext cx="1140970" cy="1148426"/>
            <a:chOff x="41696" y="355832"/>
            <a:chExt cx="1140970" cy="1148426"/>
          </a:xfrm>
          <a:scene3d>
            <a:camera prst="orthographicFront"/>
            <a:lightRig rig="flat" dir="t"/>
          </a:scene3d>
        </p:grpSpPr>
        <p:sp>
          <p:nvSpPr>
            <p:cNvPr id="13" name="Овал 12">
              <a:extLst>
                <a:ext uri="{FF2B5EF4-FFF2-40B4-BE49-F238E27FC236}">
                  <a16:creationId xmlns:a16="http://schemas.microsoft.com/office/drawing/2014/main" id="{3F06C4FC-BEFF-49CD-9EA9-BCD45D3F83B7}"/>
                </a:ext>
              </a:extLst>
            </p:cNvPr>
            <p:cNvSpPr/>
            <p:nvPr/>
          </p:nvSpPr>
          <p:spPr>
            <a:xfrm>
              <a:off x="41696" y="414776"/>
              <a:ext cx="1140970" cy="1089482"/>
            </a:xfrm>
            <a:prstGeom prst="ellipse">
              <a:avLst/>
            </a:prstGeom>
            <a:gradFill rotWithShape="0">
              <a:gsLst>
                <a:gs pos="0">
                  <a:schemeClr val="accent5">
                    <a:hueOff val="0"/>
                    <a:satOff val="0"/>
                    <a:lumOff val="0"/>
                    <a:alphaOff val="0"/>
                    <a:shade val="51000"/>
                    <a:satMod val="130000"/>
                  </a:schemeClr>
                </a:gs>
                <a:gs pos="80000">
                  <a:schemeClr val="accent5">
                    <a:hueOff val="0"/>
                    <a:satOff val="0"/>
                    <a:lumOff val="0"/>
                    <a:alphaOff val="0"/>
                    <a:shade val="93000"/>
                    <a:satMod val="130000"/>
                  </a:schemeClr>
                </a:gs>
                <a:gs pos="100000">
                  <a:schemeClr val="accent5">
                    <a:hueOff val="0"/>
                    <a:satOff val="0"/>
                    <a:lumOff val="0"/>
                    <a:alphaOff val="0"/>
                    <a:shade val="94000"/>
                    <a:satMod val="135000"/>
                  </a:schemeClr>
                </a:gs>
              </a:gsLst>
              <a:lin ang="16200000" scaled="0"/>
            </a:gradFill>
            <a:sp3d prstMaterial="dkEdge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Овал 4">
              <a:extLst>
                <a:ext uri="{FF2B5EF4-FFF2-40B4-BE49-F238E27FC236}">
                  <a16:creationId xmlns:a16="http://schemas.microsoft.com/office/drawing/2014/main" id="{1B7EC30E-B173-462B-BC8A-ABDF69C54326}"/>
                </a:ext>
              </a:extLst>
            </p:cNvPr>
            <p:cNvSpPr txBox="1"/>
            <p:nvPr/>
          </p:nvSpPr>
          <p:spPr>
            <a:xfrm>
              <a:off x="375878" y="355832"/>
              <a:ext cx="806788" cy="77038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marL="0" lvl="0" indent="0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ru-RU" sz="1600" kern="1200" dirty="0">
                <a:solidFill>
                  <a:srgbClr val="22059D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1" name="Блок-схема: узел 20">
            <a:extLst>
              <a:ext uri="{FF2B5EF4-FFF2-40B4-BE49-F238E27FC236}">
                <a16:creationId xmlns:a16="http://schemas.microsoft.com/office/drawing/2014/main" id="{BEAB3FCB-F09E-458E-A79E-0AC36075D026}"/>
              </a:ext>
            </a:extLst>
          </p:cNvPr>
          <p:cNvSpPr/>
          <p:nvPr/>
        </p:nvSpPr>
        <p:spPr>
          <a:xfrm>
            <a:off x="3871450" y="3623611"/>
            <a:ext cx="1102214" cy="1065949"/>
          </a:xfrm>
          <a:prstGeom prst="flowChartConnector">
            <a:avLst/>
          </a:prstGeom>
          <a:solidFill>
            <a:srgbClr val="FF66CC"/>
          </a:solidFill>
          <a:ln>
            <a:solidFill>
              <a:srgbClr val="E20E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Блок-схема: узел 21">
            <a:extLst>
              <a:ext uri="{FF2B5EF4-FFF2-40B4-BE49-F238E27FC236}">
                <a16:creationId xmlns:a16="http://schemas.microsoft.com/office/drawing/2014/main" id="{637FA1C3-32E8-4779-89E7-23552C043C96}"/>
              </a:ext>
            </a:extLst>
          </p:cNvPr>
          <p:cNvSpPr/>
          <p:nvPr/>
        </p:nvSpPr>
        <p:spPr>
          <a:xfrm>
            <a:off x="4561199" y="2712206"/>
            <a:ext cx="1044006" cy="1044365"/>
          </a:xfrm>
          <a:prstGeom prst="flowChartConnector">
            <a:avLst/>
          </a:prstGeom>
          <a:solidFill>
            <a:srgbClr val="D5E40C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Shape 22">
            <a:extLst>
              <a:ext uri="{FF2B5EF4-FFF2-40B4-BE49-F238E27FC236}">
                <a16:creationId xmlns:a16="http://schemas.microsoft.com/office/drawing/2014/main" id="{2833E039-EAE1-473A-849C-3E5642DFD4A1}"/>
              </a:ext>
            </a:extLst>
          </p:cNvPr>
          <p:cNvSpPr/>
          <p:nvPr/>
        </p:nvSpPr>
        <p:spPr>
          <a:xfrm>
            <a:off x="2542767" y="2558048"/>
            <a:ext cx="3816697" cy="2217048"/>
          </a:xfrm>
          <a:prstGeom prst="funnel">
            <a:avLst/>
          </a:prstGeom>
          <a:blipFill rotWithShape="0">
            <a:blip r:embed="rId3"/>
            <a:stretch>
              <a:fillRect/>
            </a:stretch>
          </a:blipFill>
          <a:scene3d>
            <a:camera prst="orthographicFront"/>
            <a:lightRig rig="flat" dir="t"/>
          </a:scene3d>
          <a:sp3d extrusionH="12700" prstMaterial="plastic">
            <a:bevelT w="50800" h="50800"/>
          </a:sp3d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r>
              <a:rPr lang="ru-RU" dirty="0"/>
              <a:t>  </a:t>
            </a:r>
            <a:r>
              <a:rPr lang="ru-RU" dirty="0">
                <a:solidFill>
                  <a:srgbClr val="22059D"/>
                </a:solidFill>
              </a:rPr>
              <a:t>10%</a:t>
            </a:r>
          </a:p>
        </p:txBody>
      </p:sp>
      <p:sp>
        <p:nvSpPr>
          <p:cNvPr id="24" name="Стрелка: вниз 23">
            <a:extLst>
              <a:ext uri="{FF2B5EF4-FFF2-40B4-BE49-F238E27FC236}">
                <a16:creationId xmlns:a16="http://schemas.microsoft.com/office/drawing/2014/main" id="{1801DADD-7857-44DF-A6DC-B757341A54F7}"/>
              </a:ext>
            </a:extLst>
          </p:cNvPr>
          <p:cNvSpPr/>
          <p:nvPr/>
        </p:nvSpPr>
        <p:spPr>
          <a:xfrm rot="2797008">
            <a:off x="6469615" y="2347033"/>
            <a:ext cx="285725" cy="849070"/>
          </a:xfrm>
          <a:prstGeom prst="down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Стрелка: вниз 24">
            <a:extLst>
              <a:ext uri="{FF2B5EF4-FFF2-40B4-BE49-F238E27FC236}">
                <a16:creationId xmlns:a16="http://schemas.microsoft.com/office/drawing/2014/main" id="{E2340621-B726-4C52-A027-AF78EC1E065E}"/>
              </a:ext>
            </a:extLst>
          </p:cNvPr>
          <p:cNvSpPr/>
          <p:nvPr/>
        </p:nvSpPr>
        <p:spPr>
          <a:xfrm rot="18818547">
            <a:off x="1950642" y="2308086"/>
            <a:ext cx="285725" cy="849070"/>
          </a:xfrm>
          <a:prstGeom prst="down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Стрелка: вниз 25">
            <a:extLst>
              <a:ext uri="{FF2B5EF4-FFF2-40B4-BE49-F238E27FC236}">
                <a16:creationId xmlns:a16="http://schemas.microsoft.com/office/drawing/2014/main" id="{2AF48E06-C87F-4A0F-9925-8E7EABEF868D}"/>
              </a:ext>
            </a:extLst>
          </p:cNvPr>
          <p:cNvSpPr/>
          <p:nvPr/>
        </p:nvSpPr>
        <p:spPr>
          <a:xfrm>
            <a:off x="4297624" y="2337819"/>
            <a:ext cx="411092" cy="244096"/>
          </a:xfrm>
          <a:prstGeom prst="down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044DAAB-4615-4CD9-A642-2B2899E32927}"/>
              </a:ext>
            </a:extLst>
          </p:cNvPr>
          <p:cNvSpPr txBox="1"/>
          <p:nvPr/>
        </p:nvSpPr>
        <p:spPr>
          <a:xfrm>
            <a:off x="3347864" y="3212976"/>
            <a:ext cx="4572000" cy="341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800" b="1" kern="1200" dirty="0">
                <a:solidFill>
                  <a:srgbClr val="2205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100%                100%</a:t>
            </a:r>
          </a:p>
        </p:txBody>
      </p: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FBC158CC-6C44-42EF-9D19-6E6C27B19BF9}"/>
              </a:ext>
            </a:extLst>
          </p:cNvPr>
          <p:cNvCxnSpPr>
            <a:cxnSpLocks/>
          </p:cNvCxnSpPr>
          <p:nvPr/>
        </p:nvCxnSpPr>
        <p:spPr>
          <a:xfrm>
            <a:off x="0" y="1054038"/>
            <a:ext cx="9144000" cy="1588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90752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3227592300"/>
              </p:ext>
            </p:extLst>
          </p:nvPr>
        </p:nvGraphicFramePr>
        <p:xfrm>
          <a:off x="179512" y="1340768"/>
          <a:ext cx="8876809" cy="54618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Заголовок 1"/>
          <p:cNvSpPr txBox="1">
            <a:spLocks/>
          </p:cNvSpPr>
          <p:nvPr/>
        </p:nvSpPr>
        <p:spPr>
          <a:xfrm>
            <a:off x="6084168" y="6165304"/>
            <a:ext cx="2133600" cy="461336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  <a:effectLst>
            <a:glow rad="114300">
              <a:schemeClr val="accent6">
                <a:satMod val="175000"/>
                <a:alpha val="40000"/>
              </a:scheme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Условно-утверждаемые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</a:t>
            </a:r>
            <a:endParaRPr lang="ru-RU" sz="1400" dirty="0">
              <a:solidFill>
                <a:srgbClr val="F286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1115616" y="6021288"/>
            <a:ext cx="2016224" cy="577130"/>
          </a:xfrm>
          <a:prstGeom prst="rect">
            <a:avLst/>
          </a:prstGeom>
          <a:solidFill>
            <a:schemeClr val="bg1"/>
          </a:solidFill>
          <a:ln w="38100">
            <a:solidFill>
              <a:srgbClr val="B00000"/>
            </a:solidFill>
          </a:ln>
          <a:effectLst>
            <a:glow rad="88900">
              <a:schemeClr val="accent2">
                <a:satMod val="175000"/>
                <a:alpha val="40000"/>
              </a:scheme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1100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Физическая культура и спорт</a:t>
            </a:r>
            <a:endParaRPr lang="ru-RU" sz="1400" dirty="0">
              <a:solidFill>
                <a:srgbClr val="F286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07504" y="3356993"/>
            <a:ext cx="1800201" cy="432048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effectLst>
            <a:glow rad="177800">
              <a:schemeClr val="accent4">
                <a:satMod val="175000"/>
                <a:alpha val="40000"/>
              </a:scheme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0700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Образование</a:t>
            </a:r>
            <a:endParaRPr lang="ru-RU" sz="1400" dirty="0">
              <a:solidFill>
                <a:srgbClr val="F286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07504" y="4869160"/>
            <a:ext cx="2088232" cy="504056"/>
          </a:xfrm>
          <a:prstGeom prst="rect">
            <a:avLst/>
          </a:prstGeom>
          <a:solidFill>
            <a:schemeClr val="bg1"/>
          </a:solidFill>
          <a:ln w="38100">
            <a:solidFill>
              <a:srgbClr val="6D8838"/>
            </a:solidFill>
          </a:ln>
          <a:effectLst>
            <a:glow rad="127000">
              <a:srgbClr val="83A343">
                <a:alpha val="40000"/>
              </a:srgb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0800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Культура, кинематография</a:t>
            </a:r>
            <a:endParaRPr lang="ru-RU" sz="1400" dirty="0">
              <a:solidFill>
                <a:srgbClr val="F286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67544" y="1556792"/>
            <a:ext cx="2304256" cy="432048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0400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Национальная экономика</a:t>
            </a:r>
            <a:endParaRPr lang="ru-RU" sz="1400" dirty="0">
              <a:solidFill>
                <a:srgbClr val="F286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7125286" y="4725144"/>
            <a:ext cx="1990350" cy="57606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1300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Обслуживание муниципального долга</a:t>
            </a:r>
            <a:endParaRPr lang="ru-RU" sz="1300" dirty="0">
              <a:solidFill>
                <a:srgbClr val="F286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7198220" y="3212976"/>
            <a:ext cx="1916624" cy="672978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0500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Жилищно-коммунальное хозяйство</a:t>
            </a:r>
            <a:endParaRPr lang="ru-RU" sz="1400" dirty="0">
              <a:solidFill>
                <a:srgbClr val="F286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463071" y="1417519"/>
            <a:ext cx="2016224" cy="806732"/>
          </a:xfrm>
          <a:prstGeom prst="rect">
            <a:avLst/>
          </a:prstGeom>
          <a:solidFill>
            <a:schemeClr val="bg1"/>
          </a:solidFill>
          <a:ln w="38100">
            <a:solidFill>
              <a:srgbClr val="6D8838"/>
            </a:solidFill>
          </a:ln>
          <a:effectLst>
            <a:glow rad="114300">
              <a:schemeClr val="accent3">
                <a:satMod val="175000"/>
                <a:alpha val="40000"/>
              </a:scheme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0300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Национальная безопасность и правоохранительная деятельность</a:t>
            </a:r>
            <a:endParaRPr lang="ru-RU" sz="1300" dirty="0">
              <a:solidFill>
                <a:srgbClr val="F286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3407600" y="931950"/>
            <a:ext cx="2428444" cy="461336"/>
          </a:xfrm>
          <a:prstGeom prst="rect">
            <a:avLst/>
          </a:prstGeom>
          <a:solidFill>
            <a:schemeClr val="bg1"/>
          </a:solidFill>
          <a:ln w="38100">
            <a:solidFill>
              <a:srgbClr val="B00000"/>
            </a:solidFill>
          </a:ln>
          <a:effectLst>
            <a:glow rad="88900">
              <a:schemeClr val="accent2">
                <a:satMod val="175000"/>
                <a:alpha val="40000"/>
              </a:scheme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0100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Общегосударственные вопросы</a:t>
            </a:r>
            <a:endParaRPr lang="ru-RU" sz="1400" dirty="0">
              <a:solidFill>
                <a:srgbClr val="F286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 txBox="1">
            <a:spLocks/>
          </p:cNvSpPr>
          <p:nvPr/>
        </p:nvSpPr>
        <p:spPr>
          <a:xfrm>
            <a:off x="1462069" y="159574"/>
            <a:ext cx="7358605" cy="461336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ru-RU" sz="2100" b="1" i="1" dirty="0">
                <a:solidFill>
                  <a:srgbClr val="003B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РАЗДЕЛЫ КЛАССИФИКАЦИИ РАСХОДОВ БЮДЖЕТА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429000"/>
            <a:ext cx="576064" cy="553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132856"/>
            <a:ext cx="586567" cy="578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429000"/>
            <a:ext cx="601192" cy="597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869160"/>
            <a:ext cx="607894" cy="625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06" r="18102"/>
          <a:stretch/>
        </p:blipFill>
        <p:spPr bwMode="auto">
          <a:xfrm>
            <a:off x="3563888" y="5877272"/>
            <a:ext cx="579262" cy="539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772816"/>
            <a:ext cx="616352" cy="52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5877272"/>
            <a:ext cx="543543" cy="553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5013176"/>
            <a:ext cx="601220" cy="507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132856"/>
            <a:ext cx="617509" cy="492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6997376" y="6492875"/>
            <a:ext cx="2133600" cy="365125"/>
          </a:xfrm>
        </p:spPr>
        <p:txBody>
          <a:bodyPr/>
          <a:lstStyle/>
          <a:p>
            <a:fld id="{8F3A37E2-5D0A-4213-9953-B665852D344C}" type="slidenum">
              <a:rPr lang="ru-RU" smtClean="0"/>
              <a:t>13</a:t>
            </a:fld>
            <a:endParaRPr lang="ru-RU"/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1E86DE0B-4C1F-430E-8167-9B4828067059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325" y="45974"/>
            <a:ext cx="792292" cy="707332"/>
          </a:xfrm>
          <a:prstGeom prst="rect">
            <a:avLst/>
          </a:prstGeom>
        </p:spPr>
      </p:pic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id="{51E868B8-F69B-43DA-B449-3890510A83AD}"/>
              </a:ext>
            </a:extLst>
          </p:cNvPr>
          <p:cNvCxnSpPr>
            <a:cxnSpLocks/>
          </p:cNvCxnSpPr>
          <p:nvPr/>
        </p:nvCxnSpPr>
        <p:spPr>
          <a:xfrm>
            <a:off x="-13024" y="798757"/>
            <a:ext cx="9144000" cy="1588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8054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">
        <p:dissolve/>
      </p:transition>
    </mc:Choice>
    <mc:Fallback xmlns="">
      <p:transition advClick="0" advTm="1000">
        <p:dissolv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832"/>
          <p:cNvSpPr txBox="1">
            <a:spLocks noChangeArrowheads="1"/>
          </p:cNvSpPr>
          <p:nvPr/>
        </p:nvSpPr>
        <p:spPr bwMode="auto">
          <a:xfrm>
            <a:off x="2484438" y="404813"/>
            <a:ext cx="54721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 altLang="ru-RU"/>
          </a:p>
        </p:txBody>
      </p:sp>
      <p:sp>
        <p:nvSpPr>
          <p:cNvPr id="16387" name="Rectangle 854"/>
          <p:cNvSpPr>
            <a:spLocks noChangeArrowheads="1"/>
          </p:cNvSpPr>
          <p:nvPr/>
        </p:nvSpPr>
        <p:spPr bwMode="auto">
          <a:xfrm>
            <a:off x="1187450" y="404813"/>
            <a:ext cx="720097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3200" b="1" i="1" dirty="0">
                <a:solidFill>
                  <a:srgbClr val="003BC0"/>
                </a:solidFill>
                <a:latin typeface="Times New Roman" pitchFamily="18" charset="0"/>
              </a:rPr>
              <a:t>Доходы г. Боровичи , тыс. руб.</a:t>
            </a:r>
            <a:br>
              <a:rPr lang="ru-RU" altLang="ru-RU" sz="3200" b="1" i="1" dirty="0">
                <a:solidFill>
                  <a:srgbClr val="003BC0"/>
                </a:solidFill>
                <a:latin typeface="Times New Roman" pitchFamily="18" charset="0"/>
              </a:rPr>
            </a:br>
            <a:endParaRPr lang="ru-RU" altLang="ru-RU" sz="3200" b="1" dirty="0">
              <a:solidFill>
                <a:srgbClr val="003BC0"/>
              </a:solidFill>
              <a:latin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2028411"/>
              </p:ext>
            </p:extLst>
          </p:nvPr>
        </p:nvGraphicFramePr>
        <p:xfrm>
          <a:off x="251521" y="1377467"/>
          <a:ext cx="8568952" cy="5302047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33969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69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198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951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754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solidFill>
                            <a:srgbClr val="003B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r>
                        <a:rPr lang="ru-RU" sz="2000" b="1" u="none" strike="noStrike" baseline="0" dirty="0">
                          <a:solidFill>
                            <a:srgbClr val="003B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доходов</a:t>
                      </a:r>
                      <a:endParaRPr lang="ru-RU" sz="2000" b="1" i="0" u="none" strike="noStrike" dirty="0">
                        <a:solidFill>
                          <a:srgbClr val="003B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4" marR="5434" marT="5434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solidFill>
                            <a:srgbClr val="003B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2025год</a:t>
                      </a:r>
                      <a:endParaRPr lang="ru-RU" sz="2000" b="1" i="0" u="none" strike="noStrike" dirty="0">
                        <a:solidFill>
                          <a:srgbClr val="003B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4" marR="5434" marT="5434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solidFill>
                            <a:srgbClr val="003B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</a:t>
                      </a:r>
                      <a:r>
                        <a:rPr lang="ru-RU" sz="2000" b="1" u="none" strike="noStrike" baseline="0" dirty="0">
                          <a:solidFill>
                            <a:srgbClr val="003B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2026 год</a:t>
                      </a:r>
                      <a:endParaRPr lang="ru-RU" sz="2000" b="1" i="0" u="none" strike="noStrike" dirty="0">
                        <a:solidFill>
                          <a:srgbClr val="003B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4" marR="5434" marT="5434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solidFill>
                            <a:srgbClr val="003B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</a:t>
                      </a:r>
                      <a:r>
                        <a:rPr lang="ru-RU" sz="2000" b="1" u="none" strike="noStrike" baseline="0" dirty="0">
                          <a:solidFill>
                            <a:srgbClr val="003B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2027 год</a:t>
                      </a:r>
                      <a:endParaRPr lang="ru-RU" sz="2000" b="1" i="0" u="none" strike="noStrike" dirty="0">
                        <a:solidFill>
                          <a:srgbClr val="003B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4" marR="5434" marT="5434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5050">
                <a:tc>
                  <a:txBody>
                    <a:bodyPr/>
                    <a:lstStyle/>
                    <a:p>
                      <a:pPr algn="l" fontAlgn="t"/>
                      <a:endParaRPr lang="ru-RU" sz="18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fontAlgn="t"/>
                      <a:endParaRPr lang="ru-RU" sz="18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доходы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4" marR="5434" marT="5434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233 563,00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248 669,60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263 112,10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7735"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1" i="0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Неналоговые</a:t>
                      </a:r>
                      <a:r>
                        <a:rPr lang="ru-RU" sz="1800" b="1" u="none" strike="noStrike" baseline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доходы</a:t>
                      </a:r>
                      <a:endParaRPr lang="ru-RU" sz="18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fontAlgn="t"/>
                      <a:endParaRPr lang="ru-RU" sz="18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4" marR="5434" marT="5434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14 888,20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14 755,70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14 728,10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7735">
                <a:tc>
                  <a:txBody>
                    <a:bodyPr/>
                    <a:lstStyle/>
                    <a:p>
                      <a:pPr algn="l" fontAlgn="t"/>
                      <a:endParaRPr lang="ru-RU" sz="18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</a:t>
                      </a:r>
                      <a:r>
                        <a:rPr lang="ru-RU" sz="1800" b="1" u="none" strike="noStrike" baseline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поступления</a:t>
                      </a:r>
                      <a:endParaRPr lang="ru-RU" sz="18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fontAlgn="t"/>
                      <a:endParaRPr lang="ru-RU" sz="18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4" marR="5434" marT="5434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46 740,70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18 492,00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11 492,00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47406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доходов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4" marR="5434" marT="5434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295 191,90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281 917,30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289 332,20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216CC179-18E2-4568-9EA4-338E83B5D6E5}"/>
              </a:ext>
            </a:extLst>
          </p:cNvPr>
          <p:cNvCxnSpPr>
            <a:cxnSpLocks/>
          </p:cNvCxnSpPr>
          <p:nvPr/>
        </p:nvCxnSpPr>
        <p:spPr>
          <a:xfrm>
            <a:off x="0" y="1135125"/>
            <a:ext cx="9144000" cy="1588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06718CD-EDA7-4284-9ECD-618546BC1B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41" y="188639"/>
            <a:ext cx="728768" cy="718493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6"/>
          <p:cNvSpPr>
            <a:spLocks noChangeArrowheads="1"/>
          </p:cNvSpPr>
          <p:nvPr/>
        </p:nvSpPr>
        <p:spPr bwMode="auto">
          <a:xfrm>
            <a:off x="1187624" y="14270"/>
            <a:ext cx="7776864" cy="1246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400" b="1" i="1" dirty="0">
                <a:solidFill>
                  <a:srgbClr val="003BC0"/>
                </a:solidFill>
                <a:latin typeface="Times New Roman" pitchFamily="18" charset="0"/>
              </a:rPr>
              <a:t>Структура налоговых и неналоговых доходов бюджета города Боровичи</a:t>
            </a:r>
          </a:p>
          <a:p>
            <a:pPr algn="ctr" eaLnBrk="1" hangingPunct="1"/>
            <a:r>
              <a:rPr lang="ru-RU" altLang="ru-RU" sz="2400" b="1" i="1" dirty="0">
                <a:solidFill>
                  <a:srgbClr val="003BC0"/>
                </a:solidFill>
                <a:latin typeface="Times New Roman" pitchFamily="18" charset="0"/>
              </a:rPr>
              <a:t>в 2025-2027 гг., тыс. руб.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5608019"/>
              </p:ext>
            </p:extLst>
          </p:nvPr>
        </p:nvGraphicFramePr>
        <p:xfrm>
          <a:off x="107504" y="1268760"/>
          <a:ext cx="8784976" cy="546602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685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9915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solidFill>
                            <a:srgbClr val="003B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2000" b="1" i="0" u="none" strike="noStrike" dirty="0">
                        <a:solidFill>
                          <a:srgbClr val="003B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6" marR="5416" marT="54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solidFill>
                            <a:srgbClr val="003B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  <a:endParaRPr lang="ru-RU" sz="2000" b="1" i="0" u="none" strike="noStrike" dirty="0">
                        <a:solidFill>
                          <a:srgbClr val="003B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6" marR="5416" marT="54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solidFill>
                            <a:srgbClr val="003B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  <a:endParaRPr lang="ru-RU" sz="2000" b="1" i="0" u="none" strike="noStrike" dirty="0">
                        <a:solidFill>
                          <a:srgbClr val="003B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6" marR="5416" marT="54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solidFill>
                            <a:srgbClr val="003B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год</a:t>
                      </a:r>
                      <a:endParaRPr lang="ru-RU" sz="2000" b="1" i="0" u="none" strike="noStrike" dirty="0">
                        <a:solidFill>
                          <a:srgbClr val="003B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6" marR="5416" marT="54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15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u="none" strike="noStrike" dirty="0">
                          <a:solidFill>
                            <a:srgbClr val="003B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НАЛОГОВЫЕ И НЕНАЛОГОВЫЕ ДОХОДЫ</a:t>
                      </a:r>
                      <a:endParaRPr lang="ru-RU" sz="1600" b="1" i="0" u="none" strike="noStrike" dirty="0">
                        <a:solidFill>
                          <a:srgbClr val="003B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6" marR="5416" marT="54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   248 451,20  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   263 425,30  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   277 840,20  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5728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b="1" i="0" u="none" strike="noStrike" dirty="0">
                          <a:solidFill>
                            <a:srgbClr val="003B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Налоговые</a:t>
                      </a:r>
                      <a:r>
                        <a:rPr lang="ru-RU" sz="1600" b="1" i="0" u="none" strike="noStrike" baseline="0" dirty="0">
                          <a:solidFill>
                            <a:srgbClr val="003B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доходы</a:t>
                      </a:r>
                      <a:endParaRPr lang="ru-RU" sz="1600" b="1" i="0" u="none" strike="noStrike" dirty="0">
                        <a:solidFill>
                          <a:srgbClr val="003B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6" marR="5416" marT="54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   233 563,00  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   248 669,60  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   263 112,10  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5728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500" u="none" strike="noStrike" dirty="0">
                          <a:solidFill>
                            <a:srgbClr val="003B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Налог на доходы физических лиц</a:t>
                      </a:r>
                      <a:endParaRPr lang="ru-RU" sz="1500" b="0" i="0" u="none" strike="noStrike" dirty="0">
                        <a:solidFill>
                          <a:srgbClr val="003B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6" marR="5416" marT="54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      170 </a:t>
                      </a:r>
                      <a:r>
                        <a:rPr lang="ru-RU" sz="15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451,20  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   184 940,70  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   195 669,30  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5338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500" u="none" strike="noStrike" dirty="0">
                          <a:solidFill>
                            <a:srgbClr val="003B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Акцизы по подакцизным товарам (продукции), производимым на территории Российской Федерации</a:t>
                      </a:r>
                      <a:endParaRPr lang="ru-RU" sz="1500" b="0" i="0" u="none" strike="noStrike" dirty="0">
                        <a:solidFill>
                          <a:srgbClr val="003B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6" marR="5416" marT="54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     10 054,80  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     10 362,40  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     13 742,30  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7782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500" u="none" strike="noStrike" dirty="0">
                          <a:solidFill>
                            <a:srgbClr val="003B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Сельскохозяйственный налог</a:t>
                      </a:r>
                      <a:endParaRPr lang="ru-RU" sz="1500" b="0" i="0" u="none" strike="noStrike" dirty="0">
                        <a:solidFill>
                          <a:srgbClr val="003B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6" marR="5416" marT="54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    56,00  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     60,50  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     64,50  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3015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500" u="none" strike="noStrike" dirty="0">
                          <a:solidFill>
                            <a:srgbClr val="003B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Налог на имущество физических лиц</a:t>
                      </a:r>
                      <a:endParaRPr lang="ru-RU" sz="1500" b="0" i="0" u="none" strike="noStrike" dirty="0">
                        <a:solidFill>
                          <a:srgbClr val="003B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6" marR="5416" marT="54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     26 666,00  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     26 986,00  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     27 310,00  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5728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500" u="none" strike="noStrike" dirty="0">
                          <a:solidFill>
                            <a:srgbClr val="003B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Земельный налог</a:t>
                      </a:r>
                      <a:endParaRPr lang="ru-RU" sz="1500" b="0" i="0" u="none" strike="noStrike" dirty="0">
                        <a:solidFill>
                          <a:srgbClr val="003B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6" marR="5416" marT="54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     26 335,00  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     26 320,00  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     26 326,00  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114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>
                          <a:solidFill>
                            <a:srgbClr val="003B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Неналоговые доходы</a:t>
                      </a:r>
                    </a:p>
                  </a:txBody>
                  <a:tcPr marL="5416" marR="5416" marT="54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     14 888,20  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     14 755,70  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     14 728,10  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178282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500" u="none" strike="noStrike" dirty="0">
                          <a:solidFill>
                            <a:srgbClr val="003B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Доходы, получаемые в виде арендной либо</a:t>
                      </a:r>
                      <a:r>
                        <a:rPr lang="ru-RU" sz="1500" u="none" strike="noStrike" baseline="0" dirty="0">
                          <a:solidFill>
                            <a:srgbClr val="003B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иной платы за передачу в возмездное пользование государственного и муниципального имущества ( за исключением имущества бюджетных и автономных учреждений, а также имущества государственных и муниципальных унитарных предприятий, в том числе казенных)</a:t>
                      </a:r>
                      <a:endParaRPr lang="ru-RU" sz="1500" b="0" i="0" u="none" strike="noStrike" dirty="0">
                        <a:solidFill>
                          <a:srgbClr val="003B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6" marR="5416" marT="54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      5 978,50  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       5 978,50  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       5 978,50  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113140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500" b="0" i="0" u="none" strike="noStrike" dirty="0">
                          <a:solidFill>
                            <a:srgbClr val="003B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Платы</a:t>
                      </a:r>
                      <a:r>
                        <a:rPr lang="ru-RU" sz="1500" b="0" i="0" u="none" strike="noStrike" baseline="0" dirty="0">
                          <a:solidFill>
                            <a:srgbClr val="003B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 соглашениям об установлении сервитута в отношениях земельных участков , находящихся в государственной или муниципальной собственности</a:t>
                      </a:r>
                      <a:endParaRPr lang="ru-RU" sz="1500" b="0" i="0" u="none" strike="noStrike" dirty="0">
                        <a:solidFill>
                          <a:srgbClr val="003B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6" marR="5416" marT="54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     0,80  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  0,80  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  0,80  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A2E55F8-9406-460E-87D8-EBBD54064C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40421"/>
            <a:ext cx="720079" cy="792088"/>
          </a:xfrm>
          <a:prstGeom prst="rect">
            <a:avLst/>
          </a:prstGeom>
        </p:spPr>
      </p:pic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1FDF4807-2856-4CBB-998E-BBBA7958A8E6}"/>
              </a:ext>
            </a:extLst>
          </p:cNvPr>
          <p:cNvCxnSpPr>
            <a:cxnSpLocks/>
          </p:cNvCxnSpPr>
          <p:nvPr/>
        </p:nvCxnSpPr>
        <p:spPr>
          <a:xfrm>
            <a:off x="0" y="1196751"/>
            <a:ext cx="9144000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43608" y="73573"/>
            <a:ext cx="8064896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ru-RU" altLang="ru-RU" sz="2400" b="1" i="1" dirty="0">
                <a:solidFill>
                  <a:srgbClr val="003BC0"/>
                </a:solidFill>
                <a:latin typeface="Times New Roman" pitchFamily="18" charset="0"/>
              </a:rPr>
              <a:t>Структура налоговых и неналоговых доходов </a:t>
            </a:r>
          </a:p>
          <a:p>
            <a:pPr algn="ctr" eaLnBrk="1" hangingPunct="1"/>
            <a:r>
              <a:rPr lang="ru-RU" altLang="ru-RU" sz="2400" b="1" i="1" dirty="0">
                <a:solidFill>
                  <a:srgbClr val="003BC0"/>
                </a:solidFill>
                <a:latin typeface="Times New Roman" pitchFamily="18" charset="0"/>
              </a:rPr>
              <a:t>бюджета города Боровичи</a:t>
            </a:r>
          </a:p>
          <a:p>
            <a:pPr algn="ctr" eaLnBrk="1" hangingPunct="1"/>
            <a:r>
              <a:rPr lang="ru-RU" altLang="ru-RU" sz="2400" b="1" i="1" dirty="0">
                <a:solidFill>
                  <a:srgbClr val="003BC0"/>
                </a:solidFill>
                <a:latin typeface="Times New Roman" pitchFamily="18" charset="0"/>
              </a:rPr>
              <a:t>в 2025-2027 гг., тыс. руб.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3171714"/>
              </p:ext>
            </p:extLst>
          </p:nvPr>
        </p:nvGraphicFramePr>
        <p:xfrm>
          <a:off x="251520" y="1181569"/>
          <a:ext cx="8640959" cy="4421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7287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67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32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21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421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solidFill>
                            <a:srgbClr val="003B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2000" b="1" i="0" u="none" strike="noStrike" dirty="0">
                        <a:solidFill>
                          <a:srgbClr val="003B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6" marR="5416" marT="54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solidFill>
                            <a:srgbClr val="003B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  <a:endParaRPr lang="ru-RU" sz="2000" b="1" i="0" u="none" strike="noStrike" dirty="0">
                        <a:solidFill>
                          <a:srgbClr val="003B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6" marR="5416" marT="54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solidFill>
                            <a:srgbClr val="003B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  <a:endParaRPr lang="ru-RU" sz="2000" b="1" i="0" u="none" strike="noStrike" dirty="0">
                        <a:solidFill>
                          <a:srgbClr val="003B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6" marR="5416" marT="54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solidFill>
                            <a:srgbClr val="003B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год</a:t>
                      </a:r>
                      <a:endParaRPr lang="ru-RU" sz="2000" b="1" i="0" u="none" strike="noStrike" dirty="0">
                        <a:solidFill>
                          <a:srgbClr val="003B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6" marR="5416" marT="54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072605"/>
              </p:ext>
            </p:extLst>
          </p:nvPr>
        </p:nvGraphicFramePr>
        <p:xfrm>
          <a:off x="251520" y="1623758"/>
          <a:ext cx="8640960" cy="49735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7291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81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34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02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684893">
                <a:tc>
                  <a:txBody>
                    <a:bodyPr/>
                    <a:lstStyle/>
                    <a:p>
                      <a:pPr marL="0" marR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i="0" u="none" strike="noStrike" dirty="0">
                          <a:solidFill>
                            <a:srgbClr val="003B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Прочие</a:t>
                      </a:r>
                      <a:r>
                        <a:rPr lang="ru-RU" sz="1500" b="0" i="0" u="none" strike="noStrike" baseline="0" dirty="0">
                          <a:solidFill>
                            <a:srgbClr val="003B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доходы от использования имущества и прав, находящихся в государственной и муниципальной собственности ( за исключением имущества бюджетных и автономных учреждений, а также имущества государственных и муниципальных унитарных предприятий , в том числе казенных)</a:t>
                      </a:r>
                      <a:endParaRPr lang="ru-RU" sz="1500" b="0" i="0" u="none" strike="noStrike" dirty="0">
                        <a:solidFill>
                          <a:srgbClr val="003B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fontAlgn="ctr"/>
                      <a:endParaRPr lang="ru-RU" sz="1500" b="0" i="0" u="none" strike="noStrike" dirty="0">
                        <a:solidFill>
                          <a:srgbClr val="003B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6" marR="5416" marT="54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       3 991,50  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       3 960,20  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       3 929,20  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85458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500" u="none" strike="noStrike" dirty="0">
                          <a:solidFill>
                            <a:srgbClr val="003B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ДОХОДЫ</a:t>
                      </a:r>
                      <a:r>
                        <a:rPr lang="ru-RU" sz="1500" u="none" strike="noStrike" baseline="0" dirty="0">
                          <a:solidFill>
                            <a:srgbClr val="003B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ОТ ОКАЗАНИЯ ПЛАТНЫХ УСЛУГ ( РАБОТ) И КОМПЕНСАЦИИ ЗАТРАТ ГОСУДАРСТВА</a:t>
                      </a:r>
                      <a:r>
                        <a:rPr lang="ru-RU" sz="1500" u="none" strike="noStrike" dirty="0">
                          <a:solidFill>
                            <a:srgbClr val="003B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500" b="0" i="0" u="none" strike="noStrike" dirty="0">
                        <a:solidFill>
                          <a:srgbClr val="003B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6" marR="5416" marT="54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      829,20  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       837,10  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    865,60  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5458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500" u="none" strike="noStrike" dirty="0">
                          <a:solidFill>
                            <a:srgbClr val="003B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Доходы от реализации</a:t>
                      </a:r>
                      <a:r>
                        <a:rPr lang="ru-RU" sz="1500" u="none" strike="noStrike" baseline="0" dirty="0">
                          <a:solidFill>
                            <a:srgbClr val="003B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имущества</a:t>
                      </a:r>
                      <a:r>
                        <a:rPr lang="ru-RU" sz="1500" u="none" strike="noStrike" dirty="0">
                          <a:solidFill>
                            <a:srgbClr val="003B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находящегося в государственной и муниципальной собственности</a:t>
                      </a:r>
                      <a:endParaRPr lang="ru-RU" sz="1500" b="0" i="0" u="none" strike="noStrike" dirty="0">
                        <a:solidFill>
                          <a:srgbClr val="003B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6" marR="5416" marT="54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    840,00  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    800,00  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  800,00  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54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0" i="0" u="none" strike="noStrike" dirty="0">
                          <a:solidFill>
                            <a:srgbClr val="003BC0"/>
                          </a:solidFill>
                          <a:effectLst/>
                          <a:latin typeface="Times New Roman" panose="02020603050405020304" pitchFamily="18" charset="0"/>
                        </a:rPr>
                        <a:t> Доходы от продажи земельных участков, находящихся в государственной и муниципальной собственности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  1 223,40  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      1 223,40  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   1 223,40  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2782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0" i="0" u="none" strike="noStrike" dirty="0">
                          <a:solidFill>
                            <a:srgbClr val="003BC0"/>
                          </a:solidFill>
                          <a:effectLst/>
                          <a:latin typeface="Times New Roman" panose="02020603050405020304" pitchFamily="18" charset="0"/>
                        </a:rPr>
                        <a:t> Плата за увеличение площади земельных участков, находящихся в частной собственности, в результате перераспределения таких земельных участков и земель (или) земельных участков, находящихся в государственной или муниципальной собственности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  40,00  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    30,00  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    30,00  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788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u="none" strike="noStrike" dirty="0">
                          <a:solidFill>
                            <a:srgbClr val="003B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Штрафы, санкции, возмещение ущерба</a:t>
                      </a:r>
                      <a:endParaRPr lang="ru-RU" sz="1500" b="0" i="0" u="none" strike="noStrike" dirty="0">
                        <a:solidFill>
                          <a:srgbClr val="003B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6" marR="5416" marT="54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       1 684,80  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       1 625,70  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   1 600,60  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66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0" i="0" u="none" strike="noStrike" dirty="0">
                          <a:solidFill>
                            <a:srgbClr val="003B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Прочие</a:t>
                      </a:r>
                      <a:r>
                        <a:rPr lang="ru-RU" sz="1500" b="0" i="0" u="none" strike="noStrike" baseline="0" dirty="0">
                          <a:solidFill>
                            <a:srgbClr val="003B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неналоговые доходы</a:t>
                      </a:r>
                      <a:endParaRPr lang="ru-RU" sz="1500" b="0" i="0" u="none" strike="noStrike" dirty="0">
                        <a:solidFill>
                          <a:srgbClr val="003B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6" marR="5416" marT="54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    300,00  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      300,00  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      300,00  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89676FE-8D36-482D-90AE-9DA1737D3F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40421"/>
            <a:ext cx="720079" cy="792088"/>
          </a:xfrm>
          <a:prstGeom prst="rect">
            <a:avLst/>
          </a:prstGeom>
        </p:spPr>
      </p:pic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48B85BC4-F24C-45B7-A6D7-D44D703C6AC0}"/>
              </a:ext>
            </a:extLst>
          </p:cNvPr>
          <p:cNvCxnSpPr>
            <a:cxnSpLocks/>
          </p:cNvCxnSpPr>
          <p:nvPr/>
        </p:nvCxnSpPr>
        <p:spPr>
          <a:xfrm>
            <a:off x="0" y="1181569"/>
            <a:ext cx="9144000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61926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02940"/>
            <a:ext cx="7751204" cy="720080"/>
          </a:xfrm>
          <a:noFill/>
        </p:spPr>
        <p:txBody>
          <a:bodyPr>
            <a:noAutofit/>
          </a:bodyPr>
          <a:lstStyle/>
          <a:p>
            <a:r>
              <a:rPr lang="ru-RU" sz="2500" b="1" i="1" dirty="0">
                <a:solidFill>
                  <a:srgbClr val="003B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ПРОГНОЗИРУЕМЫЕ ПОСТУПЛЕНИЯ В БЮДЖЕТ ГОРОДА ОСНОВНЫХ ДОХОДНЫХ ИСТОЧНИКОВ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0308187"/>
              </p:ext>
            </p:extLst>
          </p:nvPr>
        </p:nvGraphicFramePr>
        <p:xfrm>
          <a:off x="395536" y="1124744"/>
          <a:ext cx="8424936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7515730" y="728700"/>
            <a:ext cx="1376750" cy="3240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Arial Narrow" panose="020B0606020202030204" pitchFamily="34" charset="0"/>
              </a:rPr>
              <a:t>млн. рублей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8F3A37E2-5D0A-4213-9953-B665852D344C}" type="slidenum">
              <a:rPr lang="ru-RU" smtClean="0"/>
              <a:t>17</a:t>
            </a:fld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1B8E8B4-6BF6-4F32-A51C-000F2D3DBB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85" y="140901"/>
            <a:ext cx="720079" cy="749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953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40BCF2D5-FFB1-4BF6-9B2D-896B9B9BF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1640" y="332656"/>
            <a:ext cx="7283152" cy="998984"/>
          </a:xfrm>
        </p:spPr>
        <p:txBody>
          <a:bodyPr>
            <a:normAutofit/>
          </a:bodyPr>
          <a:lstStyle/>
          <a:p>
            <a:r>
              <a:rPr lang="ru-RU" sz="2700" b="1" i="1" dirty="0">
                <a:solidFill>
                  <a:srgbClr val="003B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СОБСТВЕННЫХ ДОХОДОВ БЮДЖЕТА ГОРОДА </a:t>
            </a:r>
            <a:endParaRPr lang="ru-RU" sz="2700" dirty="0"/>
          </a:p>
        </p:txBody>
      </p:sp>
      <p:graphicFrame>
        <p:nvGraphicFramePr>
          <p:cNvPr id="9" name="Объект 8">
            <a:extLst>
              <a:ext uri="{FF2B5EF4-FFF2-40B4-BE49-F238E27FC236}">
                <a16:creationId xmlns:a16="http://schemas.microsoft.com/office/drawing/2014/main" id="{4F9B5926-61B5-4AAA-8CF7-ECE9E6FAC61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7836498"/>
              </p:ext>
            </p:extLst>
          </p:nvPr>
        </p:nvGraphicFramePr>
        <p:xfrm>
          <a:off x="107504" y="1916832"/>
          <a:ext cx="5616624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B91516AF-C5C6-4321-A8DF-95FC3A9A04A5}"/>
              </a:ext>
            </a:extLst>
          </p:cNvPr>
          <p:cNvCxnSpPr>
            <a:cxnSpLocks/>
          </p:cNvCxnSpPr>
          <p:nvPr/>
        </p:nvCxnSpPr>
        <p:spPr>
          <a:xfrm>
            <a:off x="0" y="1556792"/>
            <a:ext cx="9144000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0F99E8C-00B9-4BD8-BEF9-200F990EB5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76672"/>
            <a:ext cx="648072" cy="582322"/>
          </a:xfrm>
          <a:prstGeom prst="rect">
            <a:avLst/>
          </a:prstGeom>
        </p:spPr>
      </p:pic>
      <p:graphicFrame>
        <p:nvGraphicFramePr>
          <p:cNvPr id="18" name="Диаграмма 17">
            <a:extLst>
              <a:ext uri="{FF2B5EF4-FFF2-40B4-BE49-F238E27FC236}">
                <a16:creationId xmlns:a16="http://schemas.microsoft.com/office/drawing/2014/main" id="{0E68DFF6-CABD-4CEB-93F3-1EE600A45FE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4916612"/>
              </p:ext>
            </p:extLst>
          </p:nvPr>
        </p:nvGraphicFramePr>
        <p:xfrm>
          <a:off x="5868144" y="1844824"/>
          <a:ext cx="3168352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4" name="Диаграмма 23">
            <a:extLst>
              <a:ext uri="{FF2B5EF4-FFF2-40B4-BE49-F238E27FC236}">
                <a16:creationId xmlns:a16="http://schemas.microsoft.com/office/drawing/2014/main" id="{2E73AB9B-B87C-497A-830F-C93767E4A7F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72987648"/>
              </p:ext>
            </p:extLst>
          </p:nvPr>
        </p:nvGraphicFramePr>
        <p:xfrm>
          <a:off x="5796136" y="4437112"/>
          <a:ext cx="3240360" cy="2232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0982716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6"/>
          <p:cNvSpPr>
            <a:spLocks noChangeArrowheads="1"/>
          </p:cNvSpPr>
          <p:nvPr/>
        </p:nvSpPr>
        <p:spPr bwMode="auto">
          <a:xfrm>
            <a:off x="900113" y="260350"/>
            <a:ext cx="76327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 fontAlgn="auto">
              <a:spcAft>
                <a:spcPts val="0"/>
              </a:spcAft>
              <a:defRPr/>
            </a:pPr>
            <a:r>
              <a:rPr lang="ru-RU" sz="3000" b="1" i="1" dirty="0">
                <a:solidFill>
                  <a:srgbClr val="003BC0"/>
                </a:solidFill>
                <a:latin typeface="Times New Roman" pitchFamily="18" charset="0"/>
              </a:rPr>
              <a:t>Муниципальные программы</a:t>
            </a:r>
          </a:p>
          <a:p>
            <a:pPr lvl="0" algn="ctr" fontAlgn="auto">
              <a:spcAft>
                <a:spcPts val="0"/>
              </a:spcAft>
              <a:defRPr/>
            </a:pPr>
            <a:r>
              <a:rPr lang="ru-RU" sz="3000" b="1" i="1" dirty="0">
                <a:solidFill>
                  <a:srgbClr val="003BC0"/>
                </a:solidFill>
                <a:latin typeface="Times New Roman" pitchFamily="18" charset="0"/>
              </a:rPr>
              <a:t> города Боровичи, тыс. рублей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3738737"/>
              </p:ext>
            </p:extLst>
          </p:nvPr>
        </p:nvGraphicFramePr>
        <p:xfrm>
          <a:off x="107504" y="1340768"/>
          <a:ext cx="8928992" cy="5083613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55424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08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55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300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kern="1200" dirty="0">
                        <a:solidFill>
                          <a:srgbClr val="003BC0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>
                          <a:solidFill>
                            <a:srgbClr val="003BC0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Наименование программы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kern="1200" dirty="0">
                        <a:solidFill>
                          <a:srgbClr val="003BC0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23962" marR="239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kern="1200" dirty="0">
                        <a:solidFill>
                          <a:srgbClr val="003BC0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>
                          <a:solidFill>
                            <a:srgbClr val="003BC0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2025 год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kern="1200" dirty="0">
                        <a:solidFill>
                          <a:srgbClr val="003BC0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23962" marR="239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kern="1200" dirty="0">
                        <a:solidFill>
                          <a:srgbClr val="003BC0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>
                          <a:solidFill>
                            <a:srgbClr val="003BC0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2026 год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kern="1200" dirty="0">
                        <a:solidFill>
                          <a:srgbClr val="003BC0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23962" marR="239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kern="1200" dirty="0">
                        <a:solidFill>
                          <a:srgbClr val="003BC0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>
                          <a:solidFill>
                            <a:srgbClr val="003BC0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2027</a:t>
                      </a:r>
                      <a:r>
                        <a:rPr lang="ru-RU" sz="2000" b="1" kern="1200" baseline="0" dirty="0">
                          <a:solidFill>
                            <a:srgbClr val="003BC0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lang="ru-RU" sz="2000" b="1" kern="1200" dirty="0">
                          <a:solidFill>
                            <a:srgbClr val="003BC0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год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kern="1200" dirty="0">
                        <a:solidFill>
                          <a:srgbClr val="003BC0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23962" marR="239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2882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5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 Муниципальная программа "Развитие культуры на территории города Боровичи на 2021-2027 годы"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53 331,18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49 844,36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49 844,36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2891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5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 Муниципальная программа "Обеспечение мер социальной поддержки отдельных категорий граждан при проезде на автомобильном транспорте общего пользования городского сообщения в границах г. Боровичи"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3 000,00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3 000,00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3 000,00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1705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5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 Муниципальная программа "Капитальный ремонт муниципального жилищного фонда города Боровичи"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2 000,00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1 000,00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8067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 Муниципальная программа "Строительство, реконструкция, капитальный ремонт, ремонт и содержание автомобильных дорог местного значения в границах города Боровичи"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74 431,04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51 841,54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54 367,16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8067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5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 Муниципальная программа "Повышение безопасности дорожного движения в городе Боровичи"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7 000,00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7 000,00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10 000,00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79767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5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 Муниципальная программа "Развитие архитектуры и градостроительства в городе Боровичи"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9 398,00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D63F6B8A-5508-47C8-A261-07D6DCB79297}"/>
              </a:ext>
            </a:extLst>
          </p:cNvPr>
          <p:cNvCxnSpPr>
            <a:cxnSpLocks/>
          </p:cNvCxnSpPr>
          <p:nvPr/>
        </p:nvCxnSpPr>
        <p:spPr>
          <a:xfrm>
            <a:off x="0" y="1277681"/>
            <a:ext cx="9144000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015DF2A-B04A-426A-A792-6B95EBBA6E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44748"/>
            <a:ext cx="720079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5176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EA4DC6-2C1D-4762-924F-698649019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5656" y="274638"/>
            <a:ext cx="7211144" cy="994122"/>
          </a:xfrm>
        </p:spPr>
        <p:txBody>
          <a:bodyPr/>
          <a:lstStyle/>
          <a:p>
            <a:r>
              <a:rPr lang="ru-RU" b="1" i="1" dirty="0">
                <a:solidFill>
                  <a:srgbClr val="003B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 Боровичи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81E1E71-2EA5-4B7B-93DA-1FD894C38C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32656"/>
            <a:ext cx="720079" cy="749817"/>
          </a:xfrm>
          <a:prstGeom prst="rect">
            <a:avLst/>
          </a:prstGeom>
        </p:spPr>
      </p:pic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9F1C5B10-6335-48C7-A349-2E7BE6D47418}"/>
              </a:ext>
            </a:extLst>
          </p:cNvPr>
          <p:cNvCxnSpPr>
            <a:cxnSpLocks/>
          </p:cNvCxnSpPr>
          <p:nvPr/>
        </p:nvCxnSpPr>
        <p:spPr>
          <a:xfrm>
            <a:off x="-108520" y="1196752"/>
            <a:ext cx="9144000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Боровичи, Новгородская обл.: карта">
            <a:extLst>
              <a:ext uri="{FF2B5EF4-FFF2-40B4-BE49-F238E27FC236}">
                <a16:creationId xmlns:a16="http://schemas.microsoft.com/office/drawing/2014/main" id="{9B956017-EC1A-488B-AF88-64B99C6CB5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84784"/>
            <a:ext cx="3744416" cy="2304256"/>
          </a:xfrm>
          <a:prstGeom prst="rect">
            <a:avLst/>
          </a:prstGeom>
          <a:noFill/>
          <a:ln>
            <a:solidFill>
              <a:schemeClr val="bg2">
                <a:lumMod val="2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Мост Белелюбского в Боровичах - Боровичи, Россия - на карте">
            <a:extLst>
              <a:ext uri="{FF2B5EF4-FFF2-40B4-BE49-F238E27FC236}">
                <a16:creationId xmlns:a16="http://schemas.microsoft.com/office/drawing/2014/main" id="{FB4D5B48-D0B2-4081-A9FD-75CBE591EE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581128"/>
            <a:ext cx="3240360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9C53CED-0E9A-4400-B08F-C0D7D9DABD7C}"/>
              </a:ext>
            </a:extLst>
          </p:cNvPr>
          <p:cNvSpPr txBox="1"/>
          <p:nvPr/>
        </p:nvSpPr>
        <p:spPr>
          <a:xfrm>
            <a:off x="4644008" y="1556792"/>
            <a:ext cx="4032448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3B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Боровичи- административный центр, </a:t>
            </a:r>
          </a:p>
          <a:p>
            <a:r>
              <a:rPr lang="ru-RU" dirty="0">
                <a:solidFill>
                  <a:srgbClr val="003B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второй по величине город в Новгородской области с населением 46 918 человек ( по состоянию на 01.01.2024 года). Находится в 180 км от Великого Новгорода, 315 км от Санкт-Петербурга, 444 км от Москвы.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0508139-EF60-4425-BF3F-4A8F67BA8CCB}"/>
              </a:ext>
            </a:extLst>
          </p:cNvPr>
          <p:cNvSpPr txBox="1"/>
          <p:nvPr/>
        </p:nvSpPr>
        <p:spPr>
          <a:xfrm>
            <a:off x="179512" y="3861048"/>
            <a:ext cx="460851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3B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Боровичи-город промышленный:  выпускаются огнеупоры для металлургов, </a:t>
            </a:r>
            <a:r>
              <a:rPr lang="ru-RU" dirty="0" err="1">
                <a:solidFill>
                  <a:srgbClr val="003B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пропанты</a:t>
            </a:r>
            <a:r>
              <a:rPr lang="ru-RU" dirty="0">
                <a:solidFill>
                  <a:srgbClr val="003B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нефтяников, кирпич красный и силикатный, мебель на любой вкус, полимерное оборудование. Бумажная фабрика с более чем вековой историей, выпускает тонкую и </a:t>
            </a:r>
            <a:r>
              <a:rPr lang="ru-RU">
                <a:solidFill>
                  <a:srgbClr val="003B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газетную бумагу, </a:t>
            </a:r>
            <a:r>
              <a:rPr lang="ru-RU" dirty="0">
                <a:solidFill>
                  <a:srgbClr val="003B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салфетки. Развивающие игрушки известны далеко за пределами района и области...</a:t>
            </a:r>
          </a:p>
        </p:txBody>
      </p:sp>
    </p:spTree>
    <p:extLst>
      <p:ext uri="{BB962C8B-B14F-4D97-AF65-F5344CB8AC3E}">
        <p14:creationId xmlns:p14="http://schemas.microsoft.com/office/powerpoint/2010/main" val="11195703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6"/>
          <p:cNvSpPr>
            <a:spLocks noChangeArrowheads="1"/>
          </p:cNvSpPr>
          <p:nvPr/>
        </p:nvSpPr>
        <p:spPr bwMode="auto">
          <a:xfrm>
            <a:off x="900113" y="260350"/>
            <a:ext cx="76327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 fontAlgn="auto">
              <a:spcAft>
                <a:spcPts val="0"/>
              </a:spcAft>
              <a:defRPr/>
            </a:pPr>
            <a:r>
              <a:rPr lang="ru-RU" sz="3000" b="1" i="1" dirty="0">
                <a:solidFill>
                  <a:srgbClr val="003BC0"/>
                </a:solidFill>
                <a:latin typeface="Times New Roman" pitchFamily="18" charset="0"/>
              </a:rPr>
              <a:t>Муниципальные программы</a:t>
            </a:r>
          </a:p>
          <a:p>
            <a:pPr lvl="0" algn="ctr" fontAlgn="auto">
              <a:spcAft>
                <a:spcPts val="0"/>
              </a:spcAft>
              <a:defRPr/>
            </a:pPr>
            <a:r>
              <a:rPr lang="ru-RU" sz="3000" b="1" i="1" dirty="0">
                <a:solidFill>
                  <a:srgbClr val="003BC0"/>
                </a:solidFill>
                <a:latin typeface="Times New Roman" pitchFamily="18" charset="0"/>
              </a:rPr>
              <a:t> города Боровичи, тыс. рублей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7696474"/>
              </p:ext>
            </p:extLst>
          </p:nvPr>
        </p:nvGraphicFramePr>
        <p:xfrm>
          <a:off x="405016" y="1484784"/>
          <a:ext cx="8352929" cy="3780745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51521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28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03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75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702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kern="1200" dirty="0">
                        <a:solidFill>
                          <a:srgbClr val="003BC0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>
                          <a:solidFill>
                            <a:srgbClr val="003BC0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Наименование программы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kern="1200" dirty="0">
                        <a:solidFill>
                          <a:srgbClr val="003BC0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23962" marR="239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kern="1200" dirty="0">
                        <a:solidFill>
                          <a:srgbClr val="003BC0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>
                          <a:solidFill>
                            <a:srgbClr val="003BC0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2025 год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kern="1200" dirty="0">
                        <a:solidFill>
                          <a:srgbClr val="003BC0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23962" marR="239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kern="1200" dirty="0">
                        <a:solidFill>
                          <a:srgbClr val="003BC0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>
                          <a:solidFill>
                            <a:srgbClr val="003BC0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2026 год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kern="1200" dirty="0">
                        <a:solidFill>
                          <a:srgbClr val="003BC0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23962" marR="239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kern="1200" dirty="0">
                        <a:solidFill>
                          <a:srgbClr val="003BC0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>
                          <a:solidFill>
                            <a:srgbClr val="003BC0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2027 год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kern="1200" dirty="0">
                        <a:solidFill>
                          <a:srgbClr val="003BC0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23962" marR="239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3449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5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 Муниципальная программа "Обеспечение первичных мер пожарной безопасности на территории города Боровичи"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684,80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0,000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3028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5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 Муниципальная программа "Управление муниципальным имуществом и земельными ресурсами города Боровичи"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2 953,08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3 660,00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3 660,00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9561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5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 Муниципальная программа "Обеспечение общественного порядка и противодействие преступности в городском поселении город Боровичи"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1 453,70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3028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5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 Муниципальная программа "Благоустройство территории города Боровичи"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71 485,70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3028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5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" Формирование современной городской среды на территории города Боровичи на 2018-2027 годы"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5 779,64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C72BC94-FF1B-4D37-9EE5-7883A33BCF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71133"/>
            <a:ext cx="720079" cy="792088"/>
          </a:xfrm>
          <a:prstGeom prst="rect">
            <a:avLst/>
          </a:prstGeom>
        </p:spPr>
      </p:pic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BCDD2FE1-1035-4670-853C-B19C2F0CA50F}"/>
              </a:ext>
            </a:extLst>
          </p:cNvPr>
          <p:cNvCxnSpPr>
            <a:cxnSpLocks/>
          </p:cNvCxnSpPr>
          <p:nvPr/>
        </p:nvCxnSpPr>
        <p:spPr>
          <a:xfrm>
            <a:off x="0" y="1277681"/>
            <a:ext cx="9144000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8" name="Picture 4">
            <a:extLst>
              <a:ext uri="{FF2B5EF4-FFF2-40B4-BE49-F238E27FC236}">
                <a16:creationId xmlns:a16="http://schemas.microsoft.com/office/drawing/2014/main" id="{CF2C329A-87FC-4407-9D59-045CB2AAD4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373216"/>
            <a:ext cx="8352929" cy="132309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outerShdw dist="35921" dir="2700000" algn="ctr" rotWithShape="0">
              <a:schemeClr val="bg2"/>
            </a:outerShdw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4"/>
          <p:cNvSpPr>
            <a:spLocks noChangeArrowheads="1"/>
          </p:cNvSpPr>
          <p:nvPr/>
        </p:nvSpPr>
        <p:spPr bwMode="auto">
          <a:xfrm>
            <a:off x="755576" y="188640"/>
            <a:ext cx="8280920" cy="1246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sz="2500" b="1" i="1" dirty="0">
                <a:solidFill>
                  <a:srgbClr val="003BC0"/>
                </a:solidFill>
                <a:latin typeface="Times New Roman" pitchFamily="18" charset="0"/>
              </a:rPr>
              <a:t>Структура и динамика расходов  бюджета города Боровичи по разделам классификации расходов,</a:t>
            </a:r>
          </a:p>
          <a:p>
            <a:pPr algn="ctr"/>
            <a:r>
              <a:rPr lang="ru-RU" sz="2500" b="1" i="1" dirty="0">
                <a:solidFill>
                  <a:srgbClr val="003BC0"/>
                </a:solidFill>
                <a:latin typeface="Times New Roman" pitchFamily="18" charset="0"/>
              </a:rPr>
              <a:t> тыс. руб.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4209311"/>
              </p:ext>
            </p:extLst>
          </p:nvPr>
        </p:nvGraphicFramePr>
        <p:xfrm>
          <a:off x="179512" y="1412777"/>
          <a:ext cx="8604955" cy="5397521"/>
        </p:xfrm>
        <a:graphic>
          <a:graphicData uri="http://schemas.openxmlformats.org/drawingml/2006/table">
            <a:tbl>
              <a:tblPr/>
              <a:tblGrid>
                <a:gridCol w="34199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30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72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215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1316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28561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rgbClr val="003BC0"/>
                          </a:solidFill>
                          <a:effectLst/>
                          <a:latin typeface="Times New Roman"/>
                        </a:rPr>
                        <a:t>Показатели</a:t>
                      </a: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rgbClr val="003BC0"/>
                          </a:solidFill>
                          <a:effectLst/>
                          <a:latin typeface="Times New Roman"/>
                        </a:rPr>
                        <a:t>2024 год</a:t>
                      </a:r>
                    </a:p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rgbClr val="003BC0"/>
                          </a:solidFill>
                          <a:effectLst/>
                          <a:latin typeface="Times New Roman"/>
                        </a:rPr>
                        <a:t>Уточненный план на </a:t>
                      </a:r>
                      <a:r>
                        <a:rPr lang="ru-RU" sz="1800" b="1" i="0" u="none" strike="noStrike" dirty="0">
                          <a:solidFill>
                            <a:srgbClr val="003BC0"/>
                          </a:solidFill>
                          <a:effectLst/>
                          <a:latin typeface="Times New Roman"/>
                        </a:rPr>
                        <a:t>01.11.2024</a:t>
                      </a: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rgbClr val="003BC0"/>
                          </a:solidFill>
                          <a:effectLst/>
                          <a:latin typeface="Times New Roman"/>
                        </a:rPr>
                        <a:t>2025 год</a:t>
                      </a:r>
                    </a:p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rgbClr val="003BC0"/>
                          </a:solidFill>
                          <a:effectLst/>
                          <a:latin typeface="Times New Roman"/>
                        </a:rPr>
                        <a:t>план</a:t>
                      </a: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rgbClr val="003BC0"/>
                          </a:solidFill>
                          <a:effectLst/>
                          <a:latin typeface="Times New Roman"/>
                        </a:rPr>
                        <a:t>2026 год</a:t>
                      </a:r>
                    </a:p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rgbClr val="003BC0"/>
                          </a:solidFill>
                          <a:effectLst/>
                          <a:latin typeface="Times New Roman"/>
                        </a:rPr>
                        <a:t>план</a:t>
                      </a: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rgbClr val="003BC0"/>
                          </a:solidFill>
                          <a:effectLst/>
                          <a:latin typeface="Times New Roman"/>
                        </a:rPr>
                        <a:t>2027 год</a:t>
                      </a:r>
                    </a:p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rgbClr val="003BC0"/>
                          </a:solidFill>
                          <a:effectLst/>
                          <a:latin typeface="Times New Roman"/>
                        </a:rPr>
                        <a:t>план</a:t>
                      </a: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292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   РАСХОДЫ ВСЕГО</a:t>
                      </a: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     448 337,68  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   317 585,81  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   281 917,30  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   289 332,20  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2923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b="0" i="0" u="none" strike="noStrike" dirty="0">
                          <a:solidFill>
                            <a:srgbClr val="003BC0"/>
                          </a:solidFill>
                          <a:effectLst/>
                          <a:latin typeface="Times New Roman"/>
                        </a:rPr>
                        <a:t> Общегосударственные вопросы</a:t>
                      </a: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9 340,52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6 413,38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4 341,00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4 341,00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3813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b="0" i="0" u="none" strike="noStrike" dirty="0">
                          <a:solidFill>
                            <a:srgbClr val="003BC0"/>
                          </a:solidFill>
                          <a:effectLst/>
                          <a:latin typeface="Times New Roman"/>
                        </a:rPr>
                        <a:t> Национальная безопасность и правоохранительная деятельность</a:t>
                      </a: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740,98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684,80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2923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b="0" i="0" u="none" strike="noStrike" dirty="0">
                          <a:solidFill>
                            <a:srgbClr val="003BC0"/>
                          </a:solidFill>
                          <a:effectLst/>
                          <a:latin typeface="Times New Roman"/>
                        </a:rPr>
                        <a:t> Национальная экономика</a:t>
                      </a: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184 140,17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107 263,54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82 341,54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87 867,16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2923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b="0" i="0" u="none" strike="noStrike" dirty="0">
                          <a:solidFill>
                            <a:srgbClr val="003BC0"/>
                          </a:solidFill>
                          <a:effectLst/>
                          <a:latin typeface="Times New Roman"/>
                        </a:rPr>
                        <a:t> Жилищно-коммунальное хозяйство</a:t>
                      </a: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201 668,80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148 542,91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135 637,46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128 087,46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2923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b="0" i="0" u="none" strike="noStrike" dirty="0">
                          <a:solidFill>
                            <a:srgbClr val="003BC0"/>
                          </a:solidFill>
                          <a:effectLst/>
                          <a:latin typeface="Times New Roman"/>
                        </a:rPr>
                        <a:t> Образование</a:t>
                      </a: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150,00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3513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b="0" i="0" u="none" strike="noStrike" dirty="0">
                          <a:solidFill>
                            <a:srgbClr val="003BC0"/>
                          </a:solidFill>
                          <a:effectLst/>
                          <a:latin typeface="Times New Roman"/>
                        </a:rPr>
                        <a:t> Культура, кинематография</a:t>
                      </a: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51 547,21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53 331,18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49 844,36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49 844,36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9678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b="0" i="0" u="none" strike="noStrike" dirty="0">
                          <a:solidFill>
                            <a:srgbClr val="003BC0"/>
                          </a:solidFill>
                          <a:effectLst/>
                          <a:latin typeface="Times New Roman"/>
                        </a:rPr>
                        <a:t> Физическая</a:t>
                      </a:r>
                      <a:r>
                        <a:rPr lang="ru-RU" sz="1600" b="0" i="0" u="none" strike="noStrike" baseline="0" dirty="0">
                          <a:solidFill>
                            <a:srgbClr val="003BC0"/>
                          </a:solidFill>
                          <a:effectLst/>
                          <a:latin typeface="Times New Roman"/>
                        </a:rPr>
                        <a:t> культура и спорт</a:t>
                      </a:r>
                      <a:endParaRPr lang="ru-RU" sz="1600" b="0" i="0" u="none" strike="noStrike" dirty="0">
                        <a:solidFill>
                          <a:srgbClr val="003BC0"/>
                        </a:solidFill>
                        <a:effectLst/>
                        <a:latin typeface="Times New Roman"/>
                      </a:endParaRP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200,00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200,00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200,00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200,00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07363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b="0" i="0" u="none" strike="noStrike" dirty="0">
                          <a:solidFill>
                            <a:srgbClr val="003BC0"/>
                          </a:solidFill>
                          <a:effectLst/>
                          <a:latin typeface="Times New Roman"/>
                        </a:rPr>
                        <a:t> Обслуживание муниципального</a:t>
                      </a:r>
                      <a:r>
                        <a:rPr lang="ru-RU" sz="1600" b="0" i="0" u="none" strike="noStrike" baseline="0" dirty="0">
                          <a:solidFill>
                            <a:srgbClr val="003BC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600" b="0" i="0" u="none" strike="noStrike" dirty="0">
                          <a:solidFill>
                            <a:srgbClr val="003BC0"/>
                          </a:solidFill>
                          <a:effectLst/>
                          <a:latin typeface="Times New Roman"/>
                        </a:rPr>
                        <a:t>долга</a:t>
                      </a: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600,00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1 000,00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2923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b="0" i="0" u="none" strike="noStrike" dirty="0">
                          <a:solidFill>
                            <a:srgbClr val="003BC0"/>
                          </a:solidFill>
                          <a:effectLst/>
                          <a:latin typeface="Times New Roman"/>
                        </a:rPr>
                        <a:t> Условно</a:t>
                      </a:r>
                      <a:r>
                        <a:rPr lang="ru-RU" sz="1600" b="0" i="0" u="none" strike="noStrike" baseline="0" dirty="0">
                          <a:solidFill>
                            <a:srgbClr val="003BC0"/>
                          </a:solidFill>
                          <a:effectLst/>
                          <a:latin typeface="Times New Roman"/>
                        </a:rPr>
                        <a:t> утверждённые расходы</a:t>
                      </a:r>
                      <a:endParaRPr lang="ru-RU" sz="1600" b="0" i="0" u="none" strike="noStrike" dirty="0">
                        <a:solidFill>
                          <a:srgbClr val="003BC0"/>
                        </a:solidFill>
                        <a:effectLst/>
                        <a:latin typeface="Times New Roman"/>
                      </a:endParaRP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9 352,94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18 792,22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04527602-A837-4D3A-8AE1-609E949C6638}"/>
              </a:ext>
            </a:extLst>
          </p:cNvPr>
          <p:cNvCxnSpPr>
            <a:cxnSpLocks/>
          </p:cNvCxnSpPr>
          <p:nvPr/>
        </p:nvCxnSpPr>
        <p:spPr>
          <a:xfrm>
            <a:off x="0" y="1432656"/>
            <a:ext cx="9144000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00AA25B-536C-4A86-9B02-B1561C4C28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32" y="278060"/>
            <a:ext cx="720079" cy="792088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971601" y="188912"/>
            <a:ext cx="8064451" cy="7198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ru-RU" sz="2000" b="1" i="1" cap="all" dirty="0">
                <a:ln w="0">
                  <a:noFill/>
                </a:ln>
                <a:solidFill>
                  <a:srgbClr val="003B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ОСНОВНЫЕ ХАРАКТЕРИСТИКИ БЮДЖЕТА </a:t>
            </a:r>
          </a:p>
          <a:p>
            <a:pPr algn="ctr" eaLnBrk="0" hangingPunct="0">
              <a:defRPr/>
            </a:pPr>
            <a:r>
              <a:rPr lang="ru-RU" sz="2000" b="1" i="1" cap="all" dirty="0">
                <a:ln w="0">
                  <a:noFill/>
                </a:ln>
                <a:solidFill>
                  <a:srgbClr val="003B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города Боровичи</a:t>
            </a:r>
          </a:p>
          <a:p>
            <a:pPr algn="ctr" eaLnBrk="0" hangingPunct="0">
              <a:defRPr/>
            </a:pPr>
            <a:r>
              <a:rPr lang="ru-RU" sz="2000" b="1" i="1" dirty="0">
                <a:ln w="0">
                  <a:noFill/>
                </a:ln>
                <a:solidFill>
                  <a:srgbClr val="003B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НА 2025 ГОД И НА ПЛАНОВЫЙ ПЕРИОД 2026 и 2027 ГОДОВ</a:t>
            </a:r>
          </a:p>
        </p:txBody>
      </p:sp>
      <p:graphicFrame>
        <p:nvGraphicFramePr>
          <p:cNvPr id="2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73815128"/>
              </p:ext>
            </p:extLst>
          </p:nvPr>
        </p:nvGraphicFramePr>
        <p:xfrm>
          <a:off x="3203848" y="1619828"/>
          <a:ext cx="5687740" cy="40042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52" name="TextBox 6"/>
          <p:cNvSpPr txBox="1">
            <a:spLocks noChangeArrowheads="1"/>
          </p:cNvSpPr>
          <p:nvPr/>
        </p:nvSpPr>
        <p:spPr bwMode="auto">
          <a:xfrm>
            <a:off x="7596188" y="1272983"/>
            <a:ext cx="12954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млн. рублей</a:t>
            </a: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346385640"/>
              </p:ext>
            </p:extLst>
          </p:nvPr>
        </p:nvGraphicFramePr>
        <p:xfrm>
          <a:off x="0" y="1052737"/>
          <a:ext cx="3995936" cy="53567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cxnSp>
        <p:nvCxnSpPr>
          <p:cNvPr id="7" name="Прямая соединительная линия 6"/>
          <p:cNvCxnSpPr/>
          <p:nvPr/>
        </p:nvCxnSpPr>
        <p:spPr>
          <a:xfrm rot="10800000">
            <a:off x="539749" y="2205038"/>
            <a:ext cx="71913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rot="5400000">
            <a:off x="-180182" y="2924969"/>
            <a:ext cx="143986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539749" y="3644900"/>
            <a:ext cx="71913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rot="5400000">
            <a:off x="-215899" y="4329113"/>
            <a:ext cx="15113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539749" y="5084763"/>
            <a:ext cx="71913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971601" y="1180650"/>
            <a:ext cx="1944216" cy="96949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endParaRPr lang="ru-RU" sz="19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latin typeface="Arial Narrow" panose="020B0606020202030204" pitchFamily="34" charset="0"/>
            </a:endParaRPr>
          </a:p>
          <a:p>
            <a:pPr algn="ctr">
              <a:defRPr/>
            </a:pPr>
            <a:endParaRPr lang="ru-RU" sz="19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latin typeface="Arial Narrow" panose="020B0606020202030204" pitchFamily="34" charset="0"/>
            </a:endParaRPr>
          </a:p>
          <a:p>
            <a:pPr algn="ctr">
              <a:defRPr/>
            </a:pPr>
            <a:endParaRPr lang="ru-RU" sz="19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latin typeface="Arial Narrow" panose="020B060602020203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8F3A37E2-5D0A-4213-9953-B665852D344C}" type="slidenum">
              <a:rPr lang="ru-RU" smtClean="0"/>
              <a:t>22</a:t>
            </a:fld>
            <a:endParaRPr lang="ru-RU" dirty="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F4BB64B7-29CE-4FEB-81F0-F45F7203B17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16" y="212824"/>
            <a:ext cx="720079" cy="749817"/>
          </a:xfrm>
          <a:prstGeom prst="rect">
            <a:avLst/>
          </a:prstGeom>
        </p:spPr>
      </p:pic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B3549394-AA51-4251-8B21-8BC6899089E5}"/>
              </a:ext>
            </a:extLst>
          </p:cNvPr>
          <p:cNvCxnSpPr>
            <a:cxnSpLocks/>
          </p:cNvCxnSpPr>
          <p:nvPr/>
        </p:nvCxnSpPr>
        <p:spPr>
          <a:xfrm>
            <a:off x="0" y="1180650"/>
            <a:ext cx="9144000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850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">
        <p:dissolve/>
      </p:transition>
    </mc:Choice>
    <mc:Fallback xmlns="">
      <p:transition advClick="0" advTm="1000">
        <p:dissolv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74291"/>
            <a:ext cx="8280920" cy="346050"/>
          </a:xfrm>
          <a:noFill/>
          <a:ln w="254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400" b="1" i="1" dirty="0">
                <a:solidFill>
                  <a:srgbClr val="003B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РАСХОДОВ БЮДЖЕТА ГОРОДА БОРОВИЧИ</a:t>
            </a: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683077249"/>
              </p:ext>
            </p:extLst>
          </p:nvPr>
        </p:nvGraphicFramePr>
        <p:xfrm>
          <a:off x="179512" y="980728"/>
          <a:ext cx="5688008" cy="568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628374828"/>
              </p:ext>
            </p:extLst>
          </p:nvPr>
        </p:nvGraphicFramePr>
        <p:xfrm>
          <a:off x="6012160" y="994480"/>
          <a:ext cx="2880320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574793649"/>
              </p:ext>
            </p:extLst>
          </p:nvPr>
        </p:nvGraphicFramePr>
        <p:xfrm>
          <a:off x="6012160" y="3645024"/>
          <a:ext cx="2880320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8F3A37E2-5D0A-4213-9953-B665852D344C}" type="slidenum">
              <a:rPr lang="ru-RU" smtClean="0"/>
              <a:t>23</a:t>
            </a:fld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12A4CE3-6CB3-4B16-9613-16A8630DBB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246" y="80385"/>
            <a:ext cx="720079" cy="792088"/>
          </a:xfrm>
          <a:prstGeom prst="rect">
            <a:avLst/>
          </a:prstGeom>
        </p:spPr>
      </p:pic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6F9DDBC2-C25B-4E33-9086-0C16F3EFC891}"/>
              </a:ext>
            </a:extLst>
          </p:cNvPr>
          <p:cNvCxnSpPr>
            <a:cxnSpLocks/>
          </p:cNvCxnSpPr>
          <p:nvPr/>
        </p:nvCxnSpPr>
        <p:spPr>
          <a:xfrm>
            <a:off x="0" y="913209"/>
            <a:ext cx="9144000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5767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832"/>
          <p:cNvSpPr txBox="1">
            <a:spLocks noChangeArrowheads="1"/>
          </p:cNvSpPr>
          <p:nvPr/>
        </p:nvSpPr>
        <p:spPr bwMode="auto">
          <a:xfrm>
            <a:off x="2484438" y="404813"/>
            <a:ext cx="54721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 altLang="ru-RU"/>
          </a:p>
        </p:txBody>
      </p:sp>
      <p:sp>
        <p:nvSpPr>
          <p:cNvPr id="27651" name="Rectangle 854"/>
          <p:cNvSpPr>
            <a:spLocks noChangeArrowheads="1"/>
          </p:cNvSpPr>
          <p:nvPr/>
        </p:nvSpPr>
        <p:spPr bwMode="auto">
          <a:xfrm>
            <a:off x="971600" y="0"/>
            <a:ext cx="7992888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sz="2500" b="1" i="1" dirty="0">
                <a:solidFill>
                  <a:srgbClr val="003BC0"/>
                </a:solidFill>
                <a:latin typeface="Times New Roman" pitchFamily="18" charset="0"/>
              </a:rPr>
              <a:t>Источники финансирования дефицита бюджета города Боровичи, тыс. рублей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8880257"/>
              </p:ext>
            </p:extLst>
          </p:nvPr>
        </p:nvGraphicFramePr>
        <p:xfrm>
          <a:off x="107505" y="892451"/>
          <a:ext cx="8928992" cy="601397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459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9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92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4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149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solidFill>
                            <a:srgbClr val="003B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</a:t>
                      </a:r>
                      <a:endParaRPr lang="ru-RU" sz="2000" b="1" i="0" u="none" strike="noStrike" dirty="0">
                        <a:solidFill>
                          <a:srgbClr val="003B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solidFill>
                            <a:srgbClr val="003B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  <a:endParaRPr lang="ru-RU" sz="2000" b="1" i="0" u="none" strike="noStrike" dirty="0">
                        <a:solidFill>
                          <a:srgbClr val="003B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solidFill>
                            <a:srgbClr val="003B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  <a:endParaRPr lang="ru-RU" sz="2000" b="1" i="0" u="none" strike="noStrike" dirty="0">
                        <a:solidFill>
                          <a:srgbClr val="003B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solidFill>
                            <a:srgbClr val="003B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2027 год</a:t>
                      </a:r>
                      <a:endParaRPr lang="ru-RU" sz="2000" b="1" i="0" u="none" strike="noStrike" dirty="0">
                        <a:solidFill>
                          <a:srgbClr val="003B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392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>
                          <a:solidFill>
                            <a:srgbClr val="003B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Источники финансирования дефицита бюджета-всего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22 393,91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392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>
                          <a:solidFill>
                            <a:srgbClr val="003B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Источники Внутреннего</a:t>
                      </a:r>
                      <a:r>
                        <a:rPr lang="ru-RU" sz="1600" b="1" i="0" u="none" strike="noStrike" baseline="0" dirty="0">
                          <a:solidFill>
                            <a:srgbClr val="003B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Финансирования Дефицитов Бюджетов</a:t>
                      </a:r>
                      <a:endParaRPr lang="ru-RU" sz="1600" b="1" i="0" u="none" strike="noStrike" dirty="0">
                        <a:solidFill>
                          <a:srgbClr val="003B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-3 300,00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-33 300,00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-18 300,00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7093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dirty="0">
                          <a:solidFill>
                            <a:srgbClr val="003B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Кредиты кредитных организаций в валюте </a:t>
                      </a:r>
                      <a:r>
                        <a:rPr lang="ru-RU" sz="1600" b="1" i="0" u="none" strike="noStrike" baseline="0" dirty="0">
                          <a:solidFill>
                            <a:srgbClr val="003B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Российской Федерации</a:t>
                      </a:r>
                      <a:endParaRPr lang="ru-RU" sz="1600" b="1" i="0" u="none" strike="noStrike" dirty="0">
                        <a:solidFill>
                          <a:srgbClr val="003B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fontAlgn="ctr"/>
                      <a:endParaRPr lang="ru-RU" sz="1600" b="0" i="0" u="none" strike="noStrike" dirty="0">
                        <a:solidFill>
                          <a:srgbClr val="003B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15 000,00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-15 000,00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9392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3B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Привлечение</a:t>
                      </a:r>
                      <a:r>
                        <a:rPr lang="ru-RU" sz="1600" b="0" i="0" u="none" strike="noStrike" baseline="0" dirty="0">
                          <a:solidFill>
                            <a:srgbClr val="003B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кредитов от кредитных организаций в валюте Российской Федерации</a:t>
                      </a:r>
                      <a:endParaRPr lang="ru-RU" sz="1600" b="0" i="0" u="none" strike="noStrike" dirty="0">
                        <a:solidFill>
                          <a:srgbClr val="003B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15 000,00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98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3BC0"/>
                          </a:solidFill>
                          <a:effectLst/>
                          <a:latin typeface="Times New Roman" panose="02020603050405020304" pitchFamily="18" charset="0"/>
                        </a:rPr>
                        <a:t>Погашение кредитов, предоставленных кредитными организациями в валюте Российской Федерации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-15 000,00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709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>
                          <a:solidFill>
                            <a:srgbClr val="003B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Бюджетные кредиты из других бюджетов бюджетной</a:t>
                      </a:r>
                      <a:r>
                        <a:rPr lang="ru-RU" sz="1600" b="1" i="0" u="none" strike="noStrike" baseline="0" dirty="0">
                          <a:solidFill>
                            <a:srgbClr val="003B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системы Российской Федерации в валюте Российской Федерации </a:t>
                      </a:r>
                      <a:endParaRPr lang="ru-RU" sz="1600" b="1" i="0" u="none" strike="noStrike" dirty="0">
                        <a:solidFill>
                          <a:srgbClr val="003B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-18 300,00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-18 300,00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-18 300,00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73709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3B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Привлечение</a:t>
                      </a:r>
                      <a:r>
                        <a:rPr lang="ru-RU" sz="1600" b="0" i="0" u="none" strike="noStrike" baseline="0" dirty="0">
                          <a:solidFill>
                            <a:srgbClr val="003B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бюджетных кредитов из других бюджетов бюджетной системе Российской Федерации в валюте Российской Федерации</a:t>
                      </a:r>
                      <a:endParaRPr lang="ru-RU" sz="1600" b="0" i="0" u="none" strike="noStrike" dirty="0">
                        <a:solidFill>
                          <a:srgbClr val="003B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17 000,00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17 000,00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17 000,00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385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3B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Погашение  бюджетных кредитов,</a:t>
                      </a:r>
                      <a:r>
                        <a:rPr lang="ru-RU" sz="1600" b="0" i="0" u="none" strike="noStrike" baseline="0" dirty="0">
                          <a:solidFill>
                            <a:srgbClr val="003B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полученных из других бюджетов бюджетной системы Российской Федерации в валюте Российской Федерации</a:t>
                      </a:r>
                      <a:endParaRPr lang="ru-RU" sz="1600" b="1" i="0" u="none" strike="noStrike" dirty="0">
                        <a:solidFill>
                          <a:srgbClr val="003B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-35 300,00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-35 300,00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-35 300,00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392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u="none" strike="noStrike" dirty="0">
                          <a:solidFill>
                            <a:srgbClr val="003B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Изменение остатков средств на счетах</a:t>
                      </a:r>
                      <a:r>
                        <a:rPr lang="ru-RU" sz="1600" b="1" u="none" strike="noStrike" baseline="0" dirty="0">
                          <a:solidFill>
                            <a:srgbClr val="003B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 учёту  средств  </a:t>
                      </a:r>
                      <a:r>
                        <a:rPr lang="ru-RU" sz="1600" b="1" u="none" strike="noStrike" dirty="0">
                          <a:solidFill>
                            <a:srgbClr val="003B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бюджетов</a:t>
                      </a:r>
                      <a:r>
                        <a:rPr lang="ru-RU" sz="1600" b="1" u="none" strike="noStrike" baseline="0" dirty="0">
                          <a:solidFill>
                            <a:srgbClr val="003B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600" b="1" i="0" u="none" strike="noStrike" dirty="0">
                        <a:solidFill>
                          <a:srgbClr val="003B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25 693,91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33 300,00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18 300,00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DE4A0FD-38FF-41D5-A10A-CCF6DD6A28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57" y="81280"/>
            <a:ext cx="720079" cy="749817"/>
          </a:xfrm>
          <a:prstGeom prst="rect">
            <a:avLst/>
          </a:prstGeom>
        </p:spPr>
      </p:pic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50203270-46D8-47E0-A375-8F664F3AE0E4}"/>
              </a:ext>
            </a:extLst>
          </p:cNvPr>
          <p:cNvCxnSpPr>
            <a:cxnSpLocks/>
          </p:cNvCxnSpPr>
          <p:nvPr/>
        </p:nvCxnSpPr>
        <p:spPr>
          <a:xfrm>
            <a:off x="0" y="861774"/>
            <a:ext cx="9144000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7632848" cy="1143000"/>
          </a:xfrm>
        </p:spPr>
        <p:txBody>
          <a:bodyPr>
            <a:normAutofit/>
          </a:bodyPr>
          <a:lstStyle/>
          <a:p>
            <a:pPr algn="ctr"/>
            <a:r>
              <a:rPr lang="ru-RU" sz="3600" b="1" i="1" dirty="0">
                <a:solidFill>
                  <a:srgbClr val="003BC0"/>
                </a:solidFill>
                <a:latin typeface="Times New Roman" pitchFamily="18" charset="0"/>
                <a:cs typeface="Times New Roman" pitchFamily="18" charset="0"/>
              </a:rPr>
              <a:t>КОНТАКТНАЯ ИНФОРМАЦИЯ</a:t>
            </a:r>
          </a:p>
        </p:txBody>
      </p:sp>
      <p:sp>
        <p:nvSpPr>
          <p:cNvPr id="3" name="Текс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5C93FF-0F0F-4F92-B7A8-E827C7A1BB16}" type="slidenum">
              <a:rPr lang="de-DE" smtClean="0"/>
              <a:pPr>
                <a:defRPr/>
              </a:pPr>
              <a:t>25</a:t>
            </a:fld>
            <a:endParaRPr lang="de-DE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95C61D1-95F0-4E93-8057-01E4C67543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71229"/>
            <a:ext cx="720079" cy="749817"/>
          </a:xfrm>
          <a:prstGeom prst="rect">
            <a:avLst/>
          </a:prstGeom>
        </p:spPr>
      </p:pic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DCADC919-2094-401A-ADA0-D3487C65885C}"/>
              </a:ext>
            </a:extLst>
          </p:cNvPr>
          <p:cNvCxnSpPr>
            <a:cxnSpLocks/>
          </p:cNvCxnSpPr>
          <p:nvPr/>
        </p:nvCxnSpPr>
        <p:spPr>
          <a:xfrm>
            <a:off x="0" y="1432656"/>
            <a:ext cx="9144000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B3472E89-BEDF-4D4F-8E29-07B8CA099EFD}"/>
              </a:ext>
            </a:extLst>
          </p:cNvPr>
          <p:cNvSpPr txBox="1"/>
          <p:nvPr/>
        </p:nvSpPr>
        <p:spPr>
          <a:xfrm>
            <a:off x="2269252" y="1988840"/>
            <a:ext cx="4605496" cy="27853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500" b="1" dirty="0">
                <a:solidFill>
                  <a:srgbClr val="000099"/>
                </a:solidFill>
                <a:latin typeface="Times New Roman" pitchFamily="18" charset="0"/>
                <a:cs typeface="+mn-cs"/>
              </a:rPr>
              <a:t>Комитет финансов Администрации Боровичского муниципального района</a:t>
            </a:r>
          </a:p>
          <a:p>
            <a:pPr algn="ctr">
              <a:defRPr/>
            </a:pPr>
            <a:r>
              <a:rPr lang="ru-RU" sz="2500" dirty="0">
                <a:solidFill>
                  <a:srgbClr val="000099"/>
                </a:solidFill>
                <a:latin typeface="Times New Roman" pitchFamily="18" charset="0"/>
                <a:cs typeface="+mn-cs"/>
              </a:rPr>
              <a:t>г. Боровичи, Новгородская область, ул. </a:t>
            </a:r>
            <a:r>
              <a:rPr lang="ru-RU" sz="2500" dirty="0" err="1">
                <a:solidFill>
                  <a:srgbClr val="000099"/>
                </a:solidFill>
                <a:latin typeface="Times New Roman" pitchFamily="18" charset="0"/>
                <a:cs typeface="+mn-cs"/>
              </a:rPr>
              <a:t>Коммунарная</a:t>
            </a:r>
            <a:r>
              <a:rPr lang="ru-RU" sz="2500" dirty="0">
                <a:solidFill>
                  <a:srgbClr val="000099"/>
                </a:solidFill>
                <a:latin typeface="Times New Roman" pitchFamily="18" charset="0"/>
                <a:cs typeface="+mn-cs"/>
              </a:rPr>
              <a:t>, д. 48</a:t>
            </a:r>
          </a:p>
          <a:p>
            <a:pPr algn="ctr">
              <a:defRPr/>
            </a:pPr>
            <a:r>
              <a:rPr lang="ru-RU" sz="2500" dirty="0">
                <a:solidFill>
                  <a:srgbClr val="000099"/>
                </a:solidFill>
                <a:latin typeface="Times New Roman" pitchFamily="18" charset="0"/>
                <a:cs typeface="+mn-cs"/>
              </a:rPr>
              <a:t>Тел.: (81664) 91253, 91248</a:t>
            </a:r>
          </a:p>
          <a:p>
            <a:pPr algn="ctr">
              <a:defRPr/>
            </a:pPr>
            <a:r>
              <a:rPr lang="en-US" sz="2500" dirty="0">
                <a:solidFill>
                  <a:srgbClr val="000099"/>
                </a:solidFill>
                <a:latin typeface="Times New Roman" pitchFamily="18" charset="0"/>
                <a:cs typeface="+mn-cs"/>
              </a:rPr>
              <a:t>E-mail</a:t>
            </a:r>
            <a:r>
              <a:rPr lang="ru-RU" sz="2500" dirty="0">
                <a:solidFill>
                  <a:srgbClr val="000099"/>
                </a:solidFill>
                <a:latin typeface="Times New Roman" pitchFamily="18" charset="0"/>
                <a:cs typeface="+mn-cs"/>
              </a:rPr>
              <a:t>: </a:t>
            </a:r>
            <a:r>
              <a:rPr lang="en-US" sz="2500" dirty="0">
                <a:solidFill>
                  <a:srgbClr val="000099"/>
                </a:solidFill>
                <a:latin typeface="Times New Roman" pitchFamily="18" charset="0"/>
                <a:cs typeface="+mn-cs"/>
              </a:rPr>
              <a:t>bor_comfin@mail.ru</a:t>
            </a:r>
            <a:endParaRPr lang="ru-RU" sz="2500" dirty="0">
              <a:solidFill>
                <a:srgbClr val="000099"/>
              </a:solidFill>
              <a:latin typeface="Times New Roman" pitchFamily="18" charset="0"/>
              <a:cs typeface="+mn-cs"/>
            </a:endParaRP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A37F8B68-D217-4A04-93C8-350A2791675E}"/>
              </a:ext>
            </a:extLst>
          </p:cNvPr>
          <p:cNvCxnSpPr>
            <a:cxnSpLocks/>
          </p:cNvCxnSpPr>
          <p:nvPr/>
        </p:nvCxnSpPr>
        <p:spPr>
          <a:xfrm>
            <a:off x="0" y="6021288"/>
            <a:ext cx="9144000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2781714"/>
            <a:ext cx="8497092" cy="616455"/>
          </a:xfrm>
        </p:spPr>
        <p:txBody>
          <a:bodyPr/>
          <a:lstStyle/>
          <a:p>
            <a:pPr algn="ctr"/>
            <a:r>
              <a:rPr lang="ru-RU" sz="6000" b="1" i="1" dirty="0">
                <a:solidFill>
                  <a:srgbClr val="003BC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165C93FF-0F0F-4F92-B7A8-E827C7A1BB16}" type="slidenum">
              <a:rPr lang="de-DE" smtClean="0"/>
              <a:pPr>
                <a:defRPr/>
              </a:pPr>
              <a:t>26</a:t>
            </a:fld>
            <a:endParaRPr lang="de-DE"/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238E87E8-AA4C-4F73-B2EF-68E10D438C84}"/>
              </a:ext>
            </a:extLst>
          </p:cNvPr>
          <p:cNvCxnSpPr>
            <a:cxnSpLocks/>
          </p:cNvCxnSpPr>
          <p:nvPr/>
        </p:nvCxnSpPr>
        <p:spPr>
          <a:xfrm>
            <a:off x="0" y="1196752"/>
            <a:ext cx="9144000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D1F6B092-815B-4FD8-96A3-92F0E9058E8B}"/>
              </a:ext>
            </a:extLst>
          </p:cNvPr>
          <p:cNvCxnSpPr>
            <a:cxnSpLocks/>
          </p:cNvCxnSpPr>
          <p:nvPr/>
        </p:nvCxnSpPr>
        <p:spPr>
          <a:xfrm>
            <a:off x="0" y="5517232"/>
            <a:ext cx="9144000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C90C44C-3348-4FB8-914B-54ACBDF310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29838"/>
            <a:ext cx="720079" cy="74981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87BA5E-5C0B-44C8-B4EA-2072FC8E6F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625" y="116632"/>
            <a:ext cx="7344816" cy="792088"/>
          </a:xfrm>
        </p:spPr>
        <p:txBody>
          <a:bodyPr>
            <a:normAutofit fontScale="90000"/>
          </a:bodyPr>
          <a:lstStyle/>
          <a:p>
            <a:r>
              <a:rPr lang="ru-RU" sz="4000" b="1" i="1" dirty="0">
                <a:solidFill>
                  <a:srgbClr val="003B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бюджет для граждан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D4510E8-76D3-4AE2-AEB7-9EFC65C36A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97594"/>
            <a:ext cx="813953" cy="79208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7FAD080-5AB7-4A33-AC88-B265F6B0BF64}"/>
              </a:ext>
            </a:extLst>
          </p:cNvPr>
          <p:cNvSpPr txBox="1"/>
          <p:nvPr/>
        </p:nvSpPr>
        <p:spPr>
          <a:xfrm>
            <a:off x="414264" y="1090177"/>
            <a:ext cx="843528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rgbClr val="003BC0"/>
                </a:solidFill>
                <a:latin typeface="Times New Roman" pitchFamily="18" charset="0"/>
                <a:cs typeface="Times New Roman" pitchFamily="18" charset="0"/>
              </a:rPr>
              <a:t>«Бюджет для граждан» - информационный сборник, который знакомит население  с основными положениями главного финансового документа - бюджета г. Боровичи и  создан специально для того, чтобы каждый житель был осведомлен, как формируется и расходуется бюджет, сколько в бюджет поступает средств и на какие цели они направляются.</a:t>
            </a:r>
          </a:p>
          <a:p>
            <a:pPr algn="just"/>
            <a:r>
              <a:rPr lang="ru-RU" sz="2000" dirty="0">
                <a:solidFill>
                  <a:srgbClr val="003BC0"/>
                </a:solidFill>
                <a:latin typeface="Times New Roman" pitchFamily="18" charset="0"/>
                <a:cs typeface="Times New Roman" pitchFamily="18" charset="0"/>
              </a:rPr>
              <a:t>Представленная информация интересна и полезна широкому кругу пользователей, так как местный бюджет затрагивает интересы каждого жителя г. Боровичи.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1889CFE-85E2-408D-A396-705ADF569F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861048"/>
            <a:ext cx="8496944" cy="2880321"/>
          </a:xfrm>
          <a:prstGeom prst="rect">
            <a:avLst/>
          </a:prstGeom>
        </p:spPr>
      </p:pic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3CC6D503-7AB8-44B7-8771-CE548970D5CA}"/>
              </a:ext>
            </a:extLst>
          </p:cNvPr>
          <p:cNvCxnSpPr>
            <a:cxnSpLocks/>
          </p:cNvCxnSpPr>
          <p:nvPr/>
        </p:nvCxnSpPr>
        <p:spPr>
          <a:xfrm>
            <a:off x="0" y="930518"/>
            <a:ext cx="9144000" cy="1588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21698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C2963E-D127-481C-BBD2-E9C5900BF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3648" y="188640"/>
            <a:ext cx="7439208" cy="1150540"/>
          </a:xfrm>
        </p:spPr>
        <p:txBody>
          <a:bodyPr>
            <a:noAutofit/>
          </a:bodyPr>
          <a:lstStyle/>
          <a:p>
            <a:r>
              <a:rPr lang="ru-RU" altLang="ru-RU" sz="2800" b="1" i="1" kern="0" dirty="0">
                <a:solidFill>
                  <a:srgbClr val="003B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бюджета города Боровичи составляется и утверждается на трёхлетний период и основывается на:</a:t>
            </a:r>
            <a:endParaRPr lang="ru-RU" sz="2800" dirty="0">
              <a:solidFill>
                <a:srgbClr val="003BC0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F8C5BA1-34AB-49E3-921A-A38381C3D4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253" y="450094"/>
            <a:ext cx="813953" cy="792088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2B10A703-7BA7-47E4-9CC0-6FEA19701285}"/>
              </a:ext>
            </a:extLst>
          </p:cNvPr>
          <p:cNvSpPr/>
          <p:nvPr/>
        </p:nvSpPr>
        <p:spPr>
          <a:xfrm>
            <a:off x="395536" y="1881523"/>
            <a:ext cx="8257936" cy="936104"/>
          </a:xfrm>
          <a:prstGeom prst="roundRect">
            <a:avLst/>
          </a:prstGeom>
          <a:solidFill>
            <a:srgbClr val="D5F9D7"/>
          </a:solidFill>
          <a:ln>
            <a:solidFill>
              <a:srgbClr val="003B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b="1" dirty="0">
                <a:solidFill>
                  <a:srgbClr val="003B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Бюджетном послании Президента Российской Федерации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88715789-F6B0-4B95-A9A6-7B165991E99A}"/>
              </a:ext>
            </a:extLst>
          </p:cNvPr>
          <p:cNvSpPr/>
          <p:nvPr/>
        </p:nvSpPr>
        <p:spPr>
          <a:xfrm>
            <a:off x="395536" y="3068762"/>
            <a:ext cx="8214082" cy="1047221"/>
          </a:xfrm>
          <a:prstGeom prst="roundRect">
            <a:avLst/>
          </a:prstGeom>
          <a:solidFill>
            <a:srgbClr val="FAFFB3"/>
          </a:solidFill>
          <a:ln>
            <a:solidFill>
              <a:srgbClr val="003B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spcBef>
                <a:spcPct val="0"/>
              </a:spcBef>
              <a:buClrTx/>
              <a:defRPr/>
            </a:pPr>
            <a:r>
              <a:rPr lang="ru-RU" altLang="ru-RU" sz="1800" b="1" dirty="0">
                <a:solidFill>
                  <a:srgbClr val="003B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Прогнозе социально-экономического развития </a:t>
            </a:r>
          </a:p>
          <a:p>
            <a:pPr algn="ctr" eaLnBrk="1" hangingPunct="1">
              <a:spcBef>
                <a:spcPct val="0"/>
              </a:spcBef>
              <a:buClrTx/>
              <a:buNone/>
              <a:defRPr/>
            </a:pPr>
            <a:r>
              <a:rPr lang="ru-RU" altLang="ru-RU" sz="1800" b="1" dirty="0">
                <a:solidFill>
                  <a:srgbClr val="003B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города Боровичи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4647F636-E6F7-4E2B-9E23-20156D19DEDE}"/>
              </a:ext>
            </a:extLst>
          </p:cNvPr>
          <p:cNvSpPr/>
          <p:nvPr/>
        </p:nvSpPr>
        <p:spPr>
          <a:xfrm>
            <a:off x="395536" y="4365104"/>
            <a:ext cx="8208547" cy="864096"/>
          </a:xfrm>
          <a:prstGeom prst="roundRect">
            <a:avLst/>
          </a:prstGeom>
          <a:solidFill>
            <a:srgbClr val="83E3ED"/>
          </a:solidFill>
          <a:ln>
            <a:solidFill>
              <a:srgbClr val="003B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spcBef>
                <a:spcPct val="0"/>
              </a:spcBef>
              <a:buClrTx/>
              <a:defRPr/>
            </a:pPr>
            <a:r>
              <a:rPr lang="ru-RU" altLang="ru-RU" sz="1800" b="1" dirty="0">
                <a:solidFill>
                  <a:srgbClr val="003B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Основных направлениях бюджетной и налоговой политики гор. Боровичи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AC163F13-D3ED-47B6-B717-7D7EACC7C4F5}"/>
              </a:ext>
            </a:extLst>
          </p:cNvPr>
          <p:cNvSpPr/>
          <p:nvPr/>
        </p:nvSpPr>
        <p:spPr>
          <a:xfrm>
            <a:off x="401071" y="5487250"/>
            <a:ext cx="8208547" cy="9144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3B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spcBef>
                <a:spcPct val="0"/>
              </a:spcBef>
              <a:buClrTx/>
              <a:defRPr/>
            </a:pPr>
            <a:r>
              <a:rPr lang="ru-RU" altLang="ru-RU" sz="1800" b="1" dirty="0">
                <a:solidFill>
                  <a:srgbClr val="003B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Муниципальных программах гор. Боровичи</a:t>
            </a: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DF4B3730-BA22-4DA1-8C45-C3BAA217BA41}"/>
              </a:ext>
            </a:extLst>
          </p:cNvPr>
          <p:cNvCxnSpPr>
            <a:cxnSpLocks/>
          </p:cNvCxnSpPr>
          <p:nvPr/>
        </p:nvCxnSpPr>
        <p:spPr>
          <a:xfrm>
            <a:off x="-10315" y="1493317"/>
            <a:ext cx="9144000" cy="1588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44536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E06CEA-E3C9-40FE-907E-50FAAD5E9E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7664" y="274638"/>
            <a:ext cx="6912768" cy="1143000"/>
          </a:xfrm>
        </p:spPr>
        <p:txBody>
          <a:bodyPr>
            <a:noAutofit/>
          </a:bodyPr>
          <a:lstStyle/>
          <a:p>
            <a:r>
              <a:rPr lang="ru-RU" sz="3200" b="1" i="1" dirty="0">
                <a:solidFill>
                  <a:srgbClr val="003B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Гражданин, его участие в бюджетном процессе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29FF878-7AB3-4775-8B27-51BDA09C79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253" y="450094"/>
            <a:ext cx="813953" cy="792088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5661BD9-5AE1-4E50-983B-615C938D5519}"/>
              </a:ext>
            </a:extLst>
          </p:cNvPr>
          <p:cNvSpPr/>
          <p:nvPr/>
        </p:nvSpPr>
        <p:spPr>
          <a:xfrm>
            <a:off x="478253" y="1844824"/>
            <a:ext cx="3229651" cy="11429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B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r>
              <a:rPr lang="ru-RU" altLang="ru-RU" sz="1500" b="1" dirty="0">
                <a:solidFill>
                  <a:srgbClr val="003BC0"/>
                </a:solidFill>
                <a:latin typeface="Times New Roman" pitchFamily="18" charset="0"/>
              </a:rPr>
              <a:t>Помогает формировать доходную</a:t>
            </a:r>
          </a:p>
          <a:p>
            <a:pPr algn="ctr" eaLnBrk="1" hangingPunct="1"/>
            <a:r>
              <a:rPr lang="ru-RU" altLang="ru-RU" sz="1500" b="1" dirty="0">
                <a:solidFill>
                  <a:srgbClr val="003BC0"/>
                </a:solidFill>
                <a:latin typeface="Times New Roman" pitchFamily="18" charset="0"/>
              </a:rPr>
              <a:t>часть бюджета (налог на доходы физических лиц, налог на имущество физических лиц, земельный налог )</a:t>
            </a:r>
          </a:p>
        </p:txBody>
      </p:sp>
      <p:sp>
        <p:nvSpPr>
          <p:cNvPr id="6" name="Стрелка: вниз 5">
            <a:extLst>
              <a:ext uri="{FF2B5EF4-FFF2-40B4-BE49-F238E27FC236}">
                <a16:creationId xmlns:a16="http://schemas.microsoft.com/office/drawing/2014/main" id="{FAEF12FF-C730-48D4-9DCA-196DED5E2F97}"/>
              </a:ext>
            </a:extLst>
          </p:cNvPr>
          <p:cNvSpPr/>
          <p:nvPr/>
        </p:nvSpPr>
        <p:spPr>
          <a:xfrm>
            <a:off x="323528" y="3037673"/>
            <a:ext cx="3456384" cy="767209"/>
          </a:xfrm>
          <a:prstGeom prst="downArrow">
            <a:avLst>
              <a:gd name="adj1" fmla="val 50000"/>
              <a:gd name="adj2" fmla="val 51227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3B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r>
              <a:rPr lang="ru-RU" altLang="ru-RU" sz="1300" b="1" dirty="0">
                <a:solidFill>
                  <a:srgbClr val="003BC0"/>
                </a:solidFill>
                <a:latin typeface="Times New Roman" pitchFamily="18" charset="0"/>
              </a:rPr>
              <a:t>как налогоплательщик</a:t>
            </a: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9389EF86-790B-45E9-908B-FE62B1A6ED2A}"/>
              </a:ext>
            </a:extLst>
          </p:cNvPr>
          <p:cNvSpPr/>
          <p:nvPr/>
        </p:nvSpPr>
        <p:spPr>
          <a:xfrm>
            <a:off x="410540" y="3856379"/>
            <a:ext cx="3312368" cy="79208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B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r>
              <a:rPr lang="ru-RU" altLang="ru-RU" sz="1600" b="1" dirty="0">
                <a:solidFill>
                  <a:srgbClr val="003BC0"/>
                </a:solidFill>
                <a:latin typeface="Times New Roman" pitchFamily="18" charset="0"/>
              </a:rPr>
              <a:t>БЮДЖЕТ</a:t>
            </a:r>
          </a:p>
        </p:txBody>
      </p:sp>
      <p:sp>
        <p:nvSpPr>
          <p:cNvPr id="8" name="Стрелка: вниз 7">
            <a:extLst>
              <a:ext uri="{FF2B5EF4-FFF2-40B4-BE49-F238E27FC236}">
                <a16:creationId xmlns:a16="http://schemas.microsoft.com/office/drawing/2014/main" id="{079F31DA-3BA2-4BD6-8DE7-588CFEA98EF1}"/>
              </a:ext>
            </a:extLst>
          </p:cNvPr>
          <p:cNvSpPr/>
          <p:nvPr/>
        </p:nvSpPr>
        <p:spPr>
          <a:xfrm>
            <a:off x="410540" y="4698317"/>
            <a:ext cx="3229651" cy="792088"/>
          </a:xfrm>
          <a:prstGeom prst="down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3B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r>
              <a:rPr lang="ru-RU" altLang="ru-RU" sz="1300" b="1" dirty="0">
                <a:solidFill>
                  <a:srgbClr val="003BC0"/>
                </a:solidFill>
                <a:latin typeface="Times New Roman" pitchFamily="18" charset="0"/>
              </a:rPr>
              <a:t>как получатель социальных гарантий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B63C0A16-2FEC-4045-AA88-67499CCFACBA}"/>
              </a:ext>
            </a:extLst>
          </p:cNvPr>
          <p:cNvSpPr/>
          <p:nvPr/>
        </p:nvSpPr>
        <p:spPr>
          <a:xfrm>
            <a:off x="369182" y="5540255"/>
            <a:ext cx="3456384" cy="11794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B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r>
              <a:rPr lang="ru-RU" altLang="ru-RU" sz="1500" b="1" dirty="0">
                <a:solidFill>
                  <a:srgbClr val="003BC0"/>
                </a:solidFill>
                <a:latin typeface="Times New Roman" pitchFamily="18" charset="0"/>
              </a:rPr>
              <a:t>Получает социальные гарантии - расходная часть бюджета </a:t>
            </a:r>
          </a:p>
          <a:p>
            <a:pPr algn="ctr" eaLnBrk="1" hangingPunct="1"/>
            <a:r>
              <a:rPr lang="ru-RU" altLang="ru-RU" sz="1500" b="1" dirty="0">
                <a:solidFill>
                  <a:srgbClr val="003BC0"/>
                </a:solidFill>
                <a:latin typeface="Times New Roman" pitchFamily="18" charset="0"/>
              </a:rPr>
              <a:t>(образование, культура, дорожная деятельность, жилищно-коммунальное хозяйство и др.)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13C27D44-F401-409F-94A9-39263A5E5546}"/>
              </a:ext>
            </a:extLst>
          </p:cNvPr>
          <p:cNvSpPr/>
          <p:nvPr/>
        </p:nvSpPr>
        <p:spPr>
          <a:xfrm>
            <a:off x="5076056" y="3356992"/>
            <a:ext cx="3384376" cy="172819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B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r>
              <a:rPr lang="ru-RU" altLang="ru-RU" sz="1500" b="1" dirty="0">
                <a:solidFill>
                  <a:srgbClr val="003BC0"/>
                </a:solidFill>
                <a:latin typeface="Times New Roman" pitchFamily="18" charset="0"/>
              </a:rPr>
              <a:t>Публичные слушания по проекту бюджета города Боровичи на очередной финансовый год и плановый период </a:t>
            </a: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1D3515DB-AD3D-484A-987E-7A5C3B5A916E}"/>
              </a:ext>
            </a:extLst>
          </p:cNvPr>
          <p:cNvCxnSpPr>
            <a:cxnSpLocks/>
          </p:cNvCxnSpPr>
          <p:nvPr/>
        </p:nvCxnSpPr>
        <p:spPr>
          <a:xfrm>
            <a:off x="16768" y="1427705"/>
            <a:ext cx="9144000" cy="1588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Облачко с текстом: овальное 12">
            <a:extLst>
              <a:ext uri="{FF2B5EF4-FFF2-40B4-BE49-F238E27FC236}">
                <a16:creationId xmlns:a16="http://schemas.microsoft.com/office/drawing/2014/main" id="{03BD1250-1DBD-478B-BE99-923D5A509BFB}"/>
              </a:ext>
            </a:extLst>
          </p:cNvPr>
          <p:cNvSpPr/>
          <p:nvPr/>
        </p:nvSpPr>
        <p:spPr>
          <a:xfrm>
            <a:off x="4716016" y="1700808"/>
            <a:ext cx="3744416" cy="1260720"/>
          </a:xfrm>
          <a:prstGeom prst="wedgeEllipseCallout">
            <a:avLst>
              <a:gd name="adj1" fmla="val 28259"/>
              <a:gd name="adj2" fmla="val 7521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Возможность влияния гражданина на состав бюджета</a:t>
            </a:r>
          </a:p>
        </p:txBody>
      </p:sp>
    </p:spTree>
    <p:extLst>
      <p:ext uri="{BB962C8B-B14F-4D97-AF65-F5344CB8AC3E}">
        <p14:creationId xmlns:p14="http://schemas.microsoft.com/office/powerpoint/2010/main" val="18839572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540108-1687-4905-8E9E-05F52C156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624" y="188640"/>
            <a:ext cx="7488832" cy="1093540"/>
          </a:xfrm>
        </p:spPr>
        <p:txBody>
          <a:bodyPr>
            <a:normAutofit fontScale="90000"/>
          </a:bodyPr>
          <a:lstStyle/>
          <a:p>
            <a:r>
              <a:rPr lang="ru-RU" sz="40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понятия и термины </a:t>
            </a:r>
            <a:r>
              <a:rPr lang="ru-RU" sz="2800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применяемые при составлении </a:t>
            </a:r>
            <a:br>
              <a:rPr lang="ru-RU" sz="2800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200" i="1" dirty="0">
                <a:solidFill>
                  <a:srgbClr val="003B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ДЛЯ ГРАЖДАН</a:t>
            </a:r>
            <a:r>
              <a:rPr lang="ru-RU" sz="2200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br>
              <a:rPr lang="ru-RU" sz="2200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AE2E3B6-418E-4C3A-8293-6CC422DB09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03" y="97623"/>
            <a:ext cx="813953" cy="792088"/>
          </a:xfrm>
          <a:prstGeom prst="rect">
            <a:avLst/>
          </a:prstGeom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2A8A73AF-A7A4-472B-BE2F-4773CF1B5600}"/>
              </a:ext>
            </a:extLst>
          </p:cNvPr>
          <p:cNvSpPr/>
          <p:nvPr/>
        </p:nvSpPr>
        <p:spPr>
          <a:xfrm>
            <a:off x="107504" y="1373197"/>
            <a:ext cx="8928992" cy="54363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B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b="1" dirty="0">
                <a:solidFill>
                  <a:srgbClr val="003BC0"/>
                </a:solidFill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sz="1600" dirty="0">
                <a:solidFill>
                  <a:srgbClr val="003BC0"/>
                </a:solidFill>
                <a:latin typeface="Times New Roman" pitchFamily="18" charset="0"/>
                <a:cs typeface="Times New Roman" pitchFamily="18" charset="0"/>
              </a:rPr>
              <a:t> -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  </a:r>
            <a:endParaRPr lang="zh-CN" altLang="en-US" sz="1600" dirty="0">
              <a:solidFill>
                <a:srgbClr val="003B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1731F009-066B-4202-8CB3-713D4E2F4B7D}"/>
              </a:ext>
            </a:extLst>
          </p:cNvPr>
          <p:cNvSpPr/>
          <p:nvPr/>
        </p:nvSpPr>
        <p:spPr>
          <a:xfrm>
            <a:off x="107504" y="1988840"/>
            <a:ext cx="8928992" cy="32066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B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b="1" dirty="0">
                <a:solidFill>
                  <a:srgbClr val="003BC0"/>
                </a:solidFill>
                <a:latin typeface="Times New Roman" pitchFamily="18" charset="0"/>
                <a:cs typeface="Times New Roman" pitchFamily="18" charset="0"/>
              </a:rPr>
              <a:t>Доходы бюджета </a:t>
            </a:r>
            <a:r>
              <a:rPr lang="ru-RU" sz="1600" dirty="0">
                <a:solidFill>
                  <a:srgbClr val="003B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b="0" i="0" dirty="0">
                <a:solidFill>
                  <a:srgbClr val="003BC0"/>
                </a:solidFill>
                <a:effectLst/>
                <a:latin typeface="Times New Roman" panose="02020603050405020304" pitchFamily="18" charset="0"/>
              </a:rPr>
              <a:t>поступающие в бюджет денежные средства</a:t>
            </a:r>
            <a:endParaRPr lang="zh-CN" altLang="en-US" sz="1600" dirty="0">
              <a:solidFill>
                <a:srgbClr val="003B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7AEE0F69-36B0-460B-9446-CF979E8C12AB}"/>
              </a:ext>
            </a:extLst>
          </p:cNvPr>
          <p:cNvSpPr/>
          <p:nvPr/>
        </p:nvSpPr>
        <p:spPr>
          <a:xfrm>
            <a:off x="107504" y="2348880"/>
            <a:ext cx="8928992" cy="33479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B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b="1" dirty="0">
                <a:solidFill>
                  <a:srgbClr val="003BC0"/>
                </a:solidFill>
                <a:latin typeface="Times New Roman" pitchFamily="18" charset="0"/>
                <a:cs typeface="Times New Roman" pitchFamily="18" charset="0"/>
              </a:rPr>
              <a:t>Расходы бюджета </a:t>
            </a:r>
            <a:r>
              <a:rPr lang="ru-RU" sz="1600" dirty="0">
                <a:solidFill>
                  <a:srgbClr val="003B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b="0" i="0" dirty="0">
                <a:solidFill>
                  <a:srgbClr val="003BC0"/>
                </a:solidFill>
                <a:effectLst/>
                <a:latin typeface="Times New Roman" panose="02020603050405020304" pitchFamily="18" charset="0"/>
              </a:rPr>
              <a:t>выплачиваемые из бюджета денежные средства</a:t>
            </a:r>
            <a:endParaRPr lang="zh-CN" altLang="en-US" sz="1600" dirty="0">
              <a:solidFill>
                <a:srgbClr val="003B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BD14A7C7-CEEF-4C9B-A8A6-D5BD5DE36BB7}"/>
              </a:ext>
            </a:extLst>
          </p:cNvPr>
          <p:cNvSpPr/>
          <p:nvPr/>
        </p:nvSpPr>
        <p:spPr>
          <a:xfrm>
            <a:off x="107504" y="2780928"/>
            <a:ext cx="8928992" cy="95518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B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b="1" dirty="0">
                <a:solidFill>
                  <a:srgbClr val="003BC0"/>
                </a:solidFill>
                <a:latin typeface="Times New Roman" pitchFamily="18" charset="0"/>
                <a:cs typeface="Times New Roman" pitchFamily="18" charset="0"/>
              </a:rPr>
              <a:t>Бюджетная система </a:t>
            </a:r>
            <a:r>
              <a:rPr lang="ru-RU" sz="1600" dirty="0">
                <a:solidFill>
                  <a:srgbClr val="003B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b="0" i="0" dirty="0">
                <a:solidFill>
                  <a:srgbClr val="003BC0"/>
                </a:solidFill>
                <a:effectLst/>
                <a:latin typeface="Times New Roman" panose="02020603050405020304" pitchFamily="18" charset="0"/>
              </a:rPr>
              <a:t>основанная на экономических отношениях и государственном устройстве Российской Федерации, регулируемая законодательством Российской Федерации совокупность федерального бюджета, бюджетов субъектов Российской Федерации, местных бюджетов и бюджетов государственных внебюджетных фондов</a:t>
            </a:r>
            <a:endParaRPr lang="zh-CN" altLang="en-US" sz="1600" dirty="0">
              <a:solidFill>
                <a:srgbClr val="003B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495411D5-F130-4A49-AC91-BAE58614E192}"/>
              </a:ext>
            </a:extLst>
          </p:cNvPr>
          <p:cNvSpPr/>
          <p:nvPr/>
        </p:nvSpPr>
        <p:spPr>
          <a:xfrm>
            <a:off x="107504" y="3789040"/>
            <a:ext cx="8928992" cy="69768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B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b="1" dirty="0">
                <a:solidFill>
                  <a:srgbClr val="003BC0"/>
                </a:solidFill>
                <a:latin typeface="Times New Roman" pitchFamily="18" charset="0"/>
                <a:cs typeface="Times New Roman" pitchFamily="18" charset="0"/>
              </a:rPr>
              <a:t>Консолидированный бюджет -</a:t>
            </a:r>
            <a:r>
              <a:rPr lang="ru-RU" sz="1600" b="0" i="0" dirty="0">
                <a:solidFill>
                  <a:srgbClr val="003BC0"/>
                </a:solidFill>
                <a:effectLst/>
                <a:latin typeface="Times New Roman" panose="02020603050405020304" pitchFamily="18" charset="0"/>
              </a:rPr>
              <a:t>свод бюджетов бюджетной системы Российской Федерации на соответствующей территории (за исключением бюджетов государственных внебюджетных фондов) без учета межбюджетных трансфертов между этими бюджетами</a:t>
            </a:r>
            <a:endParaRPr lang="zh-CN" altLang="en-US" sz="1600" dirty="0">
              <a:solidFill>
                <a:srgbClr val="003B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750EEFD4-6202-40B7-9F2D-9A8E438337AC}"/>
              </a:ext>
            </a:extLst>
          </p:cNvPr>
          <p:cNvSpPr/>
          <p:nvPr/>
        </p:nvSpPr>
        <p:spPr>
          <a:xfrm>
            <a:off x="107504" y="4581128"/>
            <a:ext cx="8928992" cy="43856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B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b="1" dirty="0">
                <a:solidFill>
                  <a:srgbClr val="003BC0"/>
                </a:solidFill>
                <a:latin typeface="Times New Roman" pitchFamily="18" charset="0"/>
                <a:cs typeface="Times New Roman" pitchFamily="18" charset="0"/>
              </a:rPr>
              <a:t>Дефицит бюджета </a:t>
            </a:r>
            <a:r>
              <a:rPr lang="ru-RU" sz="1600" dirty="0">
                <a:solidFill>
                  <a:srgbClr val="003BC0"/>
                </a:solidFill>
                <a:latin typeface="Times New Roman" pitchFamily="18" charset="0"/>
                <a:cs typeface="Times New Roman" pitchFamily="18" charset="0"/>
              </a:rPr>
              <a:t>- превышение расходов бюджета над его доходами</a:t>
            </a:r>
            <a:endParaRPr lang="zh-CN" altLang="en-US" sz="1600" dirty="0">
              <a:solidFill>
                <a:srgbClr val="003B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193E57C4-E06D-4976-8630-B67B86BBFABA}"/>
              </a:ext>
            </a:extLst>
          </p:cNvPr>
          <p:cNvSpPr/>
          <p:nvPr/>
        </p:nvSpPr>
        <p:spPr>
          <a:xfrm>
            <a:off x="107504" y="5085184"/>
            <a:ext cx="8928992" cy="43856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B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b="1" dirty="0">
                <a:solidFill>
                  <a:srgbClr val="003BC0"/>
                </a:solidFill>
                <a:latin typeface="Times New Roman" pitchFamily="18" charset="0"/>
                <a:cs typeface="Times New Roman" pitchFamily="18" charset="0"/>
              </a:rPr>
              <a:t>Профицит бюджета </a:t>
            </a:r>
            <a:r>
              <a:rPr lang="ru-RU" sz="1600" dirty="0">
                <a:solidFill>
                  <a:srgbClr val="003BC0"/>
                </a:solidFill>
                <a:latin typeface="Times New Roman" pitchFamily="18" charset="0"/>
                <a:cs typeface="Times New Roman" pitchFamily="18" charset="0"/>
              </a:rPr>
              <a:t>- превышение доходов бюджета над его расходами</a:t>
            </a:r>
            <a:endParaRPr lang="zh-CN" altLang="en-US" sz="1600" dirty="0">
              <a:solidFill>
                <a:srgbClr val="003B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08FC6250-3620-470F-BA28-0D7CCFD7D2CD}"/>
              </a:ext>
            </a:extLst>
          </p:cNvPr>
          <p:cNvSpPr/>
          <p:nvPr/>
        </p:nvSpPr>
        <p:spPr>
          <a:xfrm>
            <a:off x="107504" y="5589240"/>
            <a:ext cx="8928992" cy="117113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B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b="1" dirty="0">
                <a:solidFill>
                  <a:srgbClr val="003BC0"/>
                </a:solidFill>
                <a:latin typeface="Times New Roman" pitchFamily="18" charset="0"/>
                <a:cs typeface="Times New Roman" pitchFamily="18" charset="0"/>
              </a:rPr>
              <a:t>Бюджетный процесс </a:t>
            </a:r>
            <a:r>
              <a:rPr lang="ru-RU" sz="1600" dirty="0">
                <a:solidFill>
                  <a:srgbClr val="003BC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600" b="0" i="0" dirty="0">
                <a:solidFill>
                  <a:srgbClr val="003BC0"/>
                </a:solidFill>
                <a:effectLst/>
                <a:latin typeface="Times New Roman" panose="02020603050405020304" pitchFamily="18" charset="0"/>
              </a:rPr>
              <a:t>регламентируемая законодательством Российской Федерации деятельность органов государственной власти, органов местного самоуправления и иных участников бюджетного процесса по составлению и рассмотрению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отчетности</a:t>
            </a:r>
            <a:endParaRPr lang="zh-CN" altLang="en-US" sz="1600" dirty="0">
              <a:solidFill>
                <a:srgbClr val="003B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F63642D0-EC60-4DAD-9C85-23F322021E0B}"/>
              </a:ext>
            </a:extLst>
          </p:cNvPr>
          <p:cNvCxnSpPr>
            <a:cxnSpLocks/>
          </p:cNvCxnSpPr>
          <p:nvPr/>
        </p:nvCxnSpPr>
        <p:spPr>
          <a:xfrm>
            <a:off x="21679" y="1256821"/>
            <a:ext cx="9144000" cy="1588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86183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B94FEB64-5274-4A46-85C6-DE7C5B89A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616" y="99941"/>
            <a:ext cx="6373406" cy="880787"/>
          </a:xfrm>
        </p:spPr>
        <p:txBody>
          <a:bodyPr>
            <a:noAutofit/>
          </a:bodyPr>
          <a:lstStyle/>
          <a:p>
            <a:r>
              <a:rPr lang="ru-RU" sz="3200" b="1" i="1" dirty="0">
                <a:solidFill>
                  <a:srgbClr val="003B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Бюджетная система Российской Федерации</a:t>
            </a:r>
            <a:endParaRPr lang="ru-RU" sz="3200" dirty="0">
              <a:solidFill>
                <a:srgbClr val="003BC0"/>
              </a:solidFill>
            </a:endParaRPr>
          </a:p>
        </p:txBody>
      </p:sp>
      <p:graphicFrame>
        <p:nvGraphicFramePr>
          <p:cNvPr id="5" name="Содержимое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3156977"/>
              </p:ext>
            </p:extLst>
          </p:nvPr>
        </p:nvGraphicFramePr>
        <p:xfrm>
          <a:off x="457200" y="1340768"/>
          <a:ext cx="8363272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Скругленный прямоугольник 4"/>
          <p:cNvSpPr/>
          <p:nvPr/>
        </p:nvSpPr>
        <p:spPr>
          <a:xfrm>
            <a:off x="1619672" y="5166911"/>
            <a:ext cx="5869350" cy="807040"/>
          </a:xfrm>
          <a:prstGeom prst="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lIns="156210" tIns="156210" rIns="156210" bIns="156210" spcCol="1270" anchor="ctr"/>
          <a:lstStyle/>
          <a:p>
            <a:pPr defTabSz="1822450">
              <a:lnSpc>
                <a:spcPct val="90000"/>
              </a:lnSpc>
              <a:spcAft>
                <a:spcPct val="35000"/>
              </a:spcAft>
              <a:defRPr/>
            </a:pPr>
            <a:endParaRPr lang="ru-RU" sz="410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599D21A-596A-416D-9C64-4385EFEC111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59" y="99941"/>
            <a:ext cx="813953" cy="795467"/>
          </a:xfrm>
          <a:prstGeom prst="rect">
            <a:avLst/>
          </a:prstGeom>
        </p:spPr>
      </p:pic>
      <p:pic>
        <p:nvPicPr>
          <p:cNvPr id="11" name="Picture 4" descr="флаг">
            <a:extLst>
              <a:ext uri="{FF2B5EF4-FFF2-40B4-BE49-F238E27FC236}">
                <a16:creationId xmlns:a16="http://schemas.microsoft.com/office/drawing/2014/main" id="{9E41AA62-3566-40C7-BA24-C2CE4CEFF0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7505" y="-147287"/>
            <a:ext cx="1403648" cy="104269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76479592-039A-4650-8A0A-00F654905F7D}"/>
              </a:ext>
            </a:extLst>
          </p:cNvPr>
          <p:cNvCxnSpPr>
            <a:cxnSpLocks/>
          </p:cNvCxnSpPr>
          <p:nvPr/>
        </p:nvCxnSpPr>
        <p:spPr>
          <a:xfrm>
            <a:off x="0" y="1054038"/>
            <a:ext cx="9144000" cy="1588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016B55-51A6-4298-AC92-C74DA2678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-33981"/>
            <a:ext cx="8229600" cy="1296144"/>
          </a:xfrm>
        </p:spPr>
        <p:txBody>
          <a:bodyPr>
            <a:normAutofit/>
          </a:bodyPr>
          <a:lstStyle/>
          <a:p>
            <a:r>
              <a:rPr lang="ru-RU" sz="3600" b="1" i="1" dirty="0">
                <a:solidFill>
                  <a:srgbClr val="003B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Понятие БЮДЖЕТ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C36A94B-6301-4AA9-A15E-526E1551AD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61471"/>
            <a:ext cx="813953" cy="792088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BEC6450F-D160-467B-9012-C8F9249E4F8D}"/>
              </a:ext>
            </a:extLst>
          </p:cNvPr>
          <p:cNvSpPr/>
          <p:nvPr/>
        </p:nvSpPr>
        <p:spPr>
          <a:xfrm>
            <a:off x="593934" y="1417448"/>
            <a:ext cx="8229600" cy="129614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3B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600" b="1" dirty="0">
                <a:solidFill>
                  <a:srgbClr val="003B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«БЮДЖЕТ» </a:t>
            </a:r>
            <a:r>
              <a:rPr lang="ru-RU" sz="1600" dirty="0">
                <a:solidFill>
                  <a:srgbClr val="003B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(со старо нормандского </a:t>
            </a:r>
            <a:r>
              <a:rPr lang="en-US" sz="1600" dirty="0" err="1">
                <a:solidFill>
                  <a:srgbClr val="003B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bougette</a:t>
            </a:r>
            <a:r>
              <a:rPr lang="en-US" sz="1600" dirty="0">
                <a:solidFill>
                  <a:srgbClr val="003B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1600" dirty="0">
                <a:solidFill>
                  <a:srgbClr val="003B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кошелек, сумка, кожаный мешок) –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  </a:r>
          </a:p>
        </p:txBody>
      </p:sp>
      <p:sp>
        <p:nvSpPr>
          <p:cNvPr id="5" name="Стрелка вниз 5">
            <a:extLst>
              <a:ext uri="{FF2B5EF4-FFF2-40B4-BE49-F238E27FC236}">
                <a16:creationId xmlns:a16="http://schemas.microsoft.com/office/drawing/2014/main" id="{0FAEF815-C303-4993-877B-0BD54BB85AEE}"/>
              </a:ext>
            </a:extLst>
          </p:cNvPr>
          <p:cNvSpPr/>
          <p:nvPr/>
        </p:nvSpPr>
        <p:spPr>
          <a:xfrm rot="10800000">
            <a:off x="1763688" y="3124179"/>
            <a:ext cx="1079500" cy="977387"/>
          </a:xfrm>
          <a:prstGeom prst="down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Стрелка вниз 5">
            <a:extLst>
              <a:ext uri="{FF2B5EF4-FFF2-40B4-BE49-F238E27FC236}">
                <a16:creationId xmlns:a16="http://schemas.microsoft.com/office/drawing/2014/main" id="{4BA06FCA-B18A-400C-8551-F08695991C88}"/>
              </a:ext>
            </a:extLst>
          </p:cNvPr>
          <p:cNvSpPr/>
          <p:nvPr/>
        </p:nvSpPr>
        <p:spPr>
          <a:xfrm rot="10800000">
            <a:off x="6447580" y="3158724"/>
            <a:ext cx="1079500" cy="977387"/>
          </a:xfrm>
          <a:prstGeom prst="down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DEC90ACA-5525-4C23-85F0-2B6E00D501D7}"/>
              </a:ext>
            </a:extLst>
          </p:cNvPr>
          <p:cNvSpPr/>
          <p:nvPr/>
        </p:nvSpPr>
        <p:spPr>
          <a:xfrm>
            <a:off x="448431" y="4410093"/>
            <a:ext cx="3600400" cy="201622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3B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600" b="1" dirty="0">
                <a:solidFill>
                  <a:srgbClr val="003B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– </a:t>
            </a:r>
            <a:r>
              <a:rPr lang="ru-RU" sz="1600" dirty="0">
                <a:solidFill>
                  <a:srgbClr val="003B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поступающие в бюджет денежные средства : налоги юридических и физических лиц, административные платежи и сборы, безвозмездные поступления)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08DFB238-697A-49CD-845B-A0216CCBFE99}"/>
              </a:ext>
            </a:extLst>
          </p:cNvPr>
          <p:cNvSpPr/>
          <p:nvPr/>
        </p:nvSpPr>
        <p:spPr>
          <a:xfrm>
            <a:off x="5151126" y="4410093"/>
            <a:ext cx="3672408" cy="201622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3B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600" b="1" dirty="0">
                <a:solidFill>
                  <a:srgbClr val="003B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– </a:t>
            </a:r>
            <a:r>
              <a:rPr lang="ru-RU" sz="1600" dirty="0">
                <a:solidFill>
                  <a:srgbClr val="003B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выплачиваемые из бюджета средства: социальные выплаты населению, финансовое обеспечение муниципальных учреждений (образования, культуры и др.), жилищно-коммунального хозяйства, дорожной деятельности и др.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26D31E53-AC45-41E5-B514-5E5D06792750}"/>
              </a:ext>
            </a:extLst>
          </p:cNvPr>
          <p:cNvCxnSpPr>
            <a:cxnSpLocks/>
          </p:cNvCxnSpPr>
          <p:nvPr/>
        </p:nvCxnSpPr>
        <p:spPr>
          <a:xfrm>
            <a:off x="0" y="1054038"/>
            <a:ext cx="9144000" cy="1588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93718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2F9BB6-2A5F-476C-B753-E7D19C1F2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3648" y="836712"/>
            <a:ext cx="7222111" cy="48565"/>
          </a:xfrm>
        </p:spPr>
        <p:txBody>
          <a:bodyPr>
            <a:noAutofit/>
          </a:bodyPr>
          <a:lstStyle/>
          <a:p>
            <a:r>
              <a:rPr lang="ru-RU" altLang="ru-RU" sz="3200" b="1" i="1" dirty="0">
                <a:solidFill>
                  <a:srgbClr val="003B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– РАСХОДЫ = ДЕФИЦИТ (ПРОФИЦИТ)</a:t>
            </a:r>
            <a:br>
              <a:rPr lang="ru-RU" altLang="ru-RU" sz="3200" b="1" i="1" dirty="0">
                <a:solidFill>
                  <a:srgbClr val="003B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b="1" i="1" dirty="0">
              <a:solidFill>
                <a:srgbClr val="003B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E198F89-235D-4B10-A0CF-BD7DE0A97F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32" y="93189"/>
            <a:ext cx="813953" cy="792088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70ADFC01-FD0C-4454-B6B6-B4F3D8B16067}"/>
              </a:ext>
            </a:extLst>
          </p:cNvPr>
          <p:cNvSpPr/>
          <p:nvPr/>
        </p:nvSpPr>
        <p:spPr>
          <a:xfrm>
            <a:off x="323528" y="4509120"/>
            <a:ext cx="3672408" cy="201622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spcBef>
                <a:spcPct val="50000"/>
              </a:spcBef>
            </a:pPr>
            <a:r>
              <a:rPr lang="ru-RU" altLang="ru-RU" sz="1500" b="1" u="sng" dirty="0">
                <a:solidFill>
                  <a:srgbClr val="003BC0"/>
                </a:solidFill>
                <a:latin typeface="Times New Roman" pitchFamily="18" charset="0"/>
              </a:rPr>
              <a:t>ДЕФИЦИТ </a:t>
            </a:r>
          </a:p>
          <a:p>
            <a:pPr algn="ctr" eaLnBrk="1" hangingPunct="1"/>
            <a:r>
              <a:rPr lang="ru-RU" altLang="ru-RU" sz="1500" b="1" dirty="0">
                <a:solidFill>
                  <a:srgbClr val="003BC0"/>
                </a:solidFill>
                <a:latin typeface="Times New Roman" pitchFamily="18" charset="0"/>
              </a:rPr>
              <a:t>(расходы больше доходов)</a:t>
            </a:r>
          </a:p>
          <a:p>
            <a:pPr algn="ctr" eaLnBrk="1" hangingPunct="1">
              <a:spcBef>
                <a:spcPct val="50000"/>
              </a:spcBef>
            </a:pPr>
            <a:r>
              <a:rPr lang="ru-RU" altLang="ru-RU" sz="1500" dirty="0">
                <a:solidFill>
                  <a:srgbClr val="003BC0"/>
                </a:solidFill>
                <a:latin typeface="Times New Roman" pitchFamily="18" charset="0"/>
              </a:rPr>
              <a:t>При превышении расходов над доходами  принимается решение об источниках покрытия дефицита (например, использовать имеющиеся накопления, остатки, взять в долг).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ADAE1946-CF1A-4596-A5DF-D6411131873D}"/>
              </a:ext>
            </a:extLst>
          </p:cNvPr>
          <p:cNvSpPr/>
          <p:nvPr/>
        </p:nvSpPr>
        <p:spPr>
          <a:xfrm>
            <a:off x="4788024" y="4509120"/>
            <a:ext cx="3672408" cy="201622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spcBef>
                <a:spcPct val="50000"/>
              </a:spcBef>
            </a:pPr>
            <a:r>
              <a:rPr lang="ru-RU" altLang="ru-RU" sz="1500" b="1" u="sng" dirty="0">
                <a:solidFill>
                  <a:srgbClr val="003BC0"/>
                </a:solidFill>
                <a:latin typeface="Times New Roman" pitchFamily="18" charset="0"/>
              </a:rPr>
              <a:t>ПРОФИЦИТ</a:t>
            </a:r>
          </a:p>
          <a:p>
            <a:pPr algn="ctr" eaLnBrk="1" hangingPunct="1"/>
            <a:r>
              <a:rPr lang="ru-RU" altLang="ru-RU" sz="1500" b="1" dirty="0">
                <a:solidFill>
                  <a:srgbClr val="003BC0"/>
                </a:solidFill>
                <a:latin typeface="Times New Roman" pitchFamily="18" charset="0"/>
              </a:rPr>
              <a:t>(доходы больше расходов)</a:t>
            </a:r>
          </a:p>
          <a:p>
            <a:pPr algn="ctr" eaLnBrk="1" hangingPunct="1">
              <a:spcBef>
                <a:spcPct val="50000"/>
              </a:spcBef>
            </a:pPr>
            <a:r>
              <a:rPr lang="ru-RU" altLang="ru-RU" sz="1500" dirty="0">
                <a:solidFill>
                  <a:srgbClr val="003BC0"/>
                </a:solidFill>
                <a:latin typeface="Times New Roman" pitchFamily="18" charset="0"/>
              </a:rPr>
              <a:t>При превышении доходов над расходами принимается решение, как их использовать (например, накапливать резервы, остатки, погашать долг).</a:t>
            </a:r>
          </a:p>
        </p:txBody>
      </p:sp>
      <p:pic>
        <p:nvPicPr>
          <p:cNvPr id="6" name="Рисунок 14">
            <a:extLst>
              <a:ext uri="{FF2B5EF4-FFF2-40B4-BE49-F238E27FC236}">
                <a16:creationId xmlns:a16="http://schemas.microsoft.com/office/drawing/2014/main" id="{17E656F5-02A8-478D-86D9-8B4BAB04CD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40" b="17459"/>
          <a:stretch>
            <a:fillRect/>
          </a:stretch>
        </p:blipFill>
        <p:spPr bwMode="auto">
          <a:xfrm>
            <a:off x="314799" y="2348880"/>
            <a:ext cx="1314450" cy="1440160"/>
          </a:xfrm>
          <a:prstGeom prst="rect">
            <a:avLst/>
          </a:prstGeom>
          <a:solidFill>
            <a:schemeClr val="folHlink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15">
            <a:extLst>
              <a:ext uri="{FF2B5EF4-FFF2-40B4-BE49-F238E27FC236}">
                <a16:creationId xmlns:a16="http://schemas.microsoft.com/office/drawing/2014/main" id="{F99898D3-27A2-4EAC-943A-3E0C6CD666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59" b="17294"/>
          <a:stretch>
            <a:fillRect/>
          </a:stretch>
        </p:blipFill>
        <p:spPr bwMode="auto">
          <a:xfrm>
            <a:off x="1961402" y="1485280"/>
            <a:ext cx="2051050" cy="230376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14">
            <a:extLst>
              <a:ext uri="{FF2B5EF4-FFF2-40B4-BE49-F238E27FC236}">
                <a16:creationId xmlns:a16="http://schemas.microsoft.com/office/drawing/2014/main" id="{CC567059-1FB7-4435-A4C0-D3257E4747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40" b="17459"/>
          <a:stretch>
            <a:fillRect/>
          </a:stretch>
        </p:blipFill>
        <p:spPr bwMode="auto">
          <a:xfrm>
            <a:off x="5148064" y="1463157"/>
            <a:ext cx="1860550" cy="2325884"/>
          </a:xfrm>
          <a:prstGeom prst="rect">
            <a:avLst/>
          </a:prstGeom>
          <a:solidFill>
            <a:schemeClr val="folHlink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15">
            <a:extLst>
              <a:ext uri="{FF2B5EF4-FFF2-40B4-BE49-F238E27FC236}">
                <a16:creationId xmlns:a16="http://schemas.microsoft.com/office/drawing/2014/main" id="{DCDF17A4-4C35-4A3D-9209-674B2780A9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59" b="17294"/>
          <a:stretch>
            <a:fillRect/>
          </a:stretch>
        </p:blipFill>
        <p:spPr bwMode="auto">
          <a:xfrm>
            <a:off x="7386715" y="2302165"/>
            <a:ext cx="1314450" cy="144016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476854C5-B63F-4412-B895-630C8A8AF99B}"/>
              </a:ext>
            </a:extLst>
          </p:cNvPr>
          <p:cNvCxnSpPr>
            <a:cxnSpLocks/>
          </p:cNvCxnSpPr>
          <p:nvPr/>
        </p:nvCxnSpPr>
        <p:spPr>
          <a:xfrm>
            <a:off x="0" y="1101089"/>
            <a:ext cx="9144000" cy="1588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9" name="Блок-схема: процесс 18">
            <a:extLst>
              <a:ext uri="{FF2B5EF4-FFF2-40B4-BE49-F238E27FC236}">
                <a16:creationId xmlns:a16="http://schemas.microsoft.com/office/drawing/2014/main" id="{B0CF1DDC-9C60-45B2-8AA1-691724ECAAAB}"/>
              </a:ext>
            </a:extLst>
          </p:cNvPr>
          <p:cNvSpPr/>
          <p:nvPr/>
        </p:nvSpPr>
        <p:spPr>
          <a:xfrm>
            <a:off x="395536" y="3933056"/>
            <a:ext cx="1274440" cy="335504"/>
          </a:xfrm>
          <a:prstGeom prst="flowChartProcess">
            <a:avLst/>
          </a:prstGeom>
          <a:solidFill>
            <a:srgbClr val="FFDF7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ДОХОД</a:t>
            </a:r>
          </a:p>
        </p:txBody>
      </p:sp>
      <p:sp>
        <p:nvSpPr>
          <p:cNvPr id="20" name="Блок-схема: процесс 19">
            <a:extLst>
              <a:ext uri="{FF2B5EF4-FFF2-40B4-BE49-F238E27FC236}">
                <a16:creationId xmlns:a16="http://schemas.microsoft.com/office/drawing/2014/main" id="{7C663117-C30B-4B8F-B4E0-EC8E4E32B922}"/>
              </a:ext>
            </a:extLst>
          </p:cNvPr>
          <p:cNvSpPr/>
          <p:nvPr/>
        </p:nvSpPr>
        <p:spPr>
          <a:xfrm>
            <a:off x="5436096" y="4005064"/>
            <a:ext cx="1274440" cy="335504"/>
          </a:xfrm>
          <a:prstGeom prst="flowChartProcess">
            <a:avLst/>
          </a:prstGeom>
          <a:solidFill>
            <a:srgbClr val="FFDF7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ДОХОД</a:t>
            </a:r>
          </a:p>
        </p:txBody>
      </p:sp>
      <p:sp>
        <p:nvSpPr>
          <p:cNvPr id="21" name="Блок-схема: процесс 20">
            <a:extLst>
              <a:ext uri="{FF2B5EF4-FFF2-40B4-BE49-F238E27FC236}">
                <a16:creationId xmlns:a16="http://schemas.microsoft.com/office/drawing/2014/main" id="{4707E459-8DDC-4A68-AFF3-EC7751A145B5}"/>
              </a:ext>
            </a:extLst>
          </p:cNvPr>
          <p:cNvSpPr/>
          <p:nvPr/>
        </p:nvSpPr>
        <p:spPr>
          <a:xfrm>
            <a:off x="2405108" y="3970011"/>
            <a:ext cx="1163638" cy="335504"/>
          </a:xfrm>
          <a:prstGeom prst="flowChartProcess">
            <a:avLst/>
          </a:prstGeom>
          <a:solidFill>
            <a:srgbClr val="A4F87A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РАСХОД</a:t>
            </a:r>
          </a:p>
        </p:txBody>
      </p:sp>
      <p:sp>
        <p:nvSpPr>
          <p:cNvPr id="22" name="Блок-схема: процесс 21">
            <a:extLst>
              <a:ext uri="{FF2B5EF4-FFF2-40B4-BE49-F238E27FC236}">
                <a16:creationId xmlns:a16="http://schemas.microsoft.com/office/drawing/2014/main" id="{EDE6835C-05C8-40E4-808A-AE9EA674A044}"/>
              </a:ext>
            </a:extLst>
          </p:cNvPr>
          <p:cNvSpPr/>
          <p:nvPr/>
        </p:nvSpPr>
        <p:spPr>
          <a:xfrm>
            <a:off x="7380312" y="4005064"/>
            <a:ext cx="1163638" cy="335504"/>
          </a:xfrm>
          <a:prstGeom prst="flowChartProcess">
            <a:avLst/>
          </a:prstGeom>
          <a:solidFill>
            <a:srgbClr val="A4F87A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РАСХОД</a:t>
            </a:r>
          </a:p>
        </p:txBody>
      </p:sp>
    </p:spTree>
    <p:extLst>
      <p:ext uri="{BB962C8B-B14F-4D97-AF65-F5344CB8AC3E}">
        <p14:creationId xmlns:p14="http://schemas.microsoft.com/office/powerpoint/2010/main" val="10290430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2362</TotalTime>
  <Words>2134</Words>
  <Application>Microsoft Office PowerPoint</Application>
  <PresentationFormat>Экран (4:3)</PresentationFormat>
  <Paragraphs>440</Paragraphs>
  <Slides>26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3" baseType="lpstr">
      <vt:lpstr>Arial</vt:lpstr>
      <vt:lpstr>Arial Black</vt:lpstr>
      <vt:lpstr>Arial Narrow</vt:lpstr>
      <vt:lpstr>Calibri</vt:lpstr>
      <vt:lpstr>Times New Roman</vt:lpstr>
      <vt:lpstr>Wingdings</vt:lpstr>
      <vt:lpstr>Тема Office</vt:lpstr>
      <vt:lpstr>БЮДЖЕТ ДЛЯ ГРАЖДАН </vt:lpstr>
      <vt:lpstr>город Боровичи</vt:lpstr>
      <vt:lpstr>Что такое бюджет для граждан</vt:lpstr>
      <vt:lpstr>Проект бюджета города Боровичи составляется и утверждается на трёхлетний период и основывается на:</vt:lpstr>
      <vt:lpstr>Гражданин, его участие в бюджетном процессе</vt:lpstr>
      <vt:lpstr>Основные понятия и термины применяемые при составлении  «БЮДЖЕТ ДЛЯ ГРАЖДАН» </vt:lpstr>
      <vt:lpstr>Бюджетная система Российской Федерации</vt:lpstr>
      <vt:lpstr>Понятие БЮДЖЕТ</vt:lpstr>
      <vt:lpstr>ДОХОДЫ – РАСХОДЫ = ДЕФИЦИТ (ПРОФИЦИТ) </vt:lpstr>
      <vt:lpstr>Презентация PowerPoint</vt:lpstr>
      <vt:lpstr>Безвозмездные поступления</vt:lpstr>
      <vt:lpstr>Налогоплательщики-физические лица</vt:lpstr>
      <vt:lpstr>Презентация PowerPoint</vt:lpstr>
      <vt:lpstr>Презентация PowerPoint</vt:lpstr>
      <vt:lpstr>Презентация PowerPoint</vt:lpstr>
      <vt:lpstr>Презентация PowerPoint</vt:lpstr>
      <vt:lpstr>ПРОГНОЗИРУЕМЫЕ ПОСТУПЛЕНИЯ В БЮДЖЕТ ГОРОДА ОСНОВНЫХ ДОХОДНЫХ ИСТОЧНИКОВ</vt:lpstr>
      <vt:lpstr>СТРУКТУРА СОБСТВЕННЫХ ДОХОДОВ БЮДЖЕТА ГОРОДА </vt:lpstr>
      <vt:lpstr>Презентация PowerPoint</vt:lpstr>
      <vt:lpstr>Презентация PowerPoint</vt:lpstr>
      <vt:lpstr>Презентация PowerPoint</vt:lpstr>
      <vt:lpstr>Презентация PowerPoint</vt:lpstr>
      <vt:lpstr>СТРУКТУРА РАСХОДОВ БЮДЖЕТА ГОРОДА БОРОВИЧИ</vt:lpstr>
      <vt:lpstr>Презентация PowerPoint</vt:lpstr>
      <vt:lpstr>КОНТАКТНАЯ ИНФОРМАЦИЯ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Ирина Андреевна Ланихина</dc:creator>
  <cp:lastModifiedBy>eae@ComFin2.AdmBor.org</cp:lastModifiedBy>
  <cp:revision>289</cp:revision>
  <dcterms:created xsi:type="dcterms:W3CDTF">2018-08-20T02:02:54Z</dcterms:created>
  <dcterms:modified xsi:type="dcterms:W3CDTF">2024-11-27T11:47:31Z</dcterms:modified>
</cp:coreProperties>
</file>