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5" r:id="rId2"/>
  </p:sldMasterIdLst>
  <p:notesMasterIdLst>
    <p:notesMasterId r:id="rId22"/>
  </p:notesMasterIdLst>
  <p:sldIdLst>
    <p:sldId id="256" r:id="rId3"/>
    <p:sldId id="257" r:id="rId4"/>
    <p:sldId id="258" r:id="rId5"/>
    <p:sldId id="262" r:id="rId6"/>
    <p:sldId id="259" r:id="rId7"/>
    <p:sldId id="270" r:id="rId8"/>
    <p:sldId id="266" r:id="rId9"/>
    <p:sldId id="288" r:id="rId10"/>
    <p:sldId id="260" r:id="rId11"/>
    <p:sldId id="268" r:id="rId12"/>
    <p:sldId id="263" r:id="rId13"/>
    <p:sldId id="269" r:id="rId14"/>
    <p:sldId id="271" r:id="rId15"/>
    <p:sldId id="283" r:id="rId16"/>
    <p:sldId id="289" r:id="rId17"/>
    <p:sldId id="285" r:id="rId18"/>
    <p:sldId id="280" r:id="rId19"/>
    <p:sldId id="284" r:id="rId20"/>
    <p:sldId id="279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99"/>
    <a:srgbClr val="009999"/>
    <a:srgbClr val="82FEF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5" autoAdjust="0"/>
  </p:normalViewPr>
  <p:slideViewPr>
    <p:cSldViewPr>
      <p:cViewPr>
        <p:scale>
          <a:sx n="94" d="100"/>
          <a:sy n="94" d="100"/>
        </p:scale>
        <p:origin x="-1037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898AC-3903-4C19-A4DA-96F8DBC1BEE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916EA-F398-430E-B1E1-5FF6FFC53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9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16EA-F398-430E-B1E1-5FF6FFC535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16EA-F398-430E-B1E1-5FF6FFC535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6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E116-61F0-498D-95FE-E035796F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5C90-6F67-46E0-B98B-F4B63C1F246A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C8D4E-23E1-4879-A419-F104CF5B34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3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B21EE-76ED-4FD2-BD06-DDDA9E08539A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E62D1-1597-4243-A1B2-91C0DD6F81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6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DA56F-FC90-48B9-9428-8003D485818A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92C82-7329-4124-A3D8-9BA2167D60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6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BA593-A15D-49E8-9E43-7620770349B9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B48D6-B596-41C1-8FE6-F6C777097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7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26172-6C33-40AC-AB4D-0E0EEBCF81A9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96F5-35AD-4C6C-B805-97A7F26D1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2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FDDB4-338A-4E9A-8237-8494C0F615D3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2D224-4CBB-4C52-92EF-A761E463B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D2296-A0FA-459B-AB08-8C90FB1AC3C4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F419-7289-495C-9526-1EDD7F5302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B1062-E9DF-43C9-8876-1D8A2191EC5E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FE64-141E-4B1D-904A-AE1358FCE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3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B244D-8E05-4934-A986-2FBAC15554D9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86FA2-1AD2-4DF8-993D-A7628016C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6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756C8-0BC8-4115-BF16-A4FCEF23AB35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35B9E-C18F-4490-A614-536BD8F43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5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2E2AF-EA34-42D1-A107-DB9C97847F0C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4C9A7-90CB-4E6C-9F1C-F783FD3AD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1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4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25C7F03-2ABE-4AD4-941F-F1E89876D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C621B3-F9EE-4452-B5DD-5A2F631B18DD}" type="datetimeFigureOut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320DE3-A27A-47A7-8CE3-D215618CAB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граждан</a:t>
            </a:r>
          </a:p>
        </p:txBody>
      </p:sp>
      <p:sp>
        <p:nvSpPr>
          <p:cNvPr id="2054" name="Rectangle 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892480" cy="4419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бюджету Боровичского муниципального района</a:t>
            </a:r>
          </a:p>
          <a:p>
            <a:pPr algn="ctr" eaLnBrk="1" hangingPunct="1">
              <a:buNone/>
            </a:pPr>
            <a:r>
              <a:rPr lang="ru-RU" altLang="ru-RU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altLang="ru-RU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год </a:t>
            </a:r>
          </a:p>
          <a:p>
            <a:pPr algn="ctr" eaLnBrk="1" hangingPunct="1">
              <a:buNone/>
            </a:pPr>
            <a:r>
              <a:rPr lang="ru-RU" altLang="ru-RU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плановый период 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и 2025 </a:t>
            </a:r>
            <a:r>
              <a:rPr lang="ru-RU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 </a:t>
            </a:r>
            <a:endParaRPr lang="ru-RU" altLang="ru-RU" sz="24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6" descr="Герб города Борович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33056"/>
            <a:ext cx="2212975" cy="22312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oney_6d42b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581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27994" y="251699"/>
            <a:ext cx="5615781" cy="881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 бюджета </a:t>
            </a:r>
            <a:br>
              <a:rPr lang="ru-RU" alt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Боровичского муниципального района</a:t>
            </a:r>
          </a:p>
        </p:txBody>
      </p:sp>
      <p:pic>
        <p:nvPicPr>
          <p:cNvPr id="13316" name="Picture 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3448" y="168753"/>
            <a:ext cx="899591" cy="10469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395288" y="1557338"/>
            <a:ext cx="8281987" cy="4895850"/>
            <a:chOff x="249" y="981"/>
            <a:chExt cx="5217" cy="3084"/>
          </a:xfrm>
        </p:grpSpPr>
        <p:sp>
          <p:nvSpPr>
            <p:cNvPr id="13330" name="AutoShape 12"/>
            <p:cNvSpPr>
              <a:spLocks noChangeArrowheads="1"/>
            </p:cNvSpPr>
            <p:nvPr/>
          </p:nvSpPr>
          <p:spPr bwMode="auto">
            <a:xfrm>
              <a:off x="1700" y="981"/>
              <a:ext cx="2495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b="1">
                  <a:latin typeface="Times New Roman" pitchFamily="18" charset="0"/>
                </a:rPr>
                <a:t>Доходы бюджета</a:t>
              </a:r>
              <a:endParaRPr lang="ru-RU" altLang="ru-RU" b="1" dirty="0">
                <a:latin typeface="Times New Roman" pitchFamily="18" charset="0"/>
              </a:endParaRPr>
            </a:p>
          </p:txBody>
        </p:sp>
        <p:sp>
          <p:nvSpPr>
            <p:cNvPr id="13331" name="AutoShape 13"/>
            <p:cNvSpPr>
              <a:spLocks noChangeArrowheads="1"/>
            </p:cNvSpPr>
            <p:nvPr/>
          </p:nvSpPr>
          <p:spPr bwMode="auto">
            <a:xfrm>
              <a:off x="249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Налоговые доходы</a:t>
              </a:r>
              <a:endParaRPr lang="ru-RU" altLang="ru-RU" sz="1600" b="1" dirty="0">
                <a:latin typeface="Times New Roman" pitchFamily="18" charset="0"/>
              </a:endParaRPr>
            </a:p>
          </p:txBody>
        </p:sp>
        <p:sp>
          <p:nvSpPr>
            <p:cNvPr id="13332" name="AutoShape 14"/>
            <p:cNvSpPr>
              <a:spLocks noChangeArrowheads="1"/>
            </p:cNvSpPr>
            <p:nvPr/>
          </p:nvSpPr>
          <p:spPr bwMode="auto">
            <a:xfrm>
              <a:off x="2018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Неналоговые доходы</a:t>
              </a:r>
              <a:endParaRPr lang="ru-RU" altLang="ru-RU" sz="1600" b="1" dirty="0">
                <a:latin typeface="Times New Roman" pitchFamily="18" charset="0"/>
              </a:endParaRPr>
            </a:p>
          </p:txBody>
        </p:sp>
        <p:sp>
          <p:nvSpPr>
            <p:cNvPr id="13333" name="AutoShape 15"/>
            <p:cNvSpPr>
              <a:spLocks noChangeArrowheads="1"/>
            </p:cNvSpPr>
            <p:nvPr/>
          </p:nvSpPr>
          <p:spPr bwMode="auto">
            <a:xfrm>
              <a:off x="3787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Безвозмездные поступления</a:t>
              </a:r>
              <a:endParaRPr lang="ru-RU" altLang="ru-RU" sz="1600" b="1" dirty="0">
                <a:latin typeface="Times New Roman" pitchFamily="18" charset="0"/>
              </a:endParaRPr>
            </a:p>
          </p:txBody>
        </p:sp>
        <p:sp>
          <p:nvSpPr>
            <p:cNvPr id="13334" name="AutoShape 16"/>
            <p:cNvSpPr>
              <a:spLocks noChangeArrowheads="1"/>
            </p:cNvSpPr>
            <p:nvPr/>
          </p:nvSpPr>
          <p:spPr bwMode="auto">
            <a:xfrm>
              <a:off x="249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налогов, установленных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Налоговым кодексом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</a:t>
              </a:r>
              <a:r>
                <a:rPr lang="ru-RU" altLang="ru-RU" sz="1600" b="1" dirty="0">
                  <a:latin typeface="Times New Roman" pitchFamily="18" charset="0"/>
                </a:rPr>
                <a:t>,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например:</a:t>
              </a:r>
            </a:p>
            <a:p>
              <a:pPr algn="ctr" eaLnBrk="1" hangingPunct="1">
                <a:buFontTx/>
                <a:buChar char="-"/>
              </a:pPr>
              <a:r>
                <a:rPr lang="ru-RU" altLang="ru-RU" sz="1600" b="1">
                  <a:latin typeface="Times New Roman" pitchFamily="18" charset="0"/>
                </a:rPr>
                <a:t>налог на доходы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физических лиц</a:t>
              </a:r>
              <a:r>
                <a:rPr lang="ru-RU" altLang="ru-RU" sz="1600" b="1" dirty="0">
                  <a:latin typeface="Times New Roman" pitchFamily="18" charset="0"/>
                </a:rPr>
                <a:t>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акцизы</a:t>
              </a:r>
              <a:r>
                <a:rPr lang="ru-RU" altLang="ru-RU" sz="1600" b="1" dirty="0">
                  <a:latin typeface="Times New Roman" pitchFamily="18" charset="0"/>
                </a:rPr>
                <a:t>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 налоги</a:t>
              </a:r>
              <a:r>
                <a:rPr lang="ru-RU" altLang="ru-RU" sz="1600" b="1" dirty="0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3335" name="AutoShape 17"/>
            <p:cNvSpPr>
              <a:spLocks noChangeArrowheads="1"/>
            </p:cNvSpPr>
            <p:nvPr/>
          </p:nvSpPr>
          <p:spPr bwMode="auto">
            <a:xfrm>
              <a:off x="2018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других платежей и сборов</a:t>
              </a:r>
              <a:r>
                <a:rPr lang="ru-RU" altLang="ru-RU" sz="1600" b="1" dirty="0">
                  <a:latin typeface="Times New Roman" pitchFamily="18" charset="0"/>
                </a:rPr>
                <a:t>,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установленных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Законодательством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</a:t>
              </a:r>
              <a:r>
                <a:rPr lang="ru-RU" altLang="ru-RU" sz="1600" b="1" dirty="0">
                  <a:latin typeface="Times New Roman" pitchFamily="18" charset="0"/>
                </a:rPr>
                <a:t>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а также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штрафов за нарушение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законодательства,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например: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-доходы от использования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муниципального имущества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и земли</a:t>
              </a:r>
              <a:r>
                <a:rPr lang="ru-RU" altLang="ru-RU" sz="1600" b="1" dirty="0">
                  <a:latin typeface="Times New Roman" pitchFamily="18" charset="0"/>
                </a:rPr>
                <a:t>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штрафные санкции</a:t>
              </a:r>
              <a:r>
                <a:rPr lang="ru-RU" altLang="ru-RU" sz="1600" b="1" dirty="0">
                  <a:latin typeface="Times New Roman" pitchFamily="18" charset="0"/>
                </a:rPr>
                <a:t>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</a:t>
              </a:r>
              <a:r>
                <a:rPr lang="ru-RU" altLang="ru-RU" sz="1600" b="1" dirty="0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3336" name="AutoShape 18"/>
            <p:cNvSpPr>
              <a:spLocks noChangeArrowheads="1"/>
            </p:cNvSpPr>
            <p:nvPr/>
          </p:nvSpPr>
          <p:spPr bwMode="auto">
            <a:xfrm>
              <a:off x="3787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3337" name="Line 22"/>
            <p:cNvSpPr>
              <a:spLocks noChangeShapeType="1"/>
            </p:cNvSpPr>
            <p:nvPr/>
          </p:nvSpPr>
          <p:spPr bwMode="auto">
            <a:xfrm flipH="1">
              <a:off x="1065" y="1389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3"/>
            <p:cNvSpPr>
              <a:spLocks noChangeShapeType="1"/>
            </p:cNvSpPr>
            <p:nvPr/>
          </p:nvSpPr>
          <p:spPr bwMode="auto">
            <a:xfrm>
              <a:off x="1065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25"/>
            <p:cNvSpPr>
              <a:spLocks noChangeShapeType="1"/>
            </p:cNvSpPr>
            <p:nvPr/>
          </p:nvSpPr>
          <p:spPr bwMode="auto">
            <a:xfrm>
              <a:off x="4694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6"/>
            <p:cNvSpPr>
              <a:spLocks noChangeShapeType="1"/>
            </p:cNvSpPr>
            <p:nvPr/>
          </p:nvSpPr>
          <p:spPr bwMode="auto">
            <a:xfrm>
              <a:off x="2879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2698750" y="1557338"/>
            <a:ext cx="3960813" cy="503237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Доходы бюджета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395288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Налоговые доходы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3320" name="AutoShape 14"/>
          <p:cNvSpPr>
            <a:spLocks noChangeArrowheads="1"/>
          </p:cNvSpPr>
          <p:nvPr/>
        </p:nvSpPr>
        <p:spPr bwMode="auto">
          <a:xfrm>
            <a:off x="3203575" y="2349500"/>
            <a:ext cx="2665413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Неналоговые доходы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3321" name="AutoShape 15"/>
          <p:cNvSpPr>
            <a:spLocks noChangeArrowheads="1"/>
          </p:cNvSpPr>
          <p:nvPr/>
        </p:nvSpPr>
        <p:spPr bwMode="auto">
          <a:xfrm>
            <a:off x="6011863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Безвозмездные поступления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3322" name="AutoShape 16"/>
          <p:cNvSpPr>
            <a:spLocks noChangeArrowheads="1"/>
          </p:cNvSpPr>
          <p:nvPr/>
        </p:nvSpPr>
        <p:spPr bwMode="auto">
          <a:xfrm>
            <a:off x="395288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 от предусмотренных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законодательством РФ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о налогах и сборах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федеральных налогов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и сборов,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в том числе от налогов,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предусмотренных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специальными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налоговыми режимами,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региональных и местных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налогов,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а также пеней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 штрафов по ним</a:t>
            </a:r>
            <a:r>
              <a:rPr lang="ru-RU" altLang="ru-RU" sz="1500" dirty="0"/>
              <a:t>.</a:t>
            </a:r>
          </a:p>
        </p:txBody>
      </p:sp>
      <p:sp>
        <p:nvSpPr>
          <p:cNvPr id="13323" name="AutoShape 17"/>
          <p:cNvSpPr>
            <a:spLocks noChangeArrowheads="1"/>
          </p:cNvSpPr>
          <p:nvPr/>
        </p:nvSpPr>
        <p:spPr bwMode="auto">
          <a:xfrm>
            <a:off x="3203575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Поступления от уплаты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платежей и сборов</a:t>
            </a:r>
            <a:r>
              <a:rPr lang="ru-RU" altLang="ru-RU" sz="1600" b="1" dirty="0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установленных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Законодательством РФ</a:t>
            </a:r>
            <a:r>
              <a:rPr lang="ru-RU" altLang="ru-RU" sz="1600" b="1" dirty="0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а также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штрафов за нарушение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законодательства,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например: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-доходы от использования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имущества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и земли</a:t>
            </a:r>
            <a:r>
              <a:rPr lang="ru-RU" altLang="ru-RU" sz="1600" b="1" dirty="0"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штрафные санкции</a:t>
            </a:r>
            <a:r>
              <a:rPr lang="ru-RU" altLang="ru-RU" sz="1600" b="1" dirty="0"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другие</a:t>
            </a:r>
            <a:r>
              <a:rPr lang="ru-RU" altLang="ru-RU" sz="1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24" name="AutoShape 18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5" name="Line 22"/>
          <p:cNvSpPr>
            <a:spLocks noChangeShapeType="1"/>
          </p:cNvSpPr>
          <p:nvPr/>
        </p:nvSpPr>
        <p:spPr bwMode="auto">
          <a:xfrm flipH="1">
            <a:off x="1690688" y="220503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23"/>
          <p:cNvSpPr>
            <a:spLocks noChangeShapeType="1"/>
          </p:cNvSpPr>
          <p:nvPr/>
        </p:nvSpPr>
        <p:spPr bwMode="auto">
          <a:xfrm>
            <a:off x="169068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25"/>
          <p:cNvSpPr>
            <a:spLocks noChangeShapeType="1"/>
          </p:cNvSpPr>
          <p:nvPr/>
        </p:nvSpPr>
        <p:spPr bwMode="auto">
          <a:xfrm>
            <a:off x="7451725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26"/>
          <p:cNvSpPr>
            <a:spLocks noChangeShapeType="1"/>
          </p:cNvSpPr>
          <p:nvPr/>
        </p:nvSpPr>
        <p:spPr bwMode="auto">
          <a:xfrm>
            <a:off x="4570413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Дотации,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субсидии,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субвенции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бюджетов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бюджетной системы РФ</a:t>
            </a:r>
            <a:r>
              <a:rPr lang="ru-RU" altLang="ru-RU" sz="1600" b="1" dirty="0"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иные межбюджетные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трансферты;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безвозмездные поступления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от физических и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юридических лиц,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том числе добровольные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пожертвования</a:t>
            </a:r>
            <a:r>
              <a:rPr lang="ru-RU" altLang="ru-RU" sz="16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3"/>
          <p:cNvGrpSpPr>
            <a:grpSpLocks/>
          </p:cNvGrpSpPr>
          <p:nvPr/>
        </p:nvGrpSpPr>
        <p:grpSpPr bwMode="auto">
          <a:xfrm>
            <a:off x="250824" y="1125538"/>
            <a:ext cx="8785671" cy="5924550"/>
            <a:chOff x="158" y="709"/>
            <a:chExt cx="5397" cy="3732"/>
          </a:xfrm>
        </p:grpSpPr>
        <p:sp>
          <p:nvSpPr>
            <p:cNvPr id="14343" name="AutoShape 17"/>
            <p:cNvSpPr>
              <a:spLocks noChangeArrowheads="1"/>
            </p:cNvSpPr>
            <p:nvPr/>
          </p:nvSpPr>
          <p:spPr bwMode="auto">
            <a:xfrm>
              <a:off x="280" y="2160"/>
              <a:ext cx="5032" cy="757"/>
            </a:xfrm>
            <a:prstGeom prst="flowChartTerminator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4" name="Group 49"/>
            <p:cNvGrpSpPr>
              <a:grpSpLocks/>
            </p:cNvGrpSpPr>
            <p:nvPr/>
          </p:nvGrpSpPr>
          <p:grpSpPr bwMode="auto">
            <a:xfrm>
              <a:off x="245" y="2251"/>
              <a:ext cx="5067" cy="1848"/>
              <a:chOff x="245" y="2251"/>
              <a:chExt cx="5067" cy="1848"/>
            </a:xfrm>
          </p:grpSpPr>
          <p:sp>
            <p:nvSpPr>
              <p:cNvPr id="14355" name="AutoShape 8"/>
              <p:cNvSpPr>
                <a:spLocks noChangeArrowheads="1"/>
              </p:cNvSpPr>
              <p:nvPr/>
            </p:nvSpPr>
            <p:spPr bwMode="auto">
              <a:xfrm>
                <a:off x="245" y="3232"/>
                <a:ext cx="5067" cy="795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6" name="Text Box 9"/>
              <p:cNvSpPr txBox="1">
                <a:spLocks noChangeArrowheads="1"/>
              </p:cNvSpPr>
              <p:nvPr/>
            </p:nvSpPr>
            <p:spPr bwMode="auto">
              <a:xfrm>
                <a:off x="451" y="3304"/>
                <a:ext cx="1631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>
                    <a:latin typeface="Times New Roman" pitchFamily="18" charset="0"/>
                  </a:rPr>
                  <a:t>Предоставляются на условиях долевого софинансирования расходов других бюджетов</a:t>
                </a:r>
                <a:endParaRPr lang="ru-RU" altLang="ru-RU" sz="1600" dirty="0">
                  <a:latin typeface="Times New Roman" pitchFamily="18" charset="0"/>
                </a:endParaRPr>
              </a:p>
            </p:txBody>
          </p:sp>
          <p:sp>
            <p:nvSpPr>
              <p:cNvPr id="14357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2082" y="3158"/>
                <a:ext cx="1393" cy="941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latin typeface="Times New Roman" pitchFamily="18" charset="0"/>
                  </a:rPr>
                  <a:t>Субсидии</a:t>
                </a:r>
                <a:endParaRPr lang="ru-RU" altLang="ru-RU" sz="15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500" b="1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500" b="1" dirty="0">
                    <a:latin typeface="Times New Roman" pitchFamily="18" charset="0"/>
                  </a:rPr>
                  <a:t>Subsidium</a:t>
                </a:r>
                <a:r>
                  <a:rPr lang="ru-RU" altLang="ru-RU" sz="1500" b="1" dirty="0">
                    <a:latin typeface="Times New Roman" pitchFamily="18" charset="0"/>
                  </a:rPr>
                  <a:t>»-поддержка)</a:t>
                </a:r>
                <a:endParaRPr lang="ru-RU" altLang="ru-RU" sz="1500" dirty="0">
                  <a:latin typeface="Times New Roman" pitchFamily="18" charset="0"/>
                </a:endParaRPr>
              </a:p>
            </p:txBody>
          </p:sp>
          <p:sp>
            <p:nvSpPr>
              <p:cNvPr id="14358" name="Text Box 10"/>
              <p:cNvSpPr txBox="1">
                <a:spLocks noChangeArrowheads="1"/>
              </p:cNvSpPr>
              <p:nvPr/>
            </p:nvSpPr>
            <p:spPr bwMode="auto">
              <a:xfrm>
                <a:off x="3515" y="2251"/>
                <a:ext cx="1686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>
                    <a:latin typeface="Times New Roman" pitchFamily="18" charset="0"/>
                  </a:rPr>
                  <a:t>Вы финансируете получение дополнительного образования</a:t>
                </a:r>
                <a:endParaRPr lang="ru-RU" altLang="ru-RU" sz="1600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600">
                    <a:latin typeface="Times New Roman" pitchFamily="18" charset="0"/>
                  </a:rPr>
                  <a:t>своего ребёнка</a:t>
                </a:r>
                <a:endParaRPr lang="ru-RU" altLang="ru-RU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14345" name="AutoShape 6"/>
            <p:cNvSpPr>
              <a:spLocks noChangeAspect="1" noChangeArrowheads="1"/>
            </p:cNvSpPr>
            <p:nvPr/>
          </p:nvSpPr>
          <p:spPr bwMode="auto">
            <a:xfrm>
              <a:off x="158" y="709"/>
              <a:ext cx="5397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6" name="Group 47"/>
            <p:cNvGrpSpPr>
              <a:grpSpLocks/>
            </p:cNvGrpSpPr>
            <p:nvPr/>
          </p:nvGrpSpPr>
          <p:grpSpPr bwMode="auto">
            <a:xfrm>
              <a:off x="249" y="1071"/>
              <a:ext cx="5067" cy="871"/>
              <a:chOff x="249" y="1071"/>
              <a:chExt cx="5067" cy="871"/>
            </a:xfrm>
          </p:grpSpPr>
          <p:sp>
            <p:nvSpPr>
              <p:cNvPr id="14351" name="AutoShape 13"/>
              <p:cNvSpPr>
                <a:spLocks noChangeArrowheads="1"/>
              </p:cNvSpPr>
              <p:nvPr/>
            </p:nvSpPr>
            <p:spPr bwMode="auto">
              <a:xfrm>
                <a:off x="249" y="1117"/>
                <a:ext cx="5067" cy="75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2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2086" y="1071"/>
                <a:ext cx="1326" cy="871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latin typeface="Times New Roman" pitchFamily="18" charset="0"/>
                  </a:rPr>
                  <a:t>Дотации</a:t>
                </a:r>
                <a:endParaRPr lang="ru-RU" altLang="ru-RU" sz="14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400" b="1">
                    <a:latin typeface="Times New Roman" pitchFamily="18" charset="0"/>
                  </a:rPr>
                  <a:t> (от латинского «</a:t>
                </a:r>
                <a:r>
                  <a:rPr lang="en-US" altLang="ru-RU" sz="1400" b="1" dirty="0">
                    <a:latin typeface="Times New Roman" pitchFamily="18" charset="0"/>
                  </a:rPr>
                  <a:t>Dotatio</a:t>
                </a:r>
                <a:r>
                  <a:rPr lang="ru-RU" altLang="ru-RU" sz="1400" b="1">
                    <a:latin typeface="Times New Roman" pitchFamily="18" charset="0"/>
                  </a:rPr>
                  <a:t>»-дар, пожертвование</a:t>
                </a:r>
                <a:r>
                  <a:rPr lang="ru-RU" altLang="ru-RU" sz="1400" b="1" dirty="0">
                    <a:latin typeface="Times New Roman" pitchFamily="18" charset="0"/>
                  </a:rPr>
                  <a:t>)</a:t>
                </a:r>
              </a:p>
              <a:p>
                <a:pPr eaLnBrk="1" hangingPunct="1"/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5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451" y="1117"/>
                <a:ext cx="1671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54" name="Text Box 16"/>
              <p:cNvSpPr txBox="1">
                <a:spLocks noChangeArrowheads="1"/>
              </p:cNvSpPr>
              <p:nvPr/>
            </p:nvSpPr>
            <p:spPr bwMode="auto">
              <a:xfrm>
                <a:off x="3424" y="1162"/>
                <a:ext cx="1512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>
                    <a:latin typeface="Times New Roman" pitchFamily="18" charset="0"/>
                  </a:rPr>
                  <a:t>Вы даете своему ребенку деньги на «карманные расходы</a:t>
                </a:r>
                <a:r>
                  <a:rPr lang="ru-RU" altLang="ru-RU" sz="1600" dirty="0">
                    <a:latin typeface="Times New Roman" pitchFamily="18" charset="0"/>
                  </a:rPr>
                  <a:t>»</a:t>
                </a:r>
              </a:p>
            </p:txBody>
          </p:sp>
        </p:grpSp>
        <p:grpSp>
          <p:nvGrpSpPr>
            <p:cNvPr id="14347" name="Group 48"/>
            <p:cNvGrpSpPr>
              <a:grpSpLocks/>
            </p:cNvGrpSpPr>
            <p:nvPr/>
          </p:nvGrpSpPr>
          <p:grpSpPr bwMode="auto">
            <a:xfrm>
              <a:off x="249" y="2069"/>
              <a:ext cx="4952" cy="1889"/>
              <a:chOff x="249" y="2069"/>
              <a:chExt cx="4952" cy="1889"/>
            </a:xfrm>
          </p:grpSpPr>
          <p:sp>
            <p:nvSpPr>
              <p:cNvPr id="14348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2080" y="2069"/>
                <a:ext cx="1327" cy="93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>
                    <a:latin typeface="Times New Roman" pitchFamily="18" charset="0"/>
                  </a:rPr>
                  <a:t>Субвенции </a:t>
                </a:r>
                <a:endParaRPr lang="ru-RU" altLang="ru-RU" sz="14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400" b="1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400" b="1" dirty="0">
                    <a:latin typeface="Times New Roman" pitchFamily="18" charset="0"/>
                  </a:rPr>
                  <a:t>Subvenire</a:t>
                </a:r>
                <a:r>
                  <a:rPr lang="ru-RU" altLang="ru-RU" sz="1400" b="1">
                    <a:latin typeface="Times New Roman" pitchFamily="18" charset="0"/>
                  </a:rPr>
                  <a:t>»-приходить на помощь</a:t>
                </a:r>
                <a:r>
                  <a:rPr lang="ru-RU" altLang="ru-RU" sz="1400" b="1" dirty="0">
                    <a:latin typeface="Times New Roman" pitchFamily="18" charset="0"/>
                  </a:rPr>
                  <a:t>)</a:t>
                </a:r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4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249" y="2251"/>
                <a:ext cx="1831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50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  <a:endParaRPr lang="ru-RU" altLang="ru-RU" sz="1500" dirty="0">
                  <a:latin typeface="Times New Roman" pitchFamily="18" charset="0"/>
                </a:endParaRPr>
              </a:p>
            </p:txBody>
          </p:sp>
          <p:sp>
            <p:nvSpPr>
              <p:cNvPr id="14350" name="Text Box 21"/>
              <p:cNvSpPr txBox="1">
                <a:spLocks noChangeArrowheads="1"/>
              </p:cNvSpPr>
              <p:nvPr/>
            </p:nvSpPr>
            <p:spPr bwMode="auto">
              <a:xfrm>
                <a:off x="3515" y="3339"/>
                <a:ext cx="1686" cy="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600">
                    <a:latin typeface="Times New Roman" pitchFamily="18" charset="0"/>
                  </a:rPr>
                  <a:t>Вы «добавляете» средства, чтобы ваш ребенок купил себе новый телефон, если остальные он накопил сам</a:t>
                </a:r>
                <a:endParaRPr lang="ru-RU" altLang="ru-RU" sz="1600" dirty="0">
                  <a:latin typeface="Times New Roman" pitchFamily="18" charset="0"/>
                </a:endParaRPr>
              </a:p>
            </p:txBody>
          </p:sp>
        </p:grpSp>
      </p:grpSp>
      <p:pic>
        <p:nvPicPr>
          <p:cNvPr id="14339" name="Picture 29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46891" y="138465"/>
            <a:ext cx="908651" cy="10572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AutoShape 6"/>
          <p:cNvGrpSpPr>
            <a:grpSpLocks/>
          </p:cNvGrpSpPr>
          <p:nvPr/>
        </p:nvGrpSpPr>
        <p:grpSpPr bwMode="auto">
          <a:xfrm>
            <a:off x="1763713" y="260350"/>
            <a:ext cx="5976937" cy="720725"/>
            <a:chOff x="1233" y="465"/>
            <a:chExt cx="3291" cy="1324"/>
          </a:xfrm>
        </p:grpSpPr>
        <p:pic>
          <p:nvPicPr>
            <p:cNvPr id="14341" name="AutoShap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56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603526" y="398432"/>
            <a:ext cx="592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Times New Roman" pitchFamily="18" charset="0"/>
              </a:rPr>
              <a:t>Расходы бюджета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323850" y="858838"/>
            <a:ext cx="529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395288" y="1268413"/>
            <a:ext cx="8280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</a:t>
            </a:r>
            <a:r>
              <a:rPr lang="ru-RU" altLang="ru-RU" sz="1600" b="1" dirty="0">
                <a:latin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1600" b="1">
                <a:latin typeface="Times New Roman" pitchFamily="18" charset="0"/>
              </a:rPr>
              <a:t>Расходы бюджета сформированы и утверждены</a:t>
            </a:r>
            <a:r>
              <a:rPr lang="ru-RU" altLang="ru-RU" sz="16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муниципальным программам и непрограммным направлениям деятельности</a:t>
            </a:r>
            <a:r>
              <a:rPr lang="ru-RU" altLang="ru-RU" sz="1600" b="1" dirty="0">
                <a:latin typeface="Times New Roman" pitchFamily="18" charset="0"/>
              </a:rPr>
              <a:t>;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ведомственной структуре.</a:t>
            </a:r>
            <a:r>
              <a:rPr lang="ru-RU" altLang="ru-RU" sz="1400" b="1">
                <a:latin typeface="Times New Roman" pitchFamily="18" charset="0"/>
              </a:rPr>
              <a:t> 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15365" name="AutoShape 26"/>
          <p:cNvSpPr>
            <a:spLocks noChangeArrowheads="1"/>
          </p:cNvSpPr>
          <p:nvPr/>
        </p:nvSpPr>
        <p:spPr bwMode="auto">
          <a:xfrm>
            <a:off x="514350" y="3119438"/>
            <a:ext cx="8083216" cy="3333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000099"/>
                </a:solidFill>
                <a:latin typeface="Times New Roman" pitchFamily="18" charset="0"/>
              </a:rPr>
              <a:t>Разделы классификации расходов бюджета</a:t>
            </a:r>
            <a:endParaRPr lang="ru-RU" altLang="ru-RU" sz="1600" b="1" u="sng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66" name="AutoShape 31"/>
          <p:cNvSpPr>
            <a:spLocks noChangeArrowheads="1"/>
          </p:cNvSpPr>
          <p:nvPr/>
        </p:nvSpPr>
        <p:spPr bwMode="auto">
          <a:xfrm>
            <a:off x="5880772" y="3695029"/>
            <a:ext cx="1372455" cy="107180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11</a:t>
            </a:r>
          </a:p>
          <a:p>
            <a:pPr algn="ctr" eaLnBrk="1" hangingPunct="1"/>
            <a:r>
              <a:rPr lang="ru-RU" altLang="ru-RU" sz="1100" b="1">
                <a:solidFill>
                  <a:srgbClr val="000099"/>
                </a:solidFill>
                <a:latin typeface="Times New Roman" pitchFamily="18" charset="0"/>
              </a:rPr>
              <a:t> «</a:t>
            </a:r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Физическая</a:t>
            </a:r>
          </a:p>
          <a:p>
            <a:pPr algn="ctr" eaLnBrk="1" hangingPunct="1"/>
            <a:r>
              <a:rPr lang="ru-RU" altLang="ru-RU" sz="1100" b="1">
                <a:solidFill>
                  <a:srgbClr val="000099"/>
                </a:solidFill>
                <a:latin typeface="Times New Roman" pitchFamily="18" charset="0"/>
              </a:rPr>
              <a:t>культура и</a:t>
            </a:r>
            <a:endParaRPr lang="ru-RU" altLang="ru-RU" sz="11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спорт»</a:t>
            </a:r>
          </a:p>
        </p:txBody>
      </p:sp>
      <p:grpSp>
        <p:nvGrpSpPr>
          <p:cNvPr id="15369" name="Group 43"/>
          <p:cNvGrpSpPr>
            <a:grpSpLocks/>
          </p:cNvGrpSpPr>
          <p:nvPr/>
        </p:nvGrpSpPr>
        <p:grpSpPr bwMode="auto">
          <a:xfrm>
            <a:off x="400863" y="3683380"/>
            <a:ext cx="1098550" cy="1083452"/>
            <a:chOff x="175" y="2193"/>
            <a:chExt cx="829" cy="817"/>
          </a:xfrm>
        </p:grpSpPr>
        <p:sp>
          <p:nvSpPr>
            <p:cNvPr id="15422" name="AutoShape 27"/>
            <p:cNvSpPr>
              <a:spLocks noChangeArrowheads="1"/>
            </p:cNvSpPr>
            <p:nvPr/>
          </p:nvSpPr>
          <p:spPr bwMode="auto">
            <a:xfrm>
              <a:off x="181" y="2193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23" name="Text Box 42"/>
            <p:cNvSpPr txBox="1">
              <a:spLocks noChangeArrowheads="1"/>
            </p:cNvSpPr>
            <p:nvPr/>
          </p:nvSpPr>
          <p:spPr bwMode="auto">
            <a:xfrm>
              <a:off x="175" y="2255"/>
              <a:ext cx="829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01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000" b="1">
                  <a:solidFill>
                    <a:srgbClr val="000099"/>
                  </a:solidFill>
                  <a:latin typeface="Times New Roman" pitchFamily="18" charset="0"/>
                </a:rPr>
                <a:t>«Общегосу-                                                            дарственные вопросы</a:t>
              </a:r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</p:txBody>
        </p:sp>
      </p:grpSp>
      <p:grpSp>
        <p:nvGrpSpPr>
          <p:cNvPr id="15371" name="Group 47"/>
          <p:cNvGrpSpPr>
            <a:grpSpLocks/>
          </p:cNvGrpSpPr>
          <p:nvPr/>
        </p:nvGrpSpPr>
        <p:grpSpPr bwMode="auto">
          <a:xfrm flipH="1">
            <a:off x="1632193" y="3630438"/>
            <a:ext cx="1471341" cy="1179513"/>
            <a:chOff x="113" y="2205"/>
            <a:chExt cx="830" cy="848"/>
          </a:xfrm>
        </p:grpSpPr>
        <p:sp>
          <p:nvSpPr>
            <p:cNvPr id="15418" name="AutoShape 48"/>
            <p:cNvSpPr>
              <a:spLocks noChangeArrowheads="1"/>
            </p:cNvSpPr>
            <p:nvPr/>
          </p:nvSpPr>
          <p:spPr bwMode="auto">
            <a:xfrm>
              <a:off x="113" y="2205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19" name="Text Box 49"/>
            <p:cNvSpPr txBox="1">
              <a:spLocks noChangeArrowheads="1"/>
            </p:cNvSpPr>
            <p:nvPr/>
          </p:nvSpPr>
          <p:spPr bwMode="auto">
            <a:xfrm>
              <a:off x="114" y="2251"/>
              <a:ext cx="829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03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</a:t>
              </a:r>
            </a:p>
            <a:p>
              <a:pPr algn="ctr" eaLnBrk="1" hangingPunct="1"/>
              <a:r>
                <a:rPr lang="ru-RU" altLang="ru-RU" sz="1100" b="1">
                  <a:solidFill>
                    <a:srgbClr val="000099"/>
                  </a:solidFill>
                  <a:latin typeface="Times New Roman" pitchFamily="18" charset="0"/>
                </a:rPr>
                <a:t>безопасность и</a:t>
              </a:r>
              <a:endParaRPr lang="ru-RU" altLang="ru-RU" sz="11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правоохрани</a:t>
              </a:r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-тельная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деятельность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</p:txBody>
        </p:sp>
      </p:grpSp>
      <p:grpSp>
        <p:nvGrpSpPr>
          <p:cNvPr id="15372" name="Group 61"/>
          <p:cNvGrpSpPr>
            <a:grpSpLocks/>
          </p:cNvGrpSpPr>
          <p:nvPr/>
        </p:nvGrpSpPr>
        <p:grpSpPr bwMode="auto">
          <a:xfrm>
            <a:off x="3189943" y="3605290"/>
            <a:ext cx="1345545" cy="1161982"/>
            <a:chOff x="3334" y="2205"/>
            <a:chExt cx="998" cy="1058"/>
          </a:xfrm>
        </p:grpSpPr>
        <p:grpSp>
          <p:nvGrpSpPr>
            <p:cNvPr id="15414" name="Group 50"/>
            <p:cNvGrpSpPr>
              <a:grpSpLocks/>
            </p:cNvGrpSpPr>
            <p:nvPr/>
          </p:nvGrpSpPr>
          <p:grpSpPr bwMode="auto">
            <a:xfrm>
              <a:off x="3379" y="2205"/>
              <a:ext cx="907" cy="1058"/>
              <a:chOff x="113" y="2205"/>
              <a:chExt cx="829" cy="1058"/>
            </a:xfrm>
          </p:grpSpPr>
          <p:sp>
            <p:nvSpPr>
              <p:cNvPr id="15416" name="AutoShape 51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1058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7" name="Text Box 5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5" name="Text Box 56"/>
            <p:cNvSpPr txBox="1">
              <a:spLocks noChangeArrowheads="1"/>
            </p:cNvSpPr>
            <p:nvPr/>
          </p:nvSpPr>
          <p:spPr bwMode="auto">
            <a:xfrm>
              <a:off x="3334" y="2296"/>
              <a:ext cx="998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04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</a:t>
              </a:r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Нацио</a:t>
              </a:r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-</a:t>
              </a:r>
            </a:p>
            <a:p>
              <a:pPr algn="ctr" eaLnBrk="1" hangingPunct="1"/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нальная</a:t>
              </a:r>
              <a:endParaRPr lang="ru-RU" altLang="ru-RU" sz="11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экономика»</a:t>
              </a:r>
            </a:p>
            <a:p>
              <a:pPr algn="ctr" eaLnBrk="1" hangingPunct="1"/>
              <a:r>
                <a:rPr lang="ru-RU" alt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endParaRPr lang="ru-RU" altLang="ru-RU" sz="12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3" name="Group 62"/>
          <p:cNvGrpSpPr>
            <a:grpSpLocks/>
          </p:cNvGrpSpPr>
          <p:nvPr/>
        </p:nvGrpSpPr>
        <p:grpSpPr bwMode="auto">
          <a:xfrm>
            <a:off x="4508148" y="3630668"/>
            <a:ext cx="1247190" cy="1200446"/>
            <a:chOff x="3379" y="2202"/>
            <a:chExt cx="985" cy="1086"/>
          </a:xfrm>
        </p:grpSpPr>
        <p:grpSp>
          <p:nvGrpSpPr>
            <p:cNvPr id="15410" name="Group 63"/>
            <p:cNvGrpSpPr>
              <a:grpSpLocks/>
            </p:cNvGrpSpPr>
            <p:nvPr/>
          </p:nvGrpSpPr>
          <p:grpSpPr bwMode="auto">
            <a:xfrm>
              <a:off x="3379" y="2205"/>
              <a:ext cx="985" cy="1064"/>
              <a:chOff x="113" y="2205"/>
              <a:chExt cx="900" cy="1064"/>
            </a:xfrm>
          </p:grpSpPr>
          <p:sp>
            <p:nvSpPr>
              <p:cNvPr id="15412" name="AutoShape 64"/>
              <p:cNvSpPr>
                <a:spLocks noChangeArrowheads="1"/>
              </p:cNvSpPr>
              <p:nvPr/>
            </p:nvSpPr>
            <p:spPr bwMode="auto">
              <a:xfrm>
                <a:off x="196" y="2205"/>
                <a:ext cx="817" cy="1064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3" name="Text Box 6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1" name="Text Box 66"/>
            <p:cNvSpPr txBox="1">
              <a:spLocks noChangeArrowheads="1"/>
            </p:cNvSpPr>
            <p:nvPr/>
          </p:nvSpPr>
          <p:spPr bwMode="auto">
            <a:xfrm>
              <a:off x="3418" y="2202"/>
              <a:ext cx="946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05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«Жилищно-коммунальное хозяйство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  <a:p>
              <a:pPr algn="ctr" eaLnBrk="1" hangingPunct="1"/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endParaRPr lang="ru-RU" altLang="ru-RU" sz="12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5" name="Group 77"/>
          <p:cNvGrpSpPr>
            <a:grpSpLocks/>
          </p:cNvGrpSpPr>
          <p:nvPr/>
        </p:nvGrpSpPr>
        <p:grpSpPr bwMode="auto">
          <a:xfrm>
            <a:off x="496048" y="5034313"/>
            <a:ext cx="1531938" cy="720725"/>
            <a:chOff x="3334" y="2205"/>
            <a:chExt cx="998" cy="817"/>
          </a:xfrm>
        </p:grpSpPr>
        <p:grpSp>
          <p:nvGrpSpPr>
            <p:cNvPr id="15402" name="Group 78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04" name="AutoShape 79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5" name="Text Box 80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03" name="Text Box 81"/>
            <p:cNvSpPr txBox="1">
              <a:spLocks noChangeArrowheads="1"/>
            </p:cNvSpPr>
            <p:nvPr/>
          </p:nvSpPr>
          <p:spPr bwMode="auto">
            <a:xfrm>
              <a:off x="3334" y="2295"/>
              <a:ext cx="99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08</a:t>
              </a:r>
            </a:p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 «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Культура,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кинематография»</a:t>
              </a:r>
            </a:p>
          </p:txBody>
        </p:sp>
      </p:grpSp>
      <p:pic>
        <p:nvPicPr>
          <p:cNvPr id="15389" name="Picture 190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2" name="Group 81"/>
          <p:cNvGrpSpPr>
            <a:grpSpLocks/>
          </p:cNvGrpSpPr>
          <p:nvPr/>
        </p:nvGrpSpPr>
        <p:grpSpPr bwMode="auto">
          <a:xfrm>
            <a:off x="6948183" y="5036071"/>
            <a:ext cx="1716164" cy="810007"/>
            <a:chOff x="5110" y="2251"/>
            <a:chExt cx="681" cy="816"/>
          </a:xfrm>
        </p:grpSpPr>
        <p:grpSp>
          <p:nvGrpSpPr>
            <p:cNvPr id="15394" name="Group 80"/>
            <p:cNvGrpSpPr>
              <a:grpSpLocks/>
            </p:cNvGrpSpPr>
            <p:nvPr/>
          </p:nvGrpSpPr>
          <p:grpSpPr bwMode="auto">
            <a:xfrm>
              <a:off x="5141" y="2251"/>
              <a:ext cx="619" cy="816"/>
              <a:chOff x="5141" y="2251"/>
              <a:chExt cx="619" cy="816"/>
            </a:xfrm>
          </p:grpSpPr>
          <p:sp>
            <p:nvSpPr>
              <p:cNvPr id="15396" name="AutoShape 51"/>
              <p:cNvSpPr>
                <a:spLocks noChangeArrowheads="1"/>
              </p:cNvSpPr>
              <p:nvPr/>
            </p:nvSpPr>
            <p:spPr bwMode="auto">
              <a:xfrm>
                <a:off x="5141" y="2251"/>
                <a:ext cx="610" cy="816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7" name="Text Box 52"/>
              <p:cNvSpPr txBox="1">
                <a:spLocks noChangeArrowheads="1"/>
              </p:cNvSpPr>
              <p:nvPr/>
            </p:nvSpPr>
            <p:spPr bwMode="auto">
              <a:xfrm>
                <a:off x="5141" y="2296"/>
                <a:ext cx="61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95" name="Text Box 56"/>
            <p:cNvSpPr txBox="1">
              <a:spLocks noChangeArrowheads="1"/>
            </p:cNvSpPr>
            <p:nvPr/>
          </p:nvSpPr>
          <p:spPr bwMode="auto">
            <a:xfrm>
              <a:off x="5110" y="2264"/>
              <a:ext cx="68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13</a:t>
              </a:r>
            </a:p>
            <a:p>
              <a:pPr algn="ctr" eaLnBrk="1" hangingPunct="1"/>
              <a:r>
                <a:rPr lang="ru-RU" altLang="ru-RU" sz="1000" b="1">
                  <a:solidFill>
                    <a:srgbClr val="000099"/>
                  </a:solidFill>
                  <a:latin typeface="Times New Roman" pitchFamily="18" charset="0"/>
                </a:rPr>
                <a:t>«Обслуживание государственного и муниципального долга»</a:t>
              </a:r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 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5" name="Group 67"/>
          <p:cNvGrpSpPr>
            <a:grpSpLocks/>
          </p:cNvGrpSpPr>
          <p:nvPr/>
        </p:nvGrpSpPr>
        <p:grpSpPr bwMode="auto">
          <a:xfrm>
            <a:off x="6959524" y="3635426"/>
            <a:ext cx="1631780" cy="1131850"/>
            <a:chOff x="3379" y="2216"/>
            <a:chExt cx="1413" cy="1050"/>
          </a:xfrm>
        </p:grpSpPr>
        <p:grpSp>
          <p:nvGrpSpPr>
            <p:cNvPr id="66" name="Group 68"/>
            <p:cNvGrpSpPr>
              <a:grpSpLocks/>
            </p:cNvGrpSpPr>
            <p:nvPr/>
          </p:nvGrpSpPr>
          <p:grpSpPr bwMode="auto">
            <a:xfrm>
              <a:off x="3379" y="2216"/>
              <a:ext cx="1337" cy="1050"/>
              <a:chOff x="113" y="2216"/>
              <a:chExt cx="1222" cy="1050"/>
            </a:xfrm>
          </p:grpSpPr>
          <p:sp>
            <p:nvSpPr>
              <p:cNvPr id="68" name="AutoShape 69"/>
              <p:cNvSpPr>
                <a:spLocks noChangeArrowheads="1"/>
              </p:cNvSpPr>
              <p:nvPr/>
            </p:nvSpPr>
            <p:spPr bwMode="auto">
              <a:xfrm>
                <a:off x="446" y="2216"/>
                <a:ext cx="889" cy="105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Text Box 70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3711" y="2286"/>
              <a:ext cx="108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07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«Образование»</a:t>
              </a:r>
            </a:p>
            <a:p>
              <a:pPr algn="ctr" eaLnBrk="1" hangingPunct="1"/>
              <a:r>
                <a:rPr lang="ru-RU" alt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endParaRPr lang="ru-RU" altLang="ru-RU" sz="12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3" name="Прямая соединительная линия 2"/>
          <p:cNvCxnSpPr>
            <a:endCxn id="15422" idx="0"/>
          </p:cNvCxnSpPr>
          <p:nvPr/>
        </p:nvCxnSpPr>
        <p:spPr>
          <a:xfrm>
            <a:off x="950138" y="3452813"/>
            <a:ext cx="0" cy="230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15418" idx="0"/>
          </p:cNvCxnSpPr>
          <p:nvPr/>
        </p:nvCxnSpPr>
        <p:spPr>
          <a:xfrm>
            <a:off x="2379386" y="3452813"/>
            <a:ext cx="0" cy="17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5416" idx="0"/>
          </p:cNvCxnSpPr>
          <p:nvPr/>
        </p:nvCxnSpPr>
        <p:spPr>
          <a:xfrm>
            <a:off x="3853191" y="3452813"/>
            <a:ext cx="0" cy="1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15411" idx="0"/>
          </p:cNvCxnSpPr>
          <p:nvPr/>
        </p:nvCxnSpPr>
        <p:spPr>
          <a:xfrm flipH="1">
            <a:off x="5156434" y="3452813"/>
            <a:ext cx="32817" cy="17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567408" y="3452813"/>
            <a:ext cx="89" cy="181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8" idx="0"/>
          </p:cNvCxnSpPr>
          <p:nvPr/>
        </p:nvCxnSpPr>
        <p:spPr>
          <a:xfrm>
            <a:off x="7941905" y="3452813"/>
            <a:ext cx="1" cy="18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84909" y="3452813"/>
            <a:ext cx="0" cy="1608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74569" y="3425554"/>
            <a:ext cx="0" cy="1610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Rectangle 854"/>
          <p:cNvSpPr>
            <a:spLocks noChangeArrowheads="1"/>
          </p:cNvSpPr>
          <p:nvPr/>
        </p:nvSpPr>
        <p:spPr bwMode="auto">
          <a:xfrm>
            <a:off x="1403648" y="63850"/>
            <a:ext cx="6408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Бюджетная роспись (доходы) г. Боровичского муниципального района , тыс. руб</a:t>
            </a: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388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1723" y="61912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89627"/>
              </p:ext>
            </p:extLst>
          </p:nvPr>
        </p:nvGraphicFramePr>
        <p:xfrm>
          <a:off x="-36512" y="1124743"/>
          <a:ext cx="9180512" cy="5265268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8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3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2023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2024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2025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550 875,37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555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390,20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585</a:t>
                      </a:r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330,97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524 197,77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529 886,00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560 830,57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328 846,67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286 104,30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275 397,87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8 318,80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8 743,40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9 416,30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совокупный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177 312,30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224 868,30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265 366,40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9 720,00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10 170,00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10 650,00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26 677,60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25 504,20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24 500,40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16 270,70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15 934,10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15 969,80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природными ресурсами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1 650,60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818,40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1 664,70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4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44,70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37,20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4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4 195 ,00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3 337,00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2 722,00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3 425,20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3 267,90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3 006,70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1 091,40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1 100,00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1 100,00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848 595,44</a:t>
                      </a:r>
                      <a:endParaRPr lang="ru-RU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805 781,85</a:t>
                      </a:r>
                      <a:endParaRPr lang="ru-RU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801 772,65</a:t>
                      </a:r>
                      <a:endParaRPr lang="ru-RU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99 470,81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1 361 172,05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387 103,62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008062" y="-1390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Структура налоговых и неналоговых доходов бюджета </a:t>
            </a:r>
          </a:p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 Боровичского муниципального района в 2023-2025 гг.,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60453"/>
              </p:ext>
            </p:extLst>
          </p:nvPr>
        </p:nvGraphicFramePr>
        <p:xfrm>
          <a:off x="-68881" y="906952"/>
          <a:ext cx="9180513" cy="590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0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5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550 875,37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585 330,97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524 197,77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529 886,00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560 830,57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2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328 846,67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286 104,30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275 397,87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8 318,80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8 743,40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9 416,30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4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177 312,30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224 868,30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265 366,40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9 720,00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10 170,00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26 677,60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25 504,20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500,40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9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 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16 270,70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15 934,10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15 969,80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92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endParaRPr lang="ru-RU" sz="14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1 650,60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1 818,40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1 664,70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5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4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 материальных активов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4 195,00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722,00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3 425,20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3 267,90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3 006,70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9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1 091,40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7" descr="герб борович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5930"/>
            <a:ext cx="827584" cy="8307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1405"/>
            <a:ext cx="7632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программы  Боровичского муниципального района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рублей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" y="1405"/>
            <a:ext cx="900113" cy="9751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03653"/>
              </p:ext>
            </p:extLst>
          </p:nvPr>
        </p:nvGraphicFramePr>
        <p:xfrm>
          <a:off x="35495" y="980726"/>
          <a:ext cx="9001001" cy="58772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36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1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2023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2024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</a:t>
                      </a: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3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населения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качественной питьевой водой и очистка сточных вод на территории  Боровичского муниципального района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1 466,10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72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Боровичского муниципального района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«Капитальный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ремонт муниципального жилого фонда на территории Боровичского  муниципального района»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2 181,55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«Реализация молодёжной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политики в Боровичском муниципальном районе»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17 089,82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16 929,40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16 929,40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жильём молодых семей на 2015-2024"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10 023,55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12 279,92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Боровичском муниципальном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13 761,76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6 533,96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533,96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культуры в Боровичском муниципальном районе на 2021-2025 годы»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92 972,97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86 175,31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80 147,96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содержание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муниципальной системы оповещения населения Боровичского муниципального района»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1 687,11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образования в Боровичском муниципальном районе»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806 310,20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877 412,12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861 880,33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27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«Формирование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законопослушного поведения участников дорожного движения в Боровичском муниципальном районе»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1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Муниципальные программы  Боровичского муниципального района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35427"/>
              </p:ext>
            </p:extLst>
          </p:nvPr>
        </p:nvGraphicFramePr>
        <p:xfrm>
          <a:off x="35496" y="-2"/>
          <a:ext cx="9108504" cy="6858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02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7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1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2023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2024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туризма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Боровичском муниципальном районе»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«Формирование цифровой экономики на территории Боровичского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муниципального района»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1 501,40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197,80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1 437,80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и земельными ресурсами Боровичского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муниципального района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1 137,25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1 690,25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безопасности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людей на водных объектах Боровичского муниципального района»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4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«Профилактика терроризма и экстремизма на территории Боровичского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муниципального района на 2023-2025 годы»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 Развитие сельского хозяйства Боровичского муниципального района на 2021-2025 годы»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0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«Строительство,  реконструкция, капитальный ремонт, ремонт и содержание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автомобильных дорог местного значения вне границ населённых пунктов в границах Боровичского муниципального района»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27 040,80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21 225,40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21 898,30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 Развитие архитектуры и градостроительства в Боровичском муниципальном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4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«Экономическое развитие Боровичского муниципального района»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муниципальной службы»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83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 Переселение  граждан,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проживающих на территории сельских поселений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Боровиского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муниципального района , из аварийного жилищного фонда в 2021-2023 годах»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4"/>
          <p:cNvSpPr>
            <a:spLocks noChangeArrowheads="1"/>
          </p:cNvSpPr>
          <p:nvPr/>
        </p:nvSpPr>
        <p:spPr bwMode="auto">
          <a:xfrm>
            <a:off x="1403648" y="0"/>
            <a:ext cx="6624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динамика расходов  бюджета Боровичского муниципального района по разделам классификации расходов,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</a:p>
        </p:txBody>
      </p:sp>
      <p:pic>
        <p:nvPicPr>
          <p:cNvPr id="20483" name="Picture 7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90" y="155272"/>
            <a:ext cx="899592" cy="10490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15357"/>
              </p:ext>
            </p:extLst>
          </p:nvPr>
        </p:nvGraphicFramePr>
        <p:xfrm>
          <a:off x="0" y="1323439"/>
          <a:ext cx="9144001" cy="5400599"/>
        </p:xfrm>
        <a:graphic>
          <a:graphicData uri="http://schemas.openxmlformats.org/drawingml/2006/table">
            <a:tbl>
              <a:tblPr/>
              <a:tblGrid>
                <a:gridCol w="4543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1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1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78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3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2023год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1 4</a:t>
                      </a:r>
                      <a:r>
                        <a:rPr lang="en-US" sz="1800" b="1" i="0" u="none" strike="noStrike" dirty="0">
                          <a:effectLst/>
                          <a:latin typeface="Times New Roman"/>
                        </a:rPr>
                        <a:t>21 027,92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en-US" sz="1800" b="1" i="0" u="none" strike="noStrike" dirty="0">
                          <a:effectLst/>
                          <a:latin typeface="Times New Roman"/>
                        </a:rPr>
                        <a:t>361 172,05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en-US" sz="1800" b="1" i="0" u="none" strike="noStrike" dirty="0">
                          <a:effectLst/>
                          <a:latin typeface="Times New Roman"/>
                        </a:rPr>
                        <a:t>387 103,62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30,99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112 006,00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110 292,20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1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12 723,87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11 000,31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11 000,31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оборона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1 495,60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1 562,90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1 618,00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75 533,65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67 043,25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67 736,15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12 450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12 450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392,98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28 104,60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25 554,60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926,94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882 540,12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860 956,38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80 291,86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5 678,61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5 674,16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24 900,06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15 104,26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15 104,26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муниципального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долга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726,11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1 569,21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224,80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5 742,56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7 998,89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4 173,78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931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51 063,30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38 406,10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39 212,70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79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утверждённые 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27 707,80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83 106,28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7651" name="Rectangle 854"/>
          <p:cNvSpPr>
            <a:spLocks noChangeArrowheads="1"/>
          </p:cNvSpPr>
          <p:nvPr/>
        </p:nvSpPr>
        <p:spPr bwMode="auto">
          <a:xfrm>
            <a:off x="1042988" y="260350"/>
            <a:ext cx="6624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бюджета  Боровичского муниципального района, тыс. рублей</a:t>
            </a:r>
          </a:p>
        </p:txBody>
      </p:sp>
      <p:pic>
        <p:nvPicPr>
          <p:cNvPr id="27652" name="Picture 85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1723" y="164123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60925"/>
              </p:ext>
            </p:extLst>
          </p:nvPr>
        </p:nvGraphicFramePr>
        <p:xfrm>
          <a:off x="395537" y="1340769"/>
          <a:ext cx="8280922" cy="5280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0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5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2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1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покрытия дефицита  бюджета Боровичского</a:t>
                      </a:r>
                      <a:r>
                        <a:rPr lang="ru-RU" sz="2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района</a:t>
                      </a:r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2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557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 от кредитных организаций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 от кредитных организаций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-21 000,0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-33 000,0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 от других бюджетов бюджетной системы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 ,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полученных от других бюджетов бюджетной системы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- 53018,30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- 12 027, 70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- 33 789,60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средств бюджета Боровичского муниципального района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575,41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5408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908050"/>
            <a:ext cx="8964612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771775" y="2420938"/>
            <a:ext cx="568801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Контактная информация и обратная связь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:</a:t>
            </a:r>
          </a:p>
          <a:p>
            <a:pPr algn="ctr">
              <a:defRPr/>
            </a:pP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Комитет финансов Администрации Боровичского муниципального района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г. Боровичи, Новгородская область, ул. Коммунарная, д. 48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Тел.: (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81664)91253</a:t>
            </a: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Факс: (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81664)41761</a:t>
            </a:r>
          </a:p>
          <a:p>
            <a:pPr algn="ctr">
              <a:defRPr/>
            </a:pPr>
            <a:r>
              <a:rPr lang="en-US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E-mail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bor_comfin@mail.ru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5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369" y="2480885"/>
            <a:ext cx="2553889" cy="2389979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lP1k808bwfc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993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333375"/>
            <a:ext cx="8523288" cy="6264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Уважаемые </a:t>
            </a:r>
            <a:r>
              <a:rPr lang="ru-RU" altLang="ru-RU" sz="3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боровичане</a:t>
            </a:r>
            <a:r>
              <a:rPr lang="ru-RU" altLang="ru-RU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гости города!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Граждане</a:t>
            </a:r>
            <a:r>
              <a:rPr lang="ru-RU" altLang="ru-RU" sz="25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sz="2500" dirty="0">
                <a:solidFill>
                  <a:srgbClr val="333399"/>
                </a:solidFill>
                <a:latin typeface="Times New Roman" pitchFamily="18" charset="0"/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r>
              <a:rPr lang="ru-RU" altLang="ru-RU" sz="2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500" dirty="0">
                <a:solidFill>
                  <a:srgbClr val="333399"/>
                </a:solidFill>
                <a:latin typeface="Times New Roman" pitchFamily="18" charset="0"/>
              </a:rPr>
              <a:t>познакомит Вас с основными положениями бюджета Боровичского муниципального района на 2023-2025 годы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15616" y="260648"/>
            <a:ext cx="7596336" cy="6080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Публичные слушания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700213"/>
            <a:ext cx="8139113" cy="4614862"/>
          </a:xfrm>
        </p:spPr>
        <p:txBody>
          <a:bodyPr/>
          <a:lstStyle/>
          <a:p>
            <a:pPr marL="0" indent="3556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слушания</a:t>
            </a:r>
            <a:r>
              <a:rPr lang="ru-RU" altLang="ru-RU" sz="24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Боровичи на очередной финансовый год и плановый период.</a:t>
            </a:r>
          </a:p>
          <a:p>
            <a:pPr marL="0" indent="355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публичных слушаний</a:t>
            </a:r>
            <a:r>
              <a:rPr lang="ru-RU" altLang="ru-RU" sz="24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заключение, в котором отражаются выраженные позиции жителей города Боровичи и рекомендации, сформулированные по результатам публичных слушаний.</a:t>
            </a:r>
          </a:p>
        </p:txBody>
      </p:sp>
      <p:pic>
        <p:nvPicPr>
          <p:cNvPr id="7172" name="Picture 4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65100" y="155576"/>
            <a:ext cx="950516" cy="1106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фл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2"/>
            <a:ext cx="1403648" cy="10426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75656" y="116632"/>
            <a:ext cx="669674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4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 - </a:t>
            </a:r>
            <a:r>
              <a:rPr lang="ru-RU" altLang="ru-RU" sz="1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13099" y="175852"/>
            <a:ext cx="4951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система  </a:t>
            </a:r>
            <a:endParaRPr lang="ru-RU" altLang="ru-RU" sz="2800" b="1" i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Федерации</a:t>
            </a:r>
            <a:endParaRPr lang="ru-RU" altLang="ru-RU" sz="2800" b="1" i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1850351" y="1906683"/>
            <a:ext cx="5328592" cy="112676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155888" y="1891867"/>
            <a:ext cx="496922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Федеральный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федеральный бюджет;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бюджеты государственных внебюджетных фондов РФ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827584" y="2997999"/>
            <a:ext cx="7272808" cy="122308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>
              <a:solidFill>
                <a:srgbClr val="FFCC00"/>
              </a:solidFill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240240" y="4225231"/>
            <a:ext cx="8599055" cy="144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958755" y="3036455"/>
            <a:ext cx="51133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Региональный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бюджеты субъектов РФ;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бюджеты территориальных государственных внебюджетных  фондов РФ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71735" y="4271163"/>
            <a:ext cx="8137525" cy="13942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1800" b="1" dirty="0">
                <a:latin typeface="Times New Roman" pitchFamily="18" charset="0"/>
              </a:rPr>
              <a:t>Муниципальный уровень: </a:t>
            </a:r>
            <a:r>
              <a:rPr lang="ru-RU" altLang="ru-RU" sz="1800" dirty="0">
                <a:latin typeface="Times New Roman" pitchFamily="18" charset="0"/>
              </a:rPr>
              <a:t>бюджеты муниципальных районов; - бюджеты муниципальных  округов; бюджеты городских округов;-бюджеты городских округов с внутригородским делением;- бюджеты внутригородских муниципальных образований городов Федерального значения Москвы , Санкт-Петербурга и Севастополя;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1800" dirty="0">
                <a:latin typeface="Times New Roman" pitchFamily="18" charset="0"/>
              </a:rPr>
              <a:t>бюджеты городских и сельских поселений ,- бюджеты внутригородских районов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4759" y="188640"/>
            <a:ext cx="8135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i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Понятие «БЮДЖЕТ</a:t>
            </a:r>
            <a:r>
              <a:rPr lang="ru-RU" altLang="ru-RU" sz="36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44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692696"/>
            <a:ext cx="7316312" cy="187220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 старо нормандского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1547662" y="2492897"/>
            <a:ext cx="1008211" cy="977387"/>
          </a:xfrm>
          <a:prstGeom prst="downArrow">
            <a:avLst>
              <a:gd name="adj1" fmla="val 50000"/>
              <a:gd name="adj2" fmla="val 491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169053" y="2564904"/>
            <a:ext cx="835620" cy="976190"/>
          </a:xfrm>
          <a:prstGeom prst="downArrow">
            <a:avLst>
              <a:gd name="adj1" fmla="val 47831"/>
              <a:gd name="adj2" fmla="val 613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927" y="3470285"/>
            <a:ext cx="3312369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: налоги юридических и физических лиц, административные платежи и сборы, безвозмездные поступления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76742" y="3541094"/>
            <a:ext cx="3460625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 (социальные выплаты населению, финансовое обеспечение госучреждений (образования, здравоохранения и др.), капитальное строительство и 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9"/>
          <p:cNvSpPr>
            <a:spLocks noChangeArrowheads="1"/>
          </p:cNvSpPr>
          <p:nvPr/>
        </p:nvSpPr>
        <p:spPr bwMode="auto">
          <a:xfrm>
            <a:off x="292986" y="4525154"/>
            <a:ext cx="3852862" cy="1439863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Получает социальные гарантии - расходная часть бюджета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(образование, культура, здравоохранение, социальная поддержка и др</a:t>
            </a:r>
            <a:r>
              <a:rPr lang="ru-RU" altLang="ru-RU" sz="1600" b="1" dirty="0">
                <a:latin typeface="Times New Roman" pitchFamily="18" charset="0"/>
              </a:rPr>
              <a:t>.)</a:t>
            </a:r>
          </a:p>
        </p:txBody>
      </p:sp>
      <p:pic>
        <p:nvPicPr>
          <p:cNvPr id="10243" name="Picture 21" descr="47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0704"/>
            <a:ext cx="1584176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15"/>
          <p:cNvSpPr>
            <a:spLocks noChangeArrowheads="1"/>
          </p:cNvSpPr>
          <p:nvPr/>
        </p:nvSpPr>
        <p:spPr bwMode="auto">
          <a:xfrm>
            <a:off x="539750" y="1484313"/>
            <a:ext cx="3370263" cy="917575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Помогает формировать доходную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часть бюджета (налог на доходы физических лиц</a:t>
            </a:r>
            <a:r>
              <a:rPr lang="ru-RU" altLang="ru-RU" sz="16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0245" name="Oval 16"/>
          <p:cNvSpPr>
            <a:spLocks noChangeArrowheads="1"/>
          </p:cNvSpPr>
          <p:nvPr/>
        </p:nvSpPr>
        <p:spPr bwMode="auto">
          <a:xfrm>
            <a:off x="858838" y="3065463"/>
            <a:ext cx="2847975" cy="7207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</p:txBody>
      </p:sp>
      <p:sp>
        <p:nvSpPr>
          <p:cNvPr id="10246" name="AutoShape 17"/>
          <p:cNvSpPr>
            <a:spLocks noChangeArrowheads="1"/>
          </p:cNvSpPr>
          <p:nvPr/>
        </p:nvSpPr>
        <p:spPr bwMode="auto">
          <a:xfrm>
            <a:off x="179388" y="2474913"/>
            <a:ext cx="4103687" cy="588962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как налогоплательщик</a:t>
            </a:r>
            <a:endParaRPr lang="ru-RU" altLang="ru-RU" sz="15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7" name="AutoShape 18"/>
          <p:cNvSpPr>
            <a:spLocks noChangeArrowheads="1"/>
          </p:cNvSpPr>
          <p:nvPr/>
        </p:nvSpPr>
        <p:spPr bwMode="auto">
          <a:xfrm>
            <a:off x="250825" y="3860800"/>
            <a:ext cx="4103688" cy="647700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</a:rPr>
              <a:t>как получатель социальных гарантий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8" name="AutoShape 22"/>
          <p:cNvSpPr>
            <a:spLocks noChangeArrowheads="1"/>
          </p:cNvSpPr>
          <p:nvPr/>
        </p:nvSpPr>
        <p:spPr bwMode="auto">
          <a:xfrm rot="-5400000">
            <a:off x="5412125" y="190986"/>
            <a:ext cx="1179513" cy="2306637"/>
          </a:xfrm>
          <a:prstGeom prst="wedgeRoundRectCallout">
            <a:avLst>
              <a:gd name="adj1" fmla="val 48787"/>
              <a:gd name="adj2" fmla="val 75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Times New Roman" pitchFamily="18" charset="0"/>
              </a:rPr>
              <a:t>Возможности влияния граждан на состав бюджета</a:t>
            </a:r>
          </a:p>
        </p:txBody>
      </p:sp>
      <p:sp>
        <p:nvSpPr>
          <p:cNvPr id="10249" name="AutoShape 23"/>
          <p:cNvSpPr>
            <a:spLocks noChangeArrowheads="1"/>
          </p:cNvSpPr>
          <p:nvPr/>
        </p:nvSpPr>
        <p:spPr bwMode="auto">
          <a:xfrm>
            <a:off x="4995863" y="2672556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Публичные слушания по проекту бюджета города Боровичи на очередной финансовый год и плановый период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0250" name="AutoShape 24"/>
          <p:cNvSpPr>
            <a:spLocks noChangeArrowheads="1"/>
          </p:cNvSpPr>
          <p:nvPr/>
        </p:nvSpPr>
        <p:spPr bwMode="auto">
          <a:xfrm>
            <a:off x="4995863" y="4514316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Публичные слушания по проекту решения об исполнении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бюджета города Боровичи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 истекший финансовый год</a:t>
            </a:r>
            <a:endParaRPr lang="ru-RU" altLang="ru-RU" sz="1600" b="1" dirty="0">
              <a:latin typeface="Times New Roman" pitchFamily="18" charset="0"/>
            </a:endParaRPr>
          </a:p>
        </p:txBody>
      </p:sp>
      <p:pic>
        <p:nvPicPr>
          <p:cNvPr id="10251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489575"/>
            <a:ext cx="9493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9" descr="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647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8"/>
          <p:cNvSpPr txBox="1">
            <a:spLocks noChangeArrowheads="1"/>
          </p:cNvSpPr>
          <p:nvPr/>
        </p:nvSpPr>
        <p:spPr bwMode="auto">
          <a:xfrm>
            <a:off x="2268538" y="188913"/>
            <a:ext cx="586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  <a:latin typeface="Times New Roman" pitchFamily="18" charset="0"/>
              </a:rPr>
              <a:t>Гражданин, его участие в бюджетном процессе</a:t>
            </a:r>
            <a:endParaRPr lang="ru-RU" altLang="ru-RU" sz="2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54" name="Picture 12" descr="588px-%D0%9A%D0%BD%D0%B8%D0%B3%D0%B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8638" y="138113"/>
            <a:ext cx="7345362" cy="1008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Боровичского муниципального района</a:t>
            </a:r>
            <a:r>
              <a:rPr lang="ru-RU" altLang="ru-RU" sz="24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составляется и утверждается на трёхлетний период и основывается на:</a:t>
            </a:r>
          </a:p>
        </p:txBody>
      </p:sp>
      <p:pic>
        <p:nvPicPr>
          <p:cNvPr id="11268" name="Picture 9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38405" y="133248"/>
            <a:ext cx="941255" cy="1095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02850" y="1249119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Бюджетном послании Президента Российской Федерации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02850" y="2204864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Боровичского муниципального района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35596" y="3212976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35442" y="414908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" y="-1"/>
            <a:ext cx="9131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2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Крупная сетка"/>
          <p:cNvSpPr>
            <a:spLocks noChangeArrowheads="1"/>
          </p:cNvSpPr>
          <p:nvPr/>
        </p:nvSpPr>
        <p:spPr bwMode="auto">
          <a:xfrm>
            <a:off x="179388" y="3860800"/>
            <a:ext cx="4178300" cy="2305050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1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76375" y="1125538"/>
            <a:ext cx="2051050" cy="2230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518150" y="1052513"/>
            <a:ext cx="1860550" cy="2303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924550" y="3367088"/>
            <a:ext cx="941388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12294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2060575"/>
            <a:ext cx="1163637" cy="129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380288" y="3357563"/>
            <a:ext cx="1012825" cy="2841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12296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192088" y="1989138"/>
            <a:ext cx="1314450" cy="1366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41325" y="3357563"/>
            <a:ext cx="939800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881188" y="3346450"/>
            <a:ext cx="1014412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1394" y="333375"/>
            <a:ext cx="86423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b="1" i="1">
                <a:solidFill>
                  <a:schemeClr val="tx2"/>
                </a:solidFill>
              </a:rPr>
              <a:t>ДОХОДЫ – РАСХОДЫ = ДЕФИЦИТ (ПРОФИЦИТ</a:t>
            </a:r>
            <a:r>
              <a:rPr lang="ru-RU" altLang="ru-RU" sz="2600" b="1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179388" y="3860800"/>
            <a:ext cx="403225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u="sng">
                <a:latin typeface="Times New Roman" pitchFamily="18" charset="0"/>
              </a:rPr>
              <a:t>ДЕФИЦИТ </a:t>
            </a:r>
            <a:endParaRPr lang="ru-RU" altLang="ru-RU" sz="1600" b="1" u="sng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(расходы больше доходов</a:t>
            </a:r>
            <a:r>
              <a:rPr lang="ru-RU" altLang="ru-RU" sz="16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</a:t>
            </a:r>
            <a:r>
              <a:rPr lang="ru-RU" altLang="ru-RU" dirty="0">
                <a:latin typeface="Times New Roman" pitchFamily="18" charset="0"/>
              </a:rPr>
              <a:t>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600" dirty="0">
              <a:latin typeface="Times New Roman" pitchFamily="18" charset="0"/>
            </a:endParaRPr>
          </a:p>
        </p:txBody>
      </p:sp>
      <p:sp>
        <p:nvSpPr>
          <p:cNvPr id="12301" name="AutoShape 15" descr="Крупная сетка"/>
          <p:cNvSpPr>
            <a:spLocks noChangeArrowheads="1"/>
          </p:cNvSpPr>
          <p:nvPr/>
        </p:nvSpPr>
        <p:spPr bwMode="auto">
          <a:xfrm>
            <a:off x="4643438" y="3789363"/>
            <a:ext cx="4278312" cy="23542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4787900" y="3860800"/>
            <a:ext cx="4062413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u="sng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(доходы больше расходов</a:t>
            </a:r>
            <a:r>
              <a:rPr lang="ru-RU" altLang="ru-RU" sz="16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</a:t>
            </a:r>
            <a:r>
              <a:rPr lang="ru-RU" altLang="ru-RU" dirty="0">
                <a:latin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3880</TotalTime>
  <Words>1961</Words>
  <Application>Microsoft Office PowerPoint</Application>
  <PresentationFormat>Экран (4:3)</PresentationFormat>
  <Paragraphs>505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Трава</vt:lpstr>
      <vt:lpstr>Тема Office</vt:lpstr>
      <vt:lpstr>      Бюджет для граждан</vt:lpstr>
      <vt:lpstr>Презентация PowerPoint</vt:lpstr>
      <vt:lpstr>Публичные слушания</vt:lpstr>
      <vt:lpstr>Презентация PowerPoint</vt:lpstr>
      <vt:lpstr>Презентация PowerPoint</vt:lpstr>
      <vt:lpstr>Презентация PowerPoint</vt:lpstr>
      <vt:lpstr>Проект бюджета Боровичского муниципального района составляется и утверждается на трёхлетний период и основывается на:</vt:lpstr>
      <vt:lpstr>Презентация PowerPoint</vt:lpstr>
      <vt:lpstr>Презентация PowerPoint</vt:lpstr>
      <vt:lpstr>Структура доходов бюджета  Боровичского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Elena_S</dc:creator>
  <cp:lastModifiedBy>Filipp</cp:lastModifiedBy>
  <cp:revision>288</cp:revision>
  <cp:lastPrinted>2023-02-21T11:23:01Z</cp:lastPrinted>
  <dcterms:created xsi:type="dcterms:W3CDTF">2014-10-22T06:06:28Z</dcterms:created>
  <dcterms:modified xsi:type="dcterms:W3CDTF">2023-02-21T12:20:56Z</dcterms:modified>
</cp:coreProperties>
</file>