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1" r:id="rId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8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finserver\&#1086;&#1073;&#1084;&#1077;&#1085;\&#1069;&#1082;&#1086;&#1085;&#1086;&#1084;&#1080;&#1095;&#1077;&#1089;&#1082;&#1080;&#1081;%20&#1086;&#1090;&#1076;&#1077;&#1083;\&#1042;&#1072;&#1089;&#1080;&#1083;&#1100;&#1077;&#1074;&#1072;\&#1040;&#1085;&#1072;&#1083;&#1080;&#1079;%20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omfinserver\&#1086;&#1073;&#1084;&#1077;&#1085;\&#1069;&#1082;&#1086;&#1085;&#1086;&#1084;&#1080;&#1095;&#1077;&#1089;&#1082;&#1080;&#1081;%20&#1086;&#1090;&#1076;&#1077;&#1083;\&#1042;&#1072;&#1089;&#1080;&#1083;&#1100;&#1077;&#1074;&#1072;\&#1040;&#1085;&#1072;&#1083;&#1080;&#1079;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01.Citybor.local\&#1054;&#1073;&#1084;&#1077;&#1085;\&#1054;&#1073;&#1084;&#1077;&#1085;\&#1062;&#1080;&#1092;&#1088;&#1099;%20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618630218392516E-2"/>
          <c:y val="1.6232243896648596E-2"/>
          <c:w val="0.94338136978160747"/>
          <c:h val="0.55177148867698067"/>
        </c:manualLayout>
      </c:layout>
      <c:bar3DChart>
        <c:barDir val="col"/>
        <c:grouping val="clustered"/>
        <c:varyColors val="0"/>
        <c:ser>
          <c:idx val="0"/>
          <c:order val="0"/>
          <c:tx>
            <c:v>2020 Факт</c:v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5.4656262716955293E-3"/>
                  <c:y val="-8.3544362231103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732213123517031E-3"/>
                  <c:y val="-8.3652214179747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924255997736528E-3"/>
                  <c:y val="-8.3573057410426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8.3612040133779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6.490787269681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Лист1!$A$16:$A$23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Субсидии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остатков субсидий и субвенций</c:v>
                </c:pt>
              </c:strCache>
            </c:strRef>
          </c:cat>
          <c:val>
            <c:numRef>
              <c:f>Лист1!$B$16:$B$23</c:f>
              <c:numCache>
                <c:formatCode>General</c:formatCode>
                <c:ptCount val="8"/>
                <c:pt idx="0">
                  <c:v>420.1</c:v>
                </c:pt>
                <c:pt idx="1">
                  <c:v>33.200000000000003</c:v>
                </c:pt>
                <c:pt idx="2">
                  <c:v>40.700000000000003</c:v>
                </c:pt>
                <c:pt idx="3">
                  <c:v>543.20000000000005</c:v>
                </c:pt>
                <c:pt idx="4">
                  <c:v>949.9</c:v>
                </c:pt>
                <c:pt idx="5">
                  <c:v>9.6999999999999993</c:v>
                </c:pt>
                <c:pt idx="6">
                  <c:v>0.3</c:v>
                </c:pt>
                <c:pt idx="7">
                  <c:v>-0.6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6D-466A-BBA3-24D0BCA789D6}"/>
            </c:ext>
          </c:extLst>
        </c:ser>
        <c:ser>
          <c:idx val="1"/>
          <c:order val="1"/>
          <c:tx>
            <c:v>2021 План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667887494374933E-2"/>
                  <c:y val="-4.8143440298605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967213114754103E-3"/>
                  <c:y val="-6.2709030100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36419852768609E-3"/>
                  <c:y val="-1.0469011725293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83606557377051E-3"/>
                  <c:y val="-8.3612040133779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667077969148431E-2"/>
                  <c:y val="-1.8812760598926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689636313917508E-3"/>
                  <c:y val="-8.3752093802345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672409078479629E-3"/>
                  <c:y val="-1.465661641541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5706863549357389E-3"/>
                  <c:y val="6.700167504187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Лист1!$A$16:$A$23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Субсидии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остатков субсидий и субвенций</c:v>
                </c:pt>
              </c:strCache>
            </c:strRef>
          </c:cat>
          <c:val>
            <c:numRef>
              <c:f>Лист1!$C$16:$C$23</c:f>
              <c:numCache>
                <c:formatCode>General</c:formatCode>
                <c:ptCount val="8"/>
                <c:pt idx="0">
                  <c:v>429.1</c:v>
                </c:pt>
                <c:pt idx="1">
                  <c:v>30.8</c:v>
                </c:pt>
                <c:pt idx="2">
                  <c:v>28.4</c:v>
                </c:pt>
                <c:pt idx="3">
                  <c:v>589.79999999999995</c:v>
                </c:pt>
                <c:pt idx="4">
                  <c:v>302.3</c:v>
                </c:pt>
                <c:pt idx="5">
                  <c:v>14.1</c:v>
                </c:pt>
                <c:pt idx="6">
                  <c:v>0.9</c:v>
                </c:pt>
                <c:pt idx="7">
                  <c:v>-1.2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E6D-466A-BBA3-24D0BCA789D6}"/>
            </c:ext>
          </c:extLst>
        </c:ser>
        <c:ser>
          <c:idx val="2"/>
          <c:order val="2"/>
          <c:tx>
            <c:v>2021 Факт</c:v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8263259545386993E-2"/>
                  <c:y val="1.67715216502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133513766070462E-2"/>
                  <c:y val="-4.1806803044091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774454772316709E-2"/>
                  <c:y val="-2.094296944037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316181457629526E-2"/>
                  <c:y val="-1.0454998087550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537497927607284E-2"/>
                  <c:y val="-2.090653398224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672409078479528E-2"/>
                  <c:y val="-2.0938023450586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017227235438884E-3"/>
                  <c:y val="-8.3752093802345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508613617719443E-2"/>
                  <c:y val="7.1189279731993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Лист1!$A$16:$A$23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Субсидии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  <c:pt idx="7">
                  <c:v>Возврат остатков субсидий и субвенций</c:v>
                </c:pt>
              </c:strCache>
            </c:strRef>
          </c:cat>
          <c:val>
            <c:numRef>
              <c:f>Лист1!$D$16:$D$23</c:f>
              <c:numCache>
                <c:formatCode>General</c:formatCode>
                <c:ptCount val="8"/>
                <c:pt idx="0">
                  <c:v>455.2</c:v>
                </c:pt>
                <c:pt idx="1">
                  <c:v>39.299999999999997</c:v>
                </c:pt>
                <c:pt idx="2">
                  <c:v>28.4</c:v>
                </c:pt>
                <c:pt idx="3">
                  <c:v>589.5</c:v>
                </c:pt>
                <c:pt idx="4">
                  <c:v>295.10000000000002</c:v>
                </c:pt>
                <c:pt idx="5">
                  <c:v>14.1</c:v>
                </c:pt>
                <c:pt idx="6">
                  <c:v>0.8</c:v>
                </c:pt>
                <c:pt idx="7">
                  <c:v>-1.2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E6D-466A-BBA3-24D0BCA78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703360"/>
        <c:axId val="26704896"/>
        <c:axId val="0"/>
      </c:bar3DChart>
      <c:catAx>
        <c:axId val="2670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704896"/>
        <c:crosses val="autoZero"/>
        <c:auto val="1"/>
        <c:lblAlgn val="ctr"/>
        <c:lblOffset val="100"/>
        <c:noMultiLvlLbl val="0"/>
      </c:catAx>
      <c:valAx>
        <c:axId val="2670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703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457574244117299E-2"/>
          <c:y val="0.17959632026565012"/>
          <c:w val="0.92150212647438268"/>
          <c:h val="0.31685663191904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Код</c:v>
                </c:pt>
              </c:strCache>
            </c:strRef>
          </c:tx>
          <c:invertIfNegative val="0"/>
          <c:cat>
            <c:strRef>
              <c:f>Лист2!$A$3:$A$14</c:f>
              <c:strCache>
                <c:ptCount val="12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Межбюджетные трансферты</c:v>
                </c:pt>
                <c:pt idx="5">
                  <c:v>Жилищно-коммунальное хозяйство</c:v>
                </c:pt>
                <c:pt idx="6">
                  <c:v>Национальная экономика</c:v>
                </c:pt>
                <c:pt idx="7">
                  <c:v>Обслуживание гос.долга</c:v>
                </c:pt>
                <c:pt idx="8">
                  <c:v>Физическая культура и спорт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Национальная оборона</c:v>
                </c:pt>
                <c:pt idx="11">
                  <c:v>Охрана оружающей среды</c:v>
                </c:pt>
              </c:strCache>
            </c:strRef>
          </c:cat>
          <c:val>
            <c:numRef>
              <c:f>Лист2!$B$3:$B$14</c:f>
              <c:numCache>
                <c:formatCode>General</c:formatCode>
                <c:ptCount val="12"/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0-E048-45C2-BF27-EE94A25231D5}"/>
            </c:ext>
          </c:extLst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Факт 2020 г.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9651698105772813E-2"/>
                  <c:y val="1.466049331817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040299281500033E-2"/>
                  <c:y val="-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72999346818213E-3"/>
                  <c:y val="-1.0471780941556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691997387272852E-3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364996734091065E-3"/>
                  <c:y val="-1.256613712986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5710995427727482E-3"/>
                  <c:y val="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2037996080909278E-3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2037996080909278E-3"/>
                  <c:y val="-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Лист2!$A$3:$A$14</c:f>
              <c:strCache>
                <c:ptCount val="12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Межбюджетные трансферты</c:v>
                </c:pt>
                <c:pt idx="5">
                  <c:v>Жилищно-коммунальное хозяйство</c:v>
                </c:pt>
                <c:pt idx="6">
                  <c:v>Национальная экономика</c:v>
                </c:pt>
                <c:pt idx="7">
                  <c:v>Обслуживание гос.долга</c:v>
                </c:pt>
                <c:pt idx="8">
                  <c:v>Физическая культура и спорт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Национальная оборона</c:v>
                </c:pt>
                <c:pt idx="11">
                  <c:v>Охрана оружающей среды</c:v>
                </c:pt>
              </c:strCache>
            </c:strRef>
          </c:cat>
          <c:val>
            <c:numRef>
              <c:f>Лист2!$C$3:$C$14</c:f>
              <c:numCache>
                <c:formatCode>0.0</c:formatCode>
                <c:ptCount val="12"/>
                <c:pt idx="0">
                  <c:v>1547.4</c:v>
                </c:pt>
                <c:pt idx="1">
                  <c:v>86.3</c:v>
                </c:pt>
                <c:pt idx="2">
                  <c:v>79.3</c:v>
                </c:pt>
                <c:pt idx="3">
                  <c:v>72.7</c:v>
                </c:pt>
                <c:pt idx="4">
                  <c:v>43.6</c:v>
                </c:pt>
                <c:pt idx="5">
                  <c:v>36.700000000000003</c:v>
                </c:pt>
                <c:pt idx="6">
                  <c:v>54.8</c:v>
                </c:pt>
                <c:pt idx="7">
                  <c:v>20.9</c:v>
                </c:pt>
                <c:pt idx="8">
                  <c:v>9</c:v>
                </c:pt>
                <c:pt idx="9">
                  <c:v>8.3000000000000007</c:v>
                </c:pt>
                <c:pt idx="1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48-45C2-BF27-EE94A25231D5}"/>
            </c:ext>
          </c:extLst>
        </c:ser>
        <c:ser>
          <c:idx val="2"/>
          <c:order val="2"/>
          <c:tx>
            <c:strRef>
              <c:f>Лист2!$D$2</c:f>
              <c:strCache>
                <c:ptCount val="1"/>
                <c:pt idx="0">
                  <c:v>План 2021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6917098236409172E-2"/>
                  <c:y val="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779584144876086E-3"/>
                  <c:y val="-2.0919155212572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48-45C2-BF27-EE94A25231D5}"/>
                </c:ext>
              </c:extLst>
            </c:dLbl>
            <c:dLbl>
              <c:idx val="2"/>
              <c:layout>
                <c:manualLayout>
                  <c:x val="-2.7405212470335244E-3"/>
                  <c:y val="-4.187492043095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48-45C2-BF27-EE94A25231D5}"/>
                </c:ext>
              </c:extLst>
            </c:dLbl>
            <c:dLbl>
              <c:idx val="3"/>
              <c:layout>
                <c:manualLayout>
                  <c:x val="1.363747108079892E-3"/>
                  <c:y val="-3.1403139489399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48-45C2-BF27-EE94A25231D5}"/>
                </c:ext>
              </c:extLst>
            </c:dLbl>
            <c:dLbl>
              <c:idx val="4"/>
              <c:layout>
                <c:manualLayout>
                  <c:x val="5.4644808743168896E-3"/>
                  <c:y val="-2.0903010033444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48-45C2-BF27-EE94A25231D5}"/>
                </c:ext>
              </c:extLst>
            </c:dLbl>
            <c:dLbl>
              <c:idx val="5"/>
              <c:layout>
                <c:manualLayout>
                  <c:x val="0"/>
                  <c:y val="-1.6754849506490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5710995427727482E-3"/>
                  <c:y val="-1.88492056948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8364996734091065E-3"/>
                  <c:y val="-2.303791807142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57109954277274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672999346819215E-3"/>
                  <c:y val="-1.6754849506490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6407491554769775E-2"/>
                  <c:y val="-1.466049331817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Лист2!$A$3:$A$14</c:f>
              <c:strCache>
                <c:ptCount val="12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Межбюджетные трансферты</c:v>
                </c:pt>
                <c:pt idx="5">
                  <c:v>Жилищно-коммунальное хозяйство</c:v>
                </c:pt>
                <c:pt idx="6">
                  <c:v>Национальная экономика</c:v>
                </c:pt>
                <c:pt idx="7">
                  <c:v>Обслуживание гос.долга</c:v>
                </c:pt>
                <c:pt idx="8">
                  <c:v>Физическая культура и спорт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Национальная оборона</c:v>
                </c:pt>
                <c:pt idx="11">
                  <c:v>Охрана оружающей среды</c:v>
                </c:pt>
              </c:strCache>
            </c:strRef>
          </c:cat>
          <c:val>
            <c:numRef>
              <c:f>Лист2!$D$3:$D$14</c:f>
              <c:numCache>
                <c:formatCode>General</c:formatCode>
                <c:ptCount val="12"/>
                <c:pt idx="0">
                  <c:v>941.4</c:v>
                </c:pt>
                <c:pt idx="1">
                  <c:v>85.6</c:v>
                </c:pt>
                <c:pt idx="2">
                  <c:v>91.9</c:v>
                </c:pt>
                <c:pt idx="3">
                  <c:v>82.1</c:v>
                </c:pt>
                <c:pt idx="4">
                  <c:v>44.1</c:v>
                </c:pt>
                <c:pt idx="5" formatCode="0.0">
                  <c:v>30</c:v>
                </c:pt>
                <c:pt idx="6">
                  <c:v>70.900000000000006</c:v>
                </c:pt>
                <c:pt idx="7">
                  <c:v>13.1</c:v>
                </c:pt>
                <c:pt idx="8">
                  <c:v>30.2</c:v>
                </c:pt>
                <c:pt idx="9" formatCode="0.0">
                  <c:v>11</c:v>
                </c:pt>
                <c:pt idx="10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048-45C2-BF27-EE94A25231D5}"/>
            </c:ext>
          </c:extLst>
        </c:ser>
        <c:ser>
          <c:idx val="3"/>
          <c:order val="3"/>
          <c:tx>
            <c:strRef>
              <c:f>Лист2!$E$2</c:f>
              <c:strCache>
                <c:ptCount val="1"/>
                <c:pt idx="0">
                  <c:v>Факт 2021г.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dLbl>
              <c:idx val="0"/>
              <c:layout>
                <c:manualLayout>
                  <c:x val="1.5013168605630756E-2"/>
                  <c:y val="-3.1419465573071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48-45C2-BF27-EE94A25231D5}"/>
                </c:ext>
              </c:extLst>
            </c:dLbl>
            <c:dLbl>
              <c:idx val="1"/>
              <c:layout>
                <c:manualLayout>
                  <c:x val="8.1790374832896029E-3"/>
                  <c:y val="-8.3774247532452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48-45C2-BF27-EE94A25231D5}"/>
                </c:ext>
              </c:extLst>
            </c:dLbl>
            <c:dLbl>
              <c:idx val="2"/>
              <c:layout>
                <c:manualLayout>
                  <c:x val="1.3566414548760338E-3"/>
                  <c:y val="-4.180631789754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48-45C2-BF27-EE94A25231D5}"/>
                </c:ext>
              </c:extLst>
            </c:dLbl>
            <c:dLbl>
              <c:idx val="3"/>
              <c:layout>
                <c:manualLayout>
                  <c:x val="5.4585412589214979E-3"/>
                  <c:y val="-4.180631789754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48-45C2-BF27-EE94A25231D5}"/>
                </c:ext>
              </c:extLst>
            </c:dLbl>
            <c:dLbl>
              <c:idx val="4"/>
              <c:layout>
                <c:manualLayout>
                  <c:x val="1.3668262244682306E-2"/>
                  <c:y val="-1.6754849506490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48-45C2-BF27-EE94A25231D5}"/>
                </c:ext>
              </c:extLst>
            </c:dLbl>
            <c:dLbl>
              <c:idx val="5"/>
              <c:layout>
                <c:manualLayout>
                  <c:x val="1.5040299281500033E-2"/>
                  <c:y val="-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407599216181856E-2"/>
                  <c:y val="-4.1887123766226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305699412136391E-2"/>
                  <c:y val="-2.094356188311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1018998040455636E-3"/>
                  <c:y val="-2.513227425973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672891685406032E-2"/>
                  <c:y val="-1.466049331817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1876798954909241E-2"/>
                  <c:y val="-6.28306856493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Лист2!$A$3:$A$14</c:f>
              <c:strCache>
                <c:ptCount val="12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Общегосударственные вопросы</c:v>
                </c:pt>
                <c:pt idx="3">
                  <c:v>Культура и кинематография</c:v>
                </c:pt>
                <c:pt idx="4">
                  <c:v>Межбюджетные трансферты</c:v>
                </c:pt>
                <c:pt idx="5">
                  <c:v>Жилищно-коммунальное хозяйство</c:v>
                </c:pt>
                <c:pt idx="6">
                  <c:v>Национальная экономика</c:v>
                </c:pt>
                <c:pt idx="7">
                  <c:v>Обслуживание гос.долга</c:v>
                </c:pt>
                <c:pt idx="8">
                  <c:v>Физическая культура и спорт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Национальная оборона</c:v>
                </c:pt>
                <c:pt idx="11">
                  <c:v>Охрана оружающей среды</c:v>
                </c:pt>
              </c:strCache>
            </c:strRef>
          </c:cat>
          <c:val>
            <c:numRef>
              <c:f>Лист2!$E$3:$E$14</c:f>
              <c:numCache>
                <c:formatCode>0.0</c:formatCode>
                <c:ptCount val="12"/>
                <c:pt idx="0">
                  <c:v>933.9</c:v>
                </c:pt>
                <c:pt idx="1">
                  <c:v>84.4</c:v>
                </c:pt>
                <c:pt idx="2">
                  <c:v>89</c:v>
                </c:pt>
                <c:pt idx="3">
                  <c:v>82</c:v>
                </c:pt>
                <c:pt idx="4">
                  <c:v>44</c:v>
                </c:pt>
                <c:pt idx="5">
                  <c:v>21.1</c:v>
                </c:pt>
                <c:pt idx="6">
                  <c:v>64</c:v>
                </c:pt>
                <c:pt idx="7">
                  <c:v>12.8</c:v>
                </c:pt>
                <c:pt idx="8">
                  <c:v>30.2</c:v>
                </c:pt>
                <c:pt idx="9">
                  <c:v>11</c:v>
                </c:pt>
                <c:pt idx="10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048-45C2-BF27-EE94A2523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gapDepth val="184"/>
        <c:shape val="cylinder"/>
        <c:axId val="76839168"/>
        <c:axId val="85196800"/>
        <c:axId val="0"/>
      </c:bar3DChart>
      <c:catAx>
        <c:axId val="7683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196800"/>
        <c:crosses val="autoZero"/>
        <c:auto val="1"/>
        <c:lblAlgn val="ctr"/>
        <c:lblOffset val="100"/>
        <c:noMultiLvlLbl val="0"/>
      </c:catAx>
      <c:valAx>
        <c:axId val="8519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6839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'[Цифры диаграммы.xlsx]Лист3'!$B$1</c:f>
              <c:strCache>
                <c:ptCount val="1"/>
                <c:pt idx="0">
                  <c:v>Кредиты кредитных
организаций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'[Цифры диаграммы.xlsx]Лист3'!$A$2:$A$6</c:f>
              <c:strCache>
                <c:ptCount val="5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  <c:pt idx="3">
                  <c:v>на 01.01.2021</c:v>
                </c:pt>
                <c:pt idx="4">
                  <c:v>на 01.01.2022</c:v>
                </c:pt>
              </c:strCache>
            </c:strRef>
          </c:cat>
          <c:val>
            <c:numRef>
              <c:f>'[Цифры диаграммы.xlsx]Лист3'!$B$2:$B$6</c:f>
              <c:numCache>
                <c:formatCode>0.00</c:formatCode>
                <c:ptCount val="5"/>
                <c:pt idx="0">
                  <c:v>184700</c:v>
                </c:pt>
                <c:pt idx="1">
                  <c:v>213480</c:v>
                </c:pt>
                <c:pt idx="2">
                  <c:v>227000</c:v>
                </c:pt>
                <c:pt idx="3">
                  <c:v>202500</c:v>
                </c:pt>
                <c:pt idx="4">
                  <c:v>82829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E67-4263-9DFC-A352350AA7F4}"/>
            </c:ext>
          </c:extLst>
        </c:ser>
        <c:ser>
          <c:idx val="1"/>
          <c:order val="1"/>
          <c:tx>
            <c:strRef>
              <c:f>'[Цифры диаграммы.xlsx]Лист3'!$C$1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'[Цифры диаграммы.xlsx]Лист3'!$A$2:$A$6</c:f>
              <c:strCache>
                <c:ptCount val="5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  <c:pt idx="3">
                  <c:v>на 01.01.2021</c:v>
                </c:pt>
                <c:pt idx="4">
                  <c:v>на 01.01.2022</c:v>
                </c:pt>
              </c:strCache>
            </c:strRef>
          </c:cat>
          <c:val>
            <c:numRef>
              <c:f>'[Цифры диаграммы.xlsx]Лист3'!$C$2:$C$6</c:f>
              <c:numCache>
                <c:formatCode>0.00</c:formatCode>
                <c:ptCount val="5"/>
                <c:pt idx="0">
                  <c:v>75007.600000000006</c:v>
                </c:pt>
                <c:pt idx="1">
                  <c:v>71837.899999999994</c:v>
                </c:pt>
                <c:pt idx="2">
                  <c:v>67890.3</c:v>
                </c:pt>
                <c:pt idx="3">
                  <c:v>67890.3</c:v>
                </c:pt>
                <c:pt idx="4">
                  <c:v>153334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E67-4263-9DFC-A352350AA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60384"/>
        <c:axId val="84879232"/>
      </c:lineChart>
      <c:catAx>
        <c:axId val="7616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879232"/>
        <c:crosses val="autoZero"/>
        <c:auto val="1"/>
        <c:lblAlgn val="ctr"/>
        <c:lblOffset val="100"/>
        <c:noMultiLvlLbl val="0"/>
      </c:catAx>
      <c:valAx>
        <c:axId val="84879232"/>
        <c:scaling>
          <c:orientation val="minMax"/>
          <c:max val="25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6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0.14724</cdr:x>
      <cdr:y>0.02249</cdr:y>
    </cdr:from>
    <cdr:to>
      <cdr:x>0.24568</cdr:x>
      <cdr:y>0.21098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7589" y="136358"/>
          <a:ext cx="9144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0.08161</cdr:x>
      <cdr:y>0.02513</cdr:y>
    </cdr:from>
    <cdr:to>
      <cdr:x>0.92653</cdr:x>
      <cdr:y>0.15079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7989" y="152400"/>
          <a:ext cx="7848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12700" marR="5080" indent="74613" algn="l">
            <a:lnSpc>
              <a:spcPct val="120100"/>
            </a:lnSpc>
            <a:spcBef>
              <a:spcPts val="100"/>
            </a:spcBef>
          </a:pPr>
          <a:r>
            <a:rPr lang="ru-RU" sz="1800" b="1" spc="-5" dirty="0" smtClean="0">
              <a:solidFill>
                <a:srgbClr val="943735"/>
              </a:solidFill>
              <a:latin typeface="Times New Roman"/>
              <a:ea typeface="+mj-ea"/>
              <a:cs typeface="Times New Roman"/>
            </a:rPr>
            <a:t>Анализ расходной части бюджета Боровичского муниципального района</a:t>
          </a:r>
        </a:p>
        <a:p xmlns:a="http://schemas.openxmlformats.org/drawingml/2006/main">
          <a:pPr marL="12700" marR="5080" indent="74613" algn="r">
            <a:lnSpc>
              <a:spcPct val="120100"/>
            </a:lnSpc>
            <a:spcBef>
              <a:spcPts val="100"/>
            </a:spcBef>
          </a:pPr>
          <a:r>
            <a:rPr lang="ru-RU" sz="1800" b="1" spc="-5" dirty="0" smtClean="0">
              <a:solidFill>
                <a:srgbClr val="943735"/>
              </a:solidFill>
              <a:latin typeface="Times New Roman"/>
              <a:ea typeface="+mj-ea"/>
              <a:cs typeface="Times New Roman"/>
            </a:rPr>
            <a:t> млн</a:t>
          </a:r>
          <a:r>
            <a:rPr lang="ru-RU" sz="1800" b="1" spc="-5" dirty="0">
              <a:solidFill>
                <a:srgbClr val="943735"/>
              </a:solidFill>
              <a:latin typeface="Times New Roman"/>
              <a:ea typeface="+mj-ea"/>
              <a:cs typeface="Times New Roman"/>
            </a:rPr>
            <a:t>. </a:t>
          </a:r>
          <a:r>
            <a:rPr lang="ru-RU" sz="1800" b="1" spc="-5" dirty="0">
              <a:solidFill>
                <a:srgbClr val="943735"/>
              </a:solidFill>
              <a:latin typeface="Times New Roman"/>
              <a:ea typeface="+mj-ea"/>
              <a:cs typeface="Times New Roman"/>
            </a:rPr>
            <a:t>руб.</a:t>
          </a:r>
          <a:endParaRPr lang="ru-RU" sz="1800" b="1" spc="-5" dirty="0">
            <a:solidFill>
              <a:srgbClr val="943735"/>
            </a:solidFill>
            <a:latin typeface="Times New Roman"/>
            <a:ea typeface="+mj-ea"/>
            <a:cs typeface="Times New Roman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BE2AA">
              <a:alpha val="3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4985" y="2106879"/>
            <a:ext cx="143192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5416" y="2716783"/>
            <a:ext cx="7249159" cy="2994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1952244"/>
            <a:ext cx="8095488" cy="3032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1964" y="1973579"/>
            <a:ext cx="2196084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Отчет</a:t>
            </a:r>
          </a:p>
        </p:txBody>
      </p:sp>
      <p:sp>
        <p:nvSpPr>
          <p:cNvPr id="5" name="object 5"/>
          <p:cNvSpPr/>
          <p:nvPr/>
        </p:nvSpPr>
        <p:spPr>
          <a:xfrm>
            <a:off x="1479801" y="2583179"/>
            <a:ext cx="6257544" cy="1121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648" y="3192779"/>
            <a:ext cx="8013192" cy="1121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10711" y="3802379"/>
            <a:ext cx="2295143" cy="1121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457200" y="2716783"/>
            <a:ext cx="8168639" cy="3007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об </a:t>
            </a:r>
            <a:r>
              <a:rPr spc="-15" dirty="0"/>
              <a:t>исполнении </a:t>
            </a:r>
            <a:r>
              <a:rPr spc="-40" dirty="0"/>
              <a:t>бюджета  </a:t>
            </a:r>
            <a:r>
              <a:rPr spc="-25" dirty="0"/>
              <a:t>Боровичского</a:t>
            </a:r>
            <a:r>
              <a:rPr spc="-90" dirty="0"/>
              <a:t> </a:t>
            </a:r>
            <a:r>
              <a:rPr spc="-10" dirty="0" err="1"/>
              <a:t>муниципального</a:t>
            </a:r>
            <a:r>
              <a:rPr spc="-10" dirty="0"/>
              <a:t>  </a:t>
            </a:r>
            <a:r>
              <a:rPr spc="-10" dirty="0" err="1" smtClean="0"/>
              <a:t>района</a:t>
            </a:r>
            <a:endParaRPr spc="-10" dirty="0" smtClean="0"/>
          </a:p>
          <a:p>
            <a:pPr marL="254000" algn="ctr">
              <a:lnSpc>
                <a:spcPct val="100000"/>
              </a:lnSpc>
              <a:spcBef>
                <a:spcPts val="3220"/>
              </a:spcBef>
            </a:pPr>
            <a:r>
              <a:rPr sz="4800" spc="-5" dirty="0" smtClean="0"/>
              <a:t>202</a:t>
            </a:r>
            <a:r>
              <a:rPr lang="ru-RU" sz="4800" spc="-5" dirty="0" smtClean="0"/>
              <a:t>1</a:t>
            </a:r>
            <a:r>
              <a:rPr sz="4800" spc="-5" dirty="0" smtClean="0"/>
              <a:t> </a:t>
            </a:r>
            <a:r>
              <a:rPr sz="4800" spc="-90" dirty="0"/>
              <a:t>год</a:t>
            </a:r>
            <a:endParaRPr sz="4800" dirty="0"/>
          </a:p>
        </p:txBody>
      </p:sp>
      <p:sp>
        <p:nvSpPr>
          <p:cNvPr id="11" name="object 11"/>
          <p:cNvSpPr/>
          <p:nvPr/>
        </p:nvSpPr>
        <p:spPr>
          <a:xfrm>
            <a:off x="217" y="0"/>
            <a:ext cx="1570990" cy="18274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56224"/>
              </p:ext>
            </p:extLst>
          </p:nvPr>
        </p:nvGraphicFramePr>
        <p:xfrm>
          <a:off x="209168" y="830325"/>
          <a:ext cx="8639808" cy="5366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165"/>
                <a:gridCol w="1400810"/>
                <a:gridCol w="1082675"/>
                <a:gridCol w="1151889"/>
                <a:gridCol w="1080135"/>
                <a:gridCol w="1080134"/>
              </a:tblGrid>
              <a:tr h="27063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%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исполнения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7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197485" marR="188595" indent="138430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план  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1870"/>
                        </a:lnSpc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336550" marR="203835" indent="-121920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 err="1">
                          <a:latin typeface="Times New Roman"/>
                          <a:cs typeface="Times New Roman"/>
                        </a:rPr>
                        <a:t>факту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dirty="0" smtClean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128270" marR="118745" indent="83820">
                        <a:lnSpc>
                          <a:spcPts val="1920"/>
                        </a:lnSpc>
                        <a:spcBef>
                          <a:spcPts val="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317881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Налоговые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420,1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1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spc="-15" dirty="0" smtClean="0">
                          <a:latin typeface="Times New Roman"/>
                          <a:cs typeface="Times New Roman"/>
                        </a:rPr>
                        <a:t>08</a:t>
                      </a:r>
                      <a:r>
                        <a:rPr sz="1800" spc="-1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1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spc="-15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319913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Неналоговые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33,2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118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,4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2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spc="-25" dirty="0" smtClean="0">
                          <a:latin typeface="Times New Roman"/>
                          <a:cs typeface="Times New Roman"/>
                        </a:rPr>
                        <a:t>27</a:t>
                      </a:r>
                      <a:r>
                        <a:rPr sz="1800" spc="-2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25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spc="-25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  <a:tabLst>
                          <a:tab pos="1463040" algn="l"/>
                        </a:tabLst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ИТОГО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собственные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2115"/>
                        </a:lnSpc>
                      </a:pP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53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59,9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94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spc="-1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spc="-15" dirty="0" smtClean="0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1800" spc="-1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1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15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Безвозмездные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211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поступления,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числе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1543,20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934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926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99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301116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Дотации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40,7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28,4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28,4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100,0%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67945">
                        <a:lnSpc>
                          <a:spcPts val="2105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Субвенции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43,2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589,8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89,5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99,9%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301116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Субсидии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949,9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302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295,1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97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  <a:tabLst>
                          <a:tab pos="125095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Иные	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межбюджетные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трансферты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9,7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4,1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1272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14,1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45,4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67945" marR="62230">
                        <a:lnSpc>
                          <a:spcPts val="2160"/>
                        </a:lnSpc>
                        <a:spcBef>
                          <a:spcPts val="20"/>
                        </a:spcBef>
                        <a:tabLst>
                          <a:tab pos="133032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	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ые  поступления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266,7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88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546112">
                <a:tc>
                  <a:txBody>
                    <a:bodyPr/>
                    <a:lstStyle/>
                    <a:p>
                      <a:pPr marL="67945" marR="6032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Возврат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остатков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субсидий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субвенций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-0,6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1,2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1,2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100,0%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298564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ВСЕГО: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spc="-5" dirty="0" smtClean="0">
                          <a:latin typeface="Times New Roman"/>
                          <a:cs typeface="Times New Roman"/>
                        </a:rPr>
                        <a:t>996</a:t>
                      </a: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600" b="1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spc="-5" dirty="0" smtClean="0">
                          <a:latin typeface="Times New Roman"/>
                          <a:cs typeface="Times New Roman"/>
                        </a:rPr>
                        <a:t>394,20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spc="-5" dirty="0" smtClean="0">
                          <a:latin typeface="Times New Roman"/>
                          <a:cs typeface="Times New Roman"/>
                        </a:rPr>
                        <a:t>421,20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71,2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28955" y="196418"/>
            <a:ext cx="852995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Анализ </a:t>
            </a:r>
            <a:r>
              <a:rPr sz="2000" b="1" spc="-25" dirty="0">
                <a:solidFill>
                  <a:srgbClr val="943735"/>
                </a:solidFill>
                <a:latin typeface="Times New Roman"/>
                <a:cs typeface="Times New Roman"/>
              </a:rPr>
              <a:t>доходной 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части 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бюджета </a:t>
            </a:r>
            <a:r>
              <a:rPr sz="2000" b="1" spc="-15" dirty="0">
                <a:solidFill>
                  <a:srgbClr val="943735"/>
                </a:solidFill>
                <a:latin typeface="Times New Roman"/>
                <a:cs typeface="Times New Roman"/>
              </a:rPr>
              <a:t>Боровичского </a:t>
            </a:r>
            <a:r>
              <a:rPr sz="20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муниципального</a:t>
            </a:r>
            <a:r>
              <a:rPr sz="2000" b="1" spc="43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района</a:t>
            </a:r>
            <a:endParaRPr sz="2000">
              <a:latin typeface="Times New Roman"/>
              <a:cs typeface="Times New Roman"/>
            </a:endParaRPr>
          </a:p>
          <a:p>
            <a:pPr marL="7472045">
              <a:lnSpc>
                <a:spcPct val="100000"/>
              </a:lnSpc>
            </a:pP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млн.</a:t>
            </a:r>
            <a:r>
              <a:rPr sz="2000" b="1" spc="-10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руб.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506327" y="304800"/>
            <a:ext cx="9591215" cy="769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 marR="5080" indent="1840864" algn="r">
              <a:lnSpc>
                <a:spcPct val="12010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943735"/>
                </a:solidFill>
                <a:latin typeface="Times New Roman"/>
                <a:ea typeface="+mj-ea"/>
                <a:cs typeface="Times New Roman"/>
              </a:rPr>
              <a:t>Анализ доходной части бюджета Боровичского муниципального района,</a:t>
            </a:r>
          </a:p>
          <a:p>
            <a:pPr marL="12700" marR="5080" indent="1840864" algn="r">
              <a:lnSpc>
                <a:spcPct val="12010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943735"/>
                </a:solidFill>
                <a:latin typeface="Times New Roman"/>
                <a:ea typeface="+mj-ea"/>
                <a:cs typeface="Times New Roman"/>
              </a:rPr>
              <a:t>млн. руб.</a:t>
            </a:r>
            <a:endParaRPr lang="ru-RU" b="1" spc="-5" dirty="0">
              <a:solidFill>
                <a:srgbClr val="943735"/>
              </a:solidFill>
              <a:latin typeface="Times New Roman"/>
              <a:ea typeface="+mj-ea"/>
              <a:cs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149"/>
              </p:ext>
            </p:extLst>
          </p:nvPr>
        </p:nvGraphicFramePr>
        <p:xfrm>
          <a:off x="-76200" y="1143000"/>
          <a:ext cx="929259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2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847" y="23875"/>
            <a:ext cx="855980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Анализ 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расходной 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части 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бюджета </a:t>
            </a:r>
            <a:r>
              <a:rPr sz="2000" b="1" spc="-15" dirty="0">
                <a:solidFill>
                  <a:srgbClr val="943735"/>
                </a:solidFill>
                <a:latin typeface="Times New Roman"/>
                <a:cs typeface="Times New Roman"/>
              </a:rPr>
              <a:t>Боровичского </a:t>
            </a:r>
            <a:r>
              <a:rPr sz="20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муниципального</a:t>
            </a:r>
            <a:r>
              <a:rPr sz="2000" b="1" spc="48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района</a:t>
            </a:r>
            <a:endParaRPr sz="2000">
              <a:latin typeface="Times New Roman"/>
              <a:cs typeface="Times New Roman"/>
            </a:endParaRPr>
          </a:p>
          <a:p>
            <a:pPr marL="750125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млн.</a:t>
            </a:r>
            <a:r>
              <a:rPr sz="2000" b="1" spc="-8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руб.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147310"/>
              </p:ext>
            </p:extLst>
          </p:nvPr>
        </p:nvGraphicFramePr>
        <p:xfrm>
          <a:off x="101154" y="830325"/>
          <a:ext cx="8927463" cy="5531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0"/>
                <a:gridCol w="1219200"/>
                <a:gridCol w="1416685"/>
                <a:gridCol w="1268094"/>
                <a:gridCol w="1169034"/>
                <a:gridCol w="971550"/>
              </a:tblGrid>
              <a:tr h="4947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600" b="1" spc="-5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Факт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600" b="1" spc="-5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600" b="1" spc="-5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b="1" spc="-2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600" b="1" spc="-5" dirty="0" err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Факт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b="1" spc="-5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88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192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исполнения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Уд.вес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555752">
                <a:tc>
                  <a:txBody>
                    <a:bodyPr/>
                    <a:lstStyle/>
                    <a:p>
                      <a:pPr marL="6985" marR="66230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ще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дар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ств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енные  вопросы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9,3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91,9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89,0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985">
                        <a:lnSpc>
                          <a:spcPts val="211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Национальная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оборона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1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1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1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100,0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1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830072">
                <a:tc>
                  <a:txBody>
                    <a:bodyPr/>
                    <a:lstStyle/>
                    <a:p>
                      <a:pPr marL="6985" algn="just">
                        <a:lnSpc>
                          <a:spcPts val="2160"/>
                        </a:lnSpc>
                        <a:spcBef>
                          <a:spcPts val="25"/>
                        </a:spcBef>
                        <a:tabLst>
                          <a:tab pos="88455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Национальная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безопасность  и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пра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хранит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ая  деятельность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8,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11,0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11,0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985">
                        <a:lnSpc>
                          <a:spcPts val="211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Национальная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экономика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5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54,8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70,9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64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4,7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555751">
                <a:tc>
                  <a:txBody>
                    <a:bodyPr/>
                    <a:lstStyle/>
                    <a:p>
                      <a:pPr marL="6985">
                        <a:lnSpc>
                          <a:spcPts val="2115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Жилищно-коммунальное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хозяйство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Образование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1547,4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941,4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933,9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99,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68,0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Культура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кинематография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72,7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82,1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99,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6,0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Социальная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политика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86,3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552577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Физическая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культура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спорт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9,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Обслуживание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гос.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долга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20,9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3,1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20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55250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Межбюджетные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трансферты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99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,2%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985">
                        <a:lnSpc>
                          <a:spcPts val="2120"/>
                        </a:lnSpc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ВСЕГО</a:t>
                      </a: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70" dirty="0">
                          <a:latin typeface="Times New Roman"/>
                          <a:cs typeface="Times New Roman"/>
                        </a:rPr>
                        <a:t>РАСХОДОВ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960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401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,6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373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120"/>
                        </a:lnSpc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1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20"/>
                        </a:lnSpc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100,0%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33944"/>
              </p:ext>
            </p:extLst>
          </p:nvPr>
        </p:nvGraphicFramePr>
        <p:xfrm>
          <a:off x="0" y="381000"/>
          <a:ext cx="9288379" cy="606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15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5852" y="137922"/>
            <a:ext cx="6788784" cy="90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0864">
              <a:lnSpc>
                <a:spcPct val="120100"/>
              </a:lnSpc>
              <a:spcBef>
                <a:spcPts val="100"/>
              </a:spcBef>
            </a:pPr>
            <a:r>
              <a:rPr sz="2400" spc="-5" dirty="0"/>
              <a:t>Муниципальный </a:t>
            </a:r>
            <a:r>
              <a:rPr sz="2400" spc="-15" dirty="0"/>
              <a:t>долг  </a:t>
            </a:r>
            <a:r>
              <a:rPr sz="2400" spc="-20" dirty="0"/>
              <a:t>Боровичского </a:t>
            </a:r>
            <a:r>
              <a:rPr sz="2400" spc="-10" dirty="0"/>
              <a:t>муниципального </a:t>
            </a:r>
            <a:r>
              <a:rPr sz="2400" spc="-5" dirty="0"/>
              <a:t>района, тыс.</a:t>
            </a:r>
            <a:r>
              <a:rPr sz="2400" spc="60" dirty="0"/>
              <a:t> </a:t>
            </a:r>
            <a:r>
              <a:rPr sz="2400" spc="-20" dirty="0"/>
              <a:t>руб.</a:t>
            </a:r>
            <a:endParaRPr sz="2400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1184" cy="1290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83797"/>
              </p:ext>
            </p:extLst>
          </p:nvPr>
        </p:nvGraphicFramePr>
        <p:xfrm>
          <a:off x="1039812" y="1212850"/>
          <a:ext cx="7346313" cy="1988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5045"/>
                <a:gridCol w="2571114"/>
                <a:gridCol w="2510154"/>
              </a:tblGrid>
              <a:tr h="509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Кредиты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кредитных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организаций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ts val="1855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Бюджетные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кредиты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30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01.01.201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8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5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84</a:t>
                      </a: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75007,6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287781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309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01.01.201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9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9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213480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309"/>
                        </a:spcBef>
                      </a:pP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1837,9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01.01.20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20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227000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2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67890,3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01.01.20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21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67890,3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  <a:tr h="323723">
                <a:tc>
                  <a:txBody>
                    <a:bodyPr/>
                    <a:lstStyle/>
                    <a:p>
                      <a:pPr marL="7620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sz="1600" spc="-5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01.01.202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2 год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82829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  <a:spcBef>
                          <a:spcPts val="595"/>
                        </a:spcBef>
                      </a:pP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153334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2AA">
                        <a:alpha val="3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757172" y="3518915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>
                <a:moveTo>
                  <a:pt x="0" y="0"/>
                </a:moveTo>
                <a:lnTo>
                  <a:pt x="518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1" name="Диаграмма 5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B557212-8073-4FD7-A28F-009BD6B743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202381"/>
              </p:ext>
            </p:extLst>
          </p:nvPr>
        </p:nvGraphicFramePr>
        <p:xfrm>
          <a:off x="1091184" y="3352800"/>
          <a:ext cx="729081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565</Words>
  <Application>Microsoft Office PowerPoint</Application>
  <PresentationFormat>Экран (4:3)</PresentationFormat>
  <Paragraphs>243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Отчет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 Боровичского муниципального района,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Викторовна Сенькова</dc:creator>
  <cp:lastModifiedBy>Filipp</cp:lastModifiedBy>
  <cp:revision>15</cp:revision>
  <cp:lastPrinted>2022-04-06T12:23:01Z</cp:lastPrinted>
  <dcterms:created xsi:type="dcterms:W3CDTF">2022-04-06T08:21:17Z</dcterms:created>
  <dcterms:modified xsi:type="dcterms:W3CDTF">2022-04-06T12:32:42Z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2022-04-06T00:00:00Z</vt:filetime>
  </property>
</Properties>
</file>