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57" r:id="rId3"/>
    <p:sldId id="259" r:id="rId4"/>
    <p:sldId id="264" r:id="rId5"/>
    <p:sldId id="268" r:id="rId6"/>
    <p:sldId id="266" r:id="rId7"/>
    <p:sldId id="269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44" autoAdjust="0"/>
  </p:normalViewPr>
  <p:slideViewPr>
    <p:cSldViewPr showGuides="1">
      <p:cViewPr varScale="1">
        <p:scale>
          <a:sx n="70" d="100"/>
          <a:sy n="70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Муниципальный долг города Боровичи, тыс.рублей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'мун долг'!$B$1</c:f>
              <c:strCache>
                <c:ptCount val="1"/>
                <c:pt idx="0">
                  <c:v>Кредиты кредитных организаций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'мун долг'!$A$2:$A$7</c:f>
              <c:numCache>
                <c:formatCode>m/d/yyyy</c:formatCode>
                <c:ptCount val="6"/>
                <c:pt idx="0">
                  <c:v>43101</c:v>
                </c:pt>
                <c:pt idx="1">
                  <c:v>43466</c:v>
                </c:pt>
                <c:pt idx="2">
                  <c:v>43831</c:v>
                </c:pt>
                <c:pt idx="3">
                  <c:v>44197</c:v>
                </c:pt>
                <c:pt idx="4">
                  <c:v>44562</c:v>
                </c:pt>
                <c:pt idx="5">
                  <c:v>44927</c:v>
                </c:pt>
              </c:numCache>
            </c:numRef>
          </c:cat>
          <c:val>
            <c:numRef>
              <c:f>'мун долг'!$B$2:$B$7</c:f>
              <c:numCache>
                <c:formatCode>_-* #,##0.00_-;\-* #,##0.00_-;_-* "-"??_-;_-@_-</c:formatCode>
                <c:ptCount val="6"/>
                <c:pt idx="0">
                  <c:v>29600</c:v>
                </c:pt>
                <c:pt idx="1">
                  <c:v>30600</c:v>
                </c:pt>
                <c:pt idx="2">
                  <c:v>35084.9</c:v>
                </c:pt>
                <c:pt idx="3">
                  <c:v>46000</c:v>
                </c:pt>
                <c:pt idx="4">
                  <c:v>54900</c:v>
                </c:pt>
                <c:pt idx="5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E0F-4BFC-8D60-C3AF9B0E4A95}"/>
            </c:ext>
          </c:extLst>
        </c:ser>
        <c:ser>
          <c:idx val="1"/>
          <c:order val="1"/>
          <c:tx>
            <c:strRef>
              <c:f>'мун долг'!$C$1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'мун долг'!$A$2:$A$7</c:f>
              <c:numCache>
                <c:formatCode>m/d/yyyy</c:formatCode>
                <c:ptCount val="6"/>
                <c:pt idx="0">
                  <c:v>43101</c:v>
                </c:pt>
                <c:pt idx="1">
                  <c:v>43466</c:v>
                </c:pt>
                <c:pt idx="2">
                  <c:v>43831</c:v>
                </c:pt>
                <c:pt idx="3">
                  <c:v>44197</c:v>
                </c:pt>
                <c:pt idx="4">
                  <c:v>44562</c:v>
                </c:pt>
                <c:pt idx="5">
                  <c:v>44927</c:v>
                </c:pt>
              </c:numCache>
            </c:numRef>
          </c:cat>
          <c:val>
            <c:numRef>
              <c:f>'мун долг'!$C$2:$C$7</c:f>
              <c:numCache>
                <c:formatCode>_-* #,##0.00_-;\-* #,##0.00_-;_-* "-"??_-;_-@_-</c:formatCode>
                <c:ptCount val="6"/>
                <c:pt idx="0">
                  <c:v>1015.17</c:v>
                </c:pt>
                <c:pt idx="1">
                  <c:v>1015.17</c:v>
                </c:pt>
                <c:pt idx="2">
                  <c:v>609.16999999999996</c:v>
                </c:pt>
                <c:pt idx="3">
                  <c:v>0</c:v>
                </c:pt>
                <c:pt idx="4">
                  <c:v>0</c:v>
                </c:pt>
                <c:pt idx="5">
                  <c:v>54900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9E0F-4BFC-8D60-C3AF9B0E4A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06336"/>
        <c:axId val="23807872"/>
      </c:lineChart>
      <c:dateAx>
        <c:axId val="23806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3807872"/>
        <c:crosses val="autoZero"/>
        <c:auto val="1"/>
        <c:lblOffset val="100"/>
        <c:baseTimeUnit val="years"/>
      </c:dateAx>
      <c:valAx>
        <c:axId val="23807872"/>
        <c:scaling>
          <c:orientation val="minMax"/>
        </c:scaling>
        <c:delete val="0"/>
        <c:axPos val="l"/>
        <c:numFmt formatCode="_-* #,##0.00_-;\-* #,##0.00_-;_-* &quot;-&quot;??_-;_-@_-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3806336"/>
        <c:crosses val="autoZero"/>
        <c:crossBetween val="between"/>
      </c:valAx>
      <c:spPr>
        <a:noFill/>
        <a:ln>
          <a:noFill/>
        </a:ln>
        <a:effectLst>
          <a:glow rad="127000">
            <a:schemeClr val="accent1">
              <a:lumMod val="20000"/>
              <a:lumOff val="80000"/>
            </a:schemeClr>
          </a:glow>
          <a:outerShdw blurRad="50800" dist="50800" dir="5400000" sx="1000" sy="1000" algn="ctr" rotWithShape="0">
            <a:srgbClr val="000000"/>
          </a:outerShdw>
        </a:effectLst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36421-E23A-4621-8960-015E2D165DAE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42B43-AD66-46BD-ACDC-2C2E19FED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34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42B43-AD66-46BD-ACDC-2C2E19FEDEC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156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42B43-AD66-46BD-ACDC-2C2E19FEDEC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97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8D1CD92-DFE0-4EED-BE00-A84962430909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476672"/>
            <a:ext cx="7175351" cy="2952328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Отчёт об исполнении бюджета города Боровичи</a:t>
            </a:r>
            <a:b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за 2022 год</a:t>
            </a:r>
            <a:endParaRPr lang="ru-RU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7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732718"/>
              </p:ext>
            </p:extLst>
          </p:nvPr>
        </p:nvGraphicFramePr>
        <p:xfrm>
          <a:off x="107504" y="908720"/>
          <a:ext cx="8928991" cy="5949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Лист" r:id="rId3" imgW="7879021" imgH="4305312" progId="Excel.Sheet.12">
                  <p:embed/>
                </p:oleObj>
              </mc:Choice>
              <mc:Fallback>
                <p:oleObj name="Лист" r:id="rId3" imgW="7879021" imgH="430531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908720"/>
                        <a:ext cx="8928991" cy="5949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доходной части бюджета города Боровичи тыс. руб.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7920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Анализ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расходной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части бюджета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города Боровичи тыс.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576484"/>
              </p:ext>
            </p:extLst>
          </p:nvPr>
        </p:nvGraphicFramePr>
        <p:xfrm>
          <a:off x="-12700" y="980728"/>
          <a:ext cx="9156700" cy="576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Лист" r:id="rId3" imgW="5730276" imgH="2712744" progId="Excel.Sheet.12">
                  <p:embed/>
                </p:oleObj>
              </mc:Choice>
              <mc:Fallback>
                <p:oleObj name="Лист" r:id="rId3" imgW="5730276" imgH="27127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2700" y="980728"/>
                        <a:ext cx="9156700" cy="576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08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127640"/>
              </p:ext>
            </p:extLst>
          </p:nvPr>
        </p:nvGraphicFramePr>
        <p:xfrm>
          <a:off x="251520" y="1168526"/>
          <a:ext cx="8712968" cy="557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7844"/>
                <a:gridCol w="2825124"/>
              </a:tblGrid>
              <a:tr h="6055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показателя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Финансирование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9896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"Развитие культуры на территории города Боровичи на 2021-2025 годы"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75 649,7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9691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"Обеспечение мер социальной поддержки отдельных категорий граждан при проезде на автомобильном транспорте общего пользования городского сообщения в границах г. Боровичи"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3 319,17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7550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"Комплексное развитие систем коммунальной инфраструктуры"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728,67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9594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"Строительство, реконструкция, капитальный ремонт, ремонт и содержание автомобильных дорог местного значения в границах города Боровичи"</a:t>
                      </a:r>
                    </a:p>
                    <a:p>
                      <a:endParaRPr lang="ru-RU" sz="1400" b="1" dirty="0" smtClean="0">
                        <a:latin typeface="Arial Black" panose="020B0A040201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"Повышение безопасности дорожного движения в городе Боровичи"</a:t>
                      </a:r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161 020,09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pPr algn="l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764,04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Исполнение бюджета города Боровичи за 2022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 муниципальным программам тыс. руб.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9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882983"/>
              </p:ext>
            </p:extLst>
          </p:nvPr>
        </p:nvGraphicFramePr>
        <p:xfrm>
          <a:off x="251520" y="1340769"/>
          <a:ext cx="8712968" cy="5254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502"/>
                <a:gridCol w="4352466"/>
              </a:tblGrid>
              <a:tr h="993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"Развитие архитектуры и градостроительства в городе Боровичи"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99,50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05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"Обеспечение первичных мер пожарной безопасности на территории города Боровичи"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578,00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 "Управление</a:t>
                      </a:r>
                      <a:r>
                        <a:rPr lang="ru-RU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муниципальным имуществом и земельными ресурсами города Боровичи</a:t>
                      </a: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"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1 477,29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"Переселение граждан , проживающих</a:t>
                      </a:r>
                      <a:r>
                        <a:rPr lang="ru-RU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территории городского поселения города Боровичи , из аварийного жилищного фонда в 2019-2023 годах</a:t>
                      </a: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100 744,90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"Обеспечение общественного порядка и противодействие преступности в городском поселении  города Боровичи"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199,63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5272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Исполнение бюджета города Боровичи за 2022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 муниципальным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программам тыс. руб.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4373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67176"/>
              </p:ext>
            </p:extLst>
          </p:nvPr>
        </p:nvGraphicFramePr>
        <p:xfrm>
          <a:off x="251520" y="1772816"/>
          <a:ext cx="8640960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248472"/>
              </a:tblGrid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"Формирование современной городской среды на территории  города Боровичи на 2018-2024 годы"	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24 684,16</a:t>
                      </a:r>
                    </a:p>
                    <a:p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Исполнение бюджета города Боровичи за 2022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 муниципальным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программам тыс. руб.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S:\Экономический отдел\Васильева\Слайды\muniz pr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28190"/>
            <a:ext cx="7056784" cy="409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7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Муниципальный долг города Боровичи, тыс. руб.</a:t>
            </a:r>
            <a:endParaRPr lang="ru-RU" sz="24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D9C9CE9B-8C6D-4E88-B008-37BA97EE64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610540"/>
              </p:ext>
            </p:extLst>
          </p:nvPr>
        </p:nvGraphicFramePr>
        <p:xfrm>
          <a:off x="179512" y="134076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9228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289</Words>
  <Application>Microsoft Office PowerPoint</Application>
  <PresentationFormat>Экран (4:3)</PresentationFormat>
  <Paragraphs>44</Paragraphs>
  <Slides>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Волна</vt:lpstr>
      <vt:lpstr>Лист</vt:lpstr>
      <vt:lpstr>Отчёт об исполнении бюджета города Боровичи  за 2022 год</vt:lpstr>
      <vt:lpstr>Анализ доходной части бюджета города Боровичи тыс. руб.</vt:lpstr>
      <vt:lpstr>Анализ расходной части бюджета города Боровичи тыс. руб.</vt:lpstr>
      <vt:lpstr>Исполнение бюджета города Боровичи за 2022 год по муниципальным программам тыс. руб.</vt:lpstr>
      <vt:lpstr>Исполнение бюджета города Боровичи за 2022 год по муниципальным программам тыс. руб.</vt:lpstr>
      <vt:lpstr>Исполнение бюджета города Боровичи за 2022 год по муниципальным программам тыс. руб.</vt:lpstr>
      <vt:lpstr>Муниципальный долг города Боровичи, тыс.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Боровичского муниципального района                        за 2022 год</dc:title>
  <dc:creator>Filipp</dc:creator>
  <cp:lastModifiedBy>Filipp</cp:lastModifiedBy>
  <cp:revision>77</cp:revision>
  <cp:lastPrinted>2023-04-11T07:41:15Z</cp:lastPrinted>
  <dcterms:created xsi:type="dcterms:W3CDTF">2023-01-24T13:06:09Z</dcterms:created>
  <dcterms:modified xsi:type="dcterms:W3CDTF">2023-04-11T09:08:44Z</dcterms:modified>
</cp:coreProperties>
</file>