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400644344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72" r:id="rId7"/>
    <p:sldId id="261" r:id="rId8"/>
    <p:sldId id="262" r:id="rId9"/>
    <p:sldId id="263" r:id="rId10"/>
    <p:sldId id="264" r:id="rId11"/>
    <p:sldId id="282" r:id="rId12"/>
    <p:sldId id="291" r:id="rId13"/>
    <p:sldId id="277" r:id="rId14"/>
    <p:sldId id="278" r:id="rId15"/>
    <p:sldId id="281" r:id="rId16"/>
    <p:sldId id="286" r:id="rId17"/>
    <p:sldId id="288" r:id="rId18"/>
    <p:sldId id="290" r:id="rId19"/>
    <p:sldId id="267" r:id="rId20"/>
    <p:sldId id="276" r:id="rId21"/>
    <p:sldId id="405" r:id="rId22"/>
  </p:sldIdLst>
  <p:sldSz cx="10691813" cy="7559675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2" autoAdjust="0"/>
    <p:restoredTop sz="94660"/>
  </p:normalViewPr>
  <p:slideViewPr>
    <p:cSldViewPr>
      <p:cViewPr varScale="1">
        <p:scale>
          <a:sx n="68" d="100"/>
          <a:sy n="68" d="100"/>
        </p:scale>
        <p:origin x="12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214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7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image" Target="../media/image33.emf"/><Relationship Id="rId6" Type="http://schemas.openxmlformats.org/officeDocument/2006/relationships/image" Target="../media/image24.emf"/><Relationship Id="rId5" Type="http://schemas.openxmlformats.org/officeDocument/2006/relationships/image" Target="../media/image26.emf"/><Relationship Id="rId4" Type="http://schemas.openxmlformats.org/officeDocument/2006/relationships/image" Target="../media/image22.emf"/><Relationship Id="rId9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261A2-C6D3-45A2-913D-0FC166411903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2988" y="1235075"/>
            <a:ext cx="471170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F06C1-866F-4B3C-8DB2-8DC204196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F06C1-866F-4B3C-8DB2-8DC204196F5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5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3FCFB-0B5A-490D-A3EF-91C0B30D75E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253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85C2C-2C20-40C6-9386-811BECB7922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80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3"/>
            <a:ext cx="9088041" cy="162043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1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3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4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6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7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0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592" y="7006700"/>
            <a:ext cx="2494756" cy="402483"/>
          </a:xfrm>
          <a:prstGeom prst="rect">
            <a:avLst/>
          </a:prstGeom>
        </p:spPr>
        <p:txBody>
          <a:bodyPr/>
          <a:lstStyle/>
          <a:p>
            <a:fld id="{45BE4FCE-DEF6-48AC-807F-D89CBE74A3FE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040" y="7006700"/>
            <a:ext cx="3385741" cy="40248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/>
          <a:lstStyle/>
          <a:p>
            <a:fld id="{C6FC1216-9A7A-486E-A0ED-5622F14A4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61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96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0644343" r:id="rId1"/>
    <p:sldLayoutId id="2400644346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3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40064434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12" Type="http://schemas.openxmlformats.org/officeDocument/2006/relationships/image" Target="../media/image25.e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24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3.png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.docx"/><Relationship Id="rId9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1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35.jpe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0.emf"/><Relationship Id="rId7" Type="http://schemas.openxmlformats.org/officeDocument/2006/relationships/image" Target="../media/image25.emf"/><Relationship Id="rId12" Type="http://schemas.openxmlformats.org/officeDocument/2006/relationships/image" Target="../media/image22.emf"/><Relationship Id="rId17" Type="http://schemas.openxmlformats.org/officeDocument/2006/relationships/image" Target="../media/image34.jpeg"/><Relationship Id="rId25" Type="http://schemas.openxmlformats.org/officeDocument/2006/relationships/image" Target="../media/image32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4.emf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3.bin"/><Relationship Id="rId24" Type="http://schemas.openxmlformats.org/officeDocument/2006/relationships/package" Target="../embeddings/Microsoft_Word_Document2.docx"/><Relationship Id="rId5" Type="http://schemas.openxmlformats.org/officeDocument/2006/relationships/image" Target="../media/image33.emf"/><Relationship Id="rId15" Type="http://schemas.openxmlformats.org/officeDocument/2006/relationships/oleObject" Target="../embeddings/oleObject15.bin"/><Relationship Id="rId23" Type="http://schemas.openxmlformats.org/officeDocument/2006/relationships/image" Target="../media/image31.emf"/><Relationship Id="rId10" Type="http://schemas.openxmlformats.org/officeDocument/2006/relationships/image" Target="../media/image27.emf"/><Relationship Id="rId19" Type="http://schemas.openxmlformats.org/officeDocument/2006/relationships/image" Target="../media/image36.jpeg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6.emf"/><Relationship Id="rId22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28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Отчетная презентация проекта повышения эффективности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Сокращение количества ответов с отрицательным результатом </a:t>
            </a:r>
          </a:p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на обращения граждан о подтверждении трудового стажа и </a:t>
            </a:r>
          </a:p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размера заработной платы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3858" y="4464865"/>
            <a:ext cx="5184576" cy="2939321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ДОКЛАДЧИК: Т.С. Алексеева, главный служащий архивного отдела 
</a:t>
            </a:r>
            <a:r>
              <a:rPr lang="ru-RU" sz="16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ОРГАНИЗАЦИЯ: Администрация Боровичского муниципального района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2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609600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ОТЧЕТ О РЕАЛИЗАЦИИ ПЛАНА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357311"/>
              </p:ext>
            </p:extLst>
          </p:nvPr>
        </p:nvGraphicFramePr>
        <p:xfrm>
          <a:off x="586631" y="2143304"/>
          <a:ext cx="9518550" cy="4975266"/>
        </p:xfrm>
        <a:graphic>
          <a:graphicData uri="http://schemas.openxmlformats.org/drawingml/2006/table">
            <a:tbl>
              <a:tblPr firstRow="1" bandRow="1"/>
              <a:tblGrid>
                <a:gridCol w="354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21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4149">
                  <a:extLst>
                    <a:ext uri="{9D8B030D-6E8A-4147-A177-3AD203B41FA5}">
                      <a16:colId xmlns:a16="http://schemas.microsoft.com/office/drawing/2014/main" val="4086714053"/>
                    </a:ext>
                  </a:extLst>
                </a:gridCol>
                <a:gridCol w="709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1826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b="1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  <a:endParaRPr lang="ru-RU" sz="11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1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1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1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1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1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1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676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Размещение информации о необходимости передачи документов по личному составу ликвидированных организаций на хранение в архив 
(Ответственный: </a:t>
                      </a:r>
                      <a:r>
                        <a:rPr lang="ru-RU" sz="11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Хамецкая</a:t>
                      </a: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Т.Н.)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16.05.2024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23.04.2024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Подготовка конкурсным управляющим организаций, находящихся в стадии ликвидации писем о необходимости передачи на хранение в архив документов по личному составу.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Размещение информации в группах ВК Администрации Боровичского муниципального района и архивного отдела.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B050"/>
                          </a:solidFill>
                          <a:latin typeface="Scada"/>
                        </a:rPr>
                        <a:t> 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169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справочника фондов со всеми переименованиями организаций
(Ответственный: Алексеева Т.С.)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1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20.05.2024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Анализ научно-справочного аппарата к документам по личному составу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1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CC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  <a:r>
                        <a:rPr lang="ru-RU" sz="3200" u="none" spc="0" dirty="0">
                          <a:solidFill>
                            <a:srgbClr val="00B050"/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169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справочника, содержащего информацию о фондовых включениях
(Ответственный: Алексеева Т.С.)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1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14.06.2024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Просмотр документов по личному составу архивных фондов, с целью выявления фондовых включений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1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CC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  <a:r>
                        <a:rPr lang="ru-RU" sz="3200" u="none" spc="0" dirty="0">
                          <a:solidFill>
                            <a:srgbClr val="00B050"/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169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единого перечня об организациях, действующих и прекративших свою деятельность на территории Боровичского муниципального района 
(Ответственный: </a:t>
                      </a:r>
                      <a:r>
                        <a:rPr lang="ru-RU" sz="11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Хамецкая</a:t>
                      </a: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Т.Н.)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1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22.07.2024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22.07.2024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Работа с налоговой базой данных о предприятиях, с целью выявления  местонахождения организаций, документы которых не поступали на хранение в архив на основании поступивших запросов социально-правового характера.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1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CC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  <a:r>
                        <a:rPr lang="ru-RU" sz="3200" u="none" spc="0" dirty="0">
                          <a:solidFill>
                            <a:srgbClr val="00B050"/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2DB8419-5FAC-4D5D-9F01-E9EE3DC68598}"/>
              </a:ext>
            </a:extLst>
          </p:cNvPr>
          <p:cNvSpPr txBox="1"/>
          <p:nvPr/>
        </p:nvSpPr>
        <p:spPr>
          <a:xfrm>
            <a:off x="484597" y="876300"/>
            <a:ext cx="98298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проекта: </a:t>
            </a:r>
            <a:r>
              <a:rPr lang="ru-RU" sz="18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Сокращение количества ответов с отрицательным результатом на обращения граждан о подтверждении трудового стажа и размера заработной платы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950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4572000"/>
          <a:chOff x="361950" y="180975"/>
          <a:chExt cx="10439400" cy="4572000"/>
        </a:xfrm>
      </p:grpSpPr>
      <p:pic>
        <p:nvPicPr>
          <p:cNvPr id="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КОМАНДА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161276"/>
            <a:ext cx="26797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777777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ВЛАДЕЛЕЦ ПРОЦЕССА</a:t>
            </a: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449362" y="1512564"/>
            <a:ext cx="26797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F658E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Гетманова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F658E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 С.Ю.
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заместитель Главы Администрации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Боровичского муниципального района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3113" y="1165019"/>
            <a:ext cx="194421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777777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РУКОВОДИТЕЛЬ ПРОЕКТА</a:t>
            </a:r>
          </a:p>
        </p:txBody>
      </p:sp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6923113" y="1519582"/>
            <a:ext cx="2395413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6867477" y="1793026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F658E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Березовик Л.Г.
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заведующая архивным отделом Администрации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Боровичского муниципального района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412286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777777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КОМАНДА ПРОЕКТА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9362" y="4571925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2126498" y="4923168"/>
            <a:ext cx="2162175" cy="59632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F658E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Алексеева Т.С.
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главный служащий архивного отдела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58644" y="4973386"/>
            <a:ext cx="2162175" cy="717718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2F658E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Хамецкая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F658E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 Т.Н.
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главный служащий архивного отдела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8A39F12-F31F-420D-9159-6F0D00E376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1" t="32751" r="30803" b="39346"/>
          <a:stretch/>
        </p:blipFill>
        <p:spPr>
          <a:xfrm>
            <a:off x="950872" y="2375053"/>
            <a:ext cx="1224136" cy="138730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4CC2FD8-4AAF-47DF-854B-8FED5E095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319" y="2570889"/>
            <a:ext cx="1054699" cy="13717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0C47877-3BF0-4D51-BCD6-990EC8A6295F}"/>
              </a:ext>
            </a:extLst>
          </p:cNvPr>
          <p:cNvSpPr txBox="1"/>
          <p:nvPr/>
        </p:nvSpPr>
        <p:spPr>
          <a:xfrm>
            <a:off x="3839627" y="1235565"/>
            <a:ext cx="26797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777777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КУРАТОР ПРОЦЕССА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D2767FE-1D0F-4FC6-9C45-F0846B65F012}"/>
              </a:ext>
            </a:extLst>
          </p:cNvPr>
          <p:cNvCxnSpPr>
            <a:cxnSpLocks/>
          </p:cNvCxnSpPr>
          <p:nvPr/>
        </p:nvCxnSpPr>
        <p:spPr>
          <a:xfrm>
            <a:off x="3768700" y="1519582"/>
            <a:ext cx="26797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" name="Picture 7">
            <a:extLst>
              <a:ext uri="{FF2B5EF4-FFF2-40B4-BE49-F238E27FC236}">
                <a16:creationId xmlns:a16="http://schemas.microsoft.com/office/drawing/2014/main" id="{E116999D-6BCC-4B06-AEE8-EEDBB9C6E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7" t="2379" b="1"/>
          <a:stretch/>
        </p:blipFill>
        <p:spPr bwMode="auto">
          <a:xfrm>
            <a:off x="4180105" y="2555188"/>
            <a:ext cx="1095117" cy="124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7E85455-DA96-4A2B-A5A9-D4F776464DC0}"/>
              </a:ext>
            </a:extLst>
          </p:cNvPr>
          <p:cNvSpPr txBox="1"/>
          <p:nvPr/>
        </p:nvSpPr>
        <p:spPr>
          <a:xfrm>
            <a:off x="3041650" y="1688208"/>
            <a:ext cx="3312368" cy="650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проекта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  <a:ea typeface="Calibri" panose="020F0502020204030204" pitchFamily="34" charset="0"/>
                <a:cs typeface="Times New Roman" panose="02020603050405020304" pitchFamily="18" charset="0"/>
              </a:rPr>
              <a:t>АО «ПСР» ГК РОСАТОМ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  <a:ea typeface="Calibri" panose="020F0502020204030204" pitchFamily="34" charset="0"/>
                <a:cs typeface="Times New Roman" panose="02020603050405020304" pitchFamily="18" charset="0"/>
              </a:rPr>
              <a:t>Статуев</a:t>
            </a: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  <a:ea typeface="Calibri" panose="020F0502020204030204" pitchFamily="34" charset="0"/>
                <a:cs typeface="Times New Roman" panose="02020603050405020304" pitchFamily="18" charset="0"/>
              </a:rPr>
              <a:t> Олег Сергеевич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7850DDF-DE99-4217-8A2D-DC18B87FCA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94" y="5622968"/>
            <a:ext cx="1135521" cy="141459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4EF2CD5-8416-462B-B36E-D33E906981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9" t="-925" r="16719" b="67769"/>
          <a:stretch/>
        </p:blipFill>
        <p:spPr>
          <a:xfrm>
            <a:off x="6448400" y="5582194"/>
            <a:ext cx="1261459" cy="13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46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60960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Размещение информации о необходимости передачи документов по личному составу ликвидированных организаций на хранение в архив 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E40DF9C1-0E8D-45C0-9593-DF6552A97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13431"/>
              </p:ext>
            </p:extLst>
          </p:nvPr>
        </p:nvGraphicFramePr>
        <p:xfrm>
          <a:off x="361950" y="928633"/>
          <a:ext cx="10077450" cy="666254"/>
        </p:xfrm>
        <a:graphic>
          <a:graphicData uri="http://schemas.openxmlformats.org/drawingml/2006/table">
            <a:tbl>
              <a:tblPr firstRow="1" bandRow="1"/>
              <a:tblGrid>
                <a:gridCol w="507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0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3437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FF0000"/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B050"/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694">
                <a:tc>
                  <a:txBody>
                    <a:bodyPr/>
                    <a:lstStyle/>
                    <a:p>
                      <a:pPr marL="38100" marR="3810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периодичность: 1 раз в месяц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периодичность: 1 раз в месяц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161664D-9F05-4BFC-8B15-C5CE7D243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725222"/>
              </p:ext>
            </p:extLst>
          </p:nvPr>
        </p:nvGraphicFramePr>
        <p:xfrm>
          <a:off x="329379" y="1622372"/>
          <a:ext cx="10096524" cy="5759705"/>
        </p:xfrm>
        <a:graphic>
          <a:graphicData uri="http://schemas.openxmlformats.org/drawingml/2006/table">
            <a:tbl>
              <a:tblPr firstRow="1" bandRow="1"/>
              <a:tblGrid>
                <a:gridCol w="1984065">
                  <a:extLst>
                    <a:ext uri="{9D8B030D-6E8A-4147-A177-3AD203B41FA5}">
                      <a16:colId xmlns:a16="http://schemas.microsoft.com/office/drawing/2014/main" val="4022172847"/>
                    </a:ext>
                  </a:extLst>
                </a:gridCol>
                <a:gridCol w="8112459">
                  <a:extLst>
                    <a:ext uri="{9D8B030D-6E8A-4147-A177-3AD203B41FA5}">
                      <a16:colId xmlns:a16="http://schemas.microsoft.com/office/drawing/2014/main" val="814845574"/>
                    </a:ext>
                  </a:extLst>
                </a:gridCol>
              </a:tblGrid>
              <a:tr h="278994">
                <a:tc gridSpan="2"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713619"/>
                  </a:ext>
                </a:extLst>
              </a:tr>
              <a:tr h="3748025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Размещение информации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 группах ВК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Администрации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Боровичского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муниципального района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 архивного отдела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978681"/>
                  </a:ext>
                </a:extLst>
              </a:tr>
              <a:tr h="1691210">
                <a:tc>
                  <a:txBody>
                    <a:bodyPr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Подготовка конкурсным </a:t>
                      </a:r>
                    </a:p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управляющим организаций, находящихся в стадии ликвидации писем о необходимости </a:t>
                      </a:r>
                    </a:p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передачи на хранение </a:t>
                      </a:r>
                    </a:p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 архив документов по личному составу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4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Направлены письма 3 конкурсным управляющим ликвидированных организаций.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 период с 2022 года направлены письма 11 конкурсным управляющим. В результате, на сегодняшний день приняты документы по личному составу от 5 ликвидированных организаций, в том числе от 2-х организаций в июне 2024 года.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435604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1C6308-6DD1-47F4-97EB-AD56E3E53B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89" y="2174088"/>
            <a:ext cx="1528440" cy="16057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611B7D-8A20-4D65-A3BA-2150A26F8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693" y="2156646"/>
            <a:ext cx="3626507" cy="324638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A80E833-2BE2-4EC6-923E-F69E691CFC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10" y="3208991"/>
            <a:ext cx="1528440" cy="1605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C7B3F62-3BED-4CDA-8E29-8E19EAA89A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733" y="4053574"/>
            <a:ext cx="1580347" cy="15223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12821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A1A19D5A-E557-4834-83E8-67F47EA8C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830322"/>
              </p:ext>
            </p:extLst>
          </p:nvPr>
        </p:nvGraphicFramePr>
        <p:xfrm>
          <a:off x="5896283" y="3853400"/>
          <a:ext cx="1278104" cy="180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Acrobat Document" r:id="rId3" imgW="5667334" imgH="8019987" progId="Acrobat.Document.DC">
                  <p:embed/>
                </p:oleObj>
              </mc:Choice>
              <mc:Fallback>
                <p:oleObj name="Acrobat Document" r:id="rId3" imgW="5667334" imgH="8019987" progId="Acrobat.Document.DC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A1A19D5A-E557-4834-83E8-67F47EA8C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96283" y="3853400"/>
                        <a:ext cx="1278104" cy="1808187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B7EC14E9-912E-4F21-9371-A686BAFCFC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781620"/>
              </p:ext>
            </p:extLst>
          </p:nvPr>
        </p:nvGraphicFramePr>
        <p:xfrm>
          <a:off x="4088185" y="4380825"/>
          <a:ext cx="1442452" cy="132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Acrobat Document" r:id="rId5" imgW="5667334" imgH="8019987" progId="Acrobat.Document.DC">
                  <p:embed/>
                </p:oleObj>
              </mc:Choice>
              <mc:Fallback>
                <p:oleObj name="Acrobat Document" r:id="rId5" imgW="5667334" imgH="8019987" progId="Acrobat.Document.DC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B7EC14E9-912E-4F21-9371-A686BAFCFC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88185" y="4380825"/>
                        <a:ext cx="1442452" cy="1321612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60960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Размещение информации о необходимости передачи документов по личному составу ликвидированных организаций на хранение в архив 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E40DF9C1-0E8D-45C0-9593-DF6552A97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440446"/>
              </p:ext>
            </p:extLst>
          </p:nvPr>
        </p:nvGraphicFramePr>
        <p:xfrm>
          <a:off x="593379" y="881928"/>
          <a:ext cx="9793088" cy="853440"/>
        </p:xfrm>
        <a:graphic>
          <a:graphicData uri="http://schemas.openxmlformats.org/drawingml/2006/table">
            <a:tbl>
              <a:tblPr firstRow="1" bandRow="1"/>
              <a:tblGrid>
                <a:gridCol w="4742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02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926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FF0000"/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B050"/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014">
                <a:tc>
                  <a:txBody>
                    <a:bodyPr/>
                    <a:lstStyle/>
                    <a:p>
                      <a:pPr marL="38100" marR="3810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30.05.2024</a:t>
                      </a:r>
                    </a:p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600" u="none" spc="0" dirty="0">
                          <a:solidFill>
                            <a:srgbClr val="00B050"/>
                          </a:solidFill>
                          <a:latin typeface="Scada"/>
                        </a:rPr>
                        <a:t>20.05.2024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161664D-9F05-4BFC-8B15-C5CE7D243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115936"/>
              </p:ext>
            </p:extLst>
          </p:nvPr>
        </p:nvGraphicFramePr>
        <p:xfrm>
          <a:off x="625592" y="1838261"/>
          <a:ext cx="9760875" cy="5503576"/>
        </p:xfrm>
        <a:graphic>
          <a:graphicData uri="http://schemas.openxmlformats.org/drawingml/2006/table">
            <a:tbl>
              <a:tblPr firstRow="1" bandRow="1"/>
              <a:tblGrid>
                <a:gridCol w="1152907">
                  <a:extLst>
                    <a:ext uri="{9D8B030D-6E8A-4147-A177-3AD203B41FA5}">
                      <a16:colId xmlns:a16="http://schemas.microsoft.com/office/drawing/2014/main" val="4022172847"/>
                    </a:ext>
                  </a:extLst>
                </a:gridCol>
                <a:gridCol w="1767207">
                  <a:extLst>
                    <a:ext uri="{9D8B030D-6E8A-4147-A177-3AD203B41FA5}">
                      <a16:colId xmlns:a16="http://schemas.microsoft.com/office/drawing/2014/main" val="814845574"/>
                    </a:ext>
                  </a:extLst>
                </a:gridCol>
                <a:gridCol w="6840761">
                  <a:extLst>
                    <a:ext uri="{9D8B030D-6E8A-4147-A177-3AD203B41FA5}">
                      <a16:colId xmlns:a16="http://schemas.microsoft.com/office/drawing/2014/main" val="3725088277"/>
                    </a:ext>
                  </a:extLst>
                </a:gridCol>
              </a:tblGrid>
              <a:tr h="359619">
                <a:tc gridSpan="3"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713619"/>
                  </a:ext>
                </a:extLst>
              </a:tr>
              <a:tr h="343357">
                <a:tc rowSpan="2"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единого  справочника фондов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 всеми </a:t>
                      </a:r>
                      <a:r>
                        <a:rPr lang="ru-RU" sz="12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переименова</a:t>
                      </a: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-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ниями</a:t>
                      </a: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организаций,</a:t>
                      </a:r>
                    </a:p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содержащего информацию о фондовых включениях.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2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2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600" u="none" spc="0" dirty="0">
                          <a:solidFill>
                            <a:schemeClr val="tx1"/>
                          </a:solidFill>
                          <a:latin typeface="Scada"/>
                        </a:rPr>
                        <a:t> БЫЛО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600" u="none" spc="0" dirty="0">
                          <a:solidFill>
                            <a:schemeClr val="tx1"/>
                          </a:solidFill>
                          <a:latin typeface="Scada"/>
                        </a:rPr>
                        <a:t>СТАЛО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978681"/>
                  </a:ext>
                </a:extLst>
              </a:tr>
              <a:tr h="4031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200" u="none" spc="0" dirty="0">
                        <a:solidFill>
                          <a:schemeClr val="tx1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100" u="none" spc="0" dirty="0">
                        <a:solidFill>
                          <a:schemeClr val="tx1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chemeClr val="tx1"/>
                          </a:solidFill>
                          <a:latin typeface="Scada"/>
                        </a:rPr>
                        <a:t>На сайте Администрации Боровичского муниципального района был представлен перечень архивных фондов с указанием крайних дат и общего  количества  единиц хранения управленческой документации и документов по личному составу.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100" u="none" spc="0" dirty="0">
                          <a:solidFill>
                            <a:schemeClr val="tx1"/>
                          </a:solidFill>
                          <a:latin typeface="Scada"/>
                        </a:rPr>
                        <a:t>В перечне был представлен 441 фонд.</a:t>
                      </a:r>
                    </a:p>
                  </a:txBody>
                  <a:tcPr marL="38100" marR="38100" marT="38100" marB="381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B050"/>
                          </a:solidFill>
                          <a:latin typeface="Scada"/>
                        </a:rPr>
                        <a:t>Навигатор с применением цветового решения                                           СПРАВОЧНИК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u="none" spc="0" dirty="0">
                        <a:solidFill>
                          <a:schemeClr val="tx1"/>
                        </a:solidFill>
                        <a:latin typeface="Scada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pc="0" dirty="0">
                          <a:solidFill>
                            <a:schemeClr val="tx1"/>
                          </a:solidFill>
                          <a:latin typeface="Scada"/>
                        </a:rPr>
                        <a:t>Вновь созданный единый справочник содержит информацию о фондах по личному составу с указанием крайних дат документов, количества единиц хранения, содержит все переименования организаций и фондовые включения.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Справочник содержит информацию о 398 организациях, а также 356 переименований и 205 фондовых включений.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80066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5BAEA07-FB06-46A0-858E-3E6111872799}"/>
              </a:ext>
            </a:extLst>
          </p:cNvPr>
          <p:cNvSpPr txBox="1"/>
          <p:nvPr/>
        </p:nvSpPr>
        <p:spPr>
          <a:xfrm>
            <a:off x="5345906" y="3347789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774339-E9A3-4FED-8C9B-A9F8711AB2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94578" y="2882826"/>
            <a:ext cx="1837296" cy="12992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16CC02F-56AA-418D-880E-ACF401F338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431953"/>
              </p:ext>
            </p:extLst>
          </p:nvPr>
        </p:nvGraphicFramePr>
        <p:xfrm>
          <a:off x="3827532" y="2897984"/>
          <a:ext cx="1320728" cy="1869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" name="Acrobat Document" r:id="rId9" imgW="5667334" imgH="8019987" progId="Acrobat.Document.DC">
                  <p:embed/>
                </p:oleObj>
              </mc:Choice>
              <mc:Fallback>
                <p:oleObj name="Acrobat Document" r:id="rId9" imgW="5667334" imgH="8019987" progId="Acrobat.Document.DC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316CC02F-56AA-418D-880E-ACF401F338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27532" y="2897984"/>
                        <a:ext cx="1320728" cy="1869002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E3303AF2-FD90-4813-99B1-9FF5E4D08D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71608"/>
              </p:ext>
            </p:extLst>
          </p:nvPr>
        </p:nvGraphicFramePr>
        <p:xfrm>
          <a:off x="5458675" y="2893735"/>
          <a:ext cx="1442452" cy="185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" name="Acrobat Document" r:id="rId11" imgW="5667334" imgH="8019987" progId="Acrobat.Document.DC">
                  <p:embed/>
                </p:oleObj>
              </mc:Choice>
              <mc:Fallback>
                <p:oleObj name="Acrobat Document" r:id="rId11" imgW="5667334" imgH="8019987" progId="Acrobat.Document.DC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E3303AF2-FD90-4813-99B1-9FF5E4D08D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58675" y="2893735"/>
                        <a:ext cx="1442452" cy="1852912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00FD14F0-F79C-4F1F-BC57-7EBC374680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41736"/>
              </p:ext>
            </p:extLst>
          </p:nvPr>
        </p:nvGraphicFramePr>
        <p:xfrm>
          <a:off x="7601126" y="4022913"/>
          <a:ext cx="1157967" cy="1638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Acrobat Document" r:id="rId13" imgW="5667334" imgH="8019987" progId="Acrobat.Document.DC">
                  <p:embed/>
                </p:oleObj>
              </mc:Choice>
              <mc:Fallback>
                <p:oleObj name="Acrobat Document" r:id="rId13" imgW="5667334" imgH="8019987" progId="Acrobat.Document.DC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67DFA1BF-F2F0-4E4C-8121-C9498A2AAF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01126" y="4022913"/>
                        <a:ext cx="1157967" cy="1638674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FD11AF19-211C-4BC1-9FA0-5D81A4A805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344382"/>
              </p:ext>
            </p:extLst>
          </p:nvPr>
        </p:nvGraphicFramePr>
        <p:xfrm>
          <a:off x="9061829" y="4018379"/>
          <a:ext cx="1158285" cy="1639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Acrobat Document" r:id="rId15" imgW="5667334" imgH="8019987" progId="Acrobat.Document.DC">
                  <p:embed/>
                </p:oleObj>
              </mc:Choice>
              <mc:Fallback>
                <p:oleObj name="Acrobat Document" r:id="rId15" imgW="5667334" imgH="8019987" progId="Acrobat.Document.DC">
                  <p:embed/>
                  <p:pic>
                    <p:nvPicPr>
                      <p:cNvPr id="22" name="Объект 21">
                        <a:extLst>
                          <a:ext uri="{FF2B5EF4-FFF2-40B4-BE49-F238E27FC236}">
                            <a16:creationId xmlns:a16="http://schemas.microsoft.com/office/drawing/2014/main" id="{F73DF0FF-348F-42C5-8738-A7024F744D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061829" y="4018379"/>
                        <a:ext cx="1158285" cy="1639122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3B39B79E-2FA4-4236-A1FE-362DE17D4B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160039"/>
              </p:ext>
            </p:extLst>
          </p:nvPr>
        </p:nvGraphicFramePr>
        <p:xfrm>
          <a:off x="7447646" y="2928095"/>
          <a:ext cx="1158285" cy="1639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Acrobat Document" r:id="rId17" imgW="5667334" imgH="8019987" progId="Acrobat.Document.DC">
                  <p:embed/>
                </p:oleObj>
              </mc:Choice>
              <mc:Fallback>
                <p:oleObj name="Acrobat Document" r:id="rId17" imgW="5667334" imgH="8019987" progId="Acrobat.Document.DC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5F846D41-5838-46C3-9819-DC2E912790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47646" y="2928095"/>
                        <a:ext cx="1158285" cy="1639123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10D16045-2E7A-4575-8592-16F56825D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78420"/>
              </p:ext>
            </p:extLst>
          </p:nvPr>
        </p:nvGraphicFramePr>
        <p:xfrm>
          <a:off x="8907936" y="2928544"/>
          <a:ext cx="1158285" cy="1638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Acrobat Document" r:id="rId3" imgW="5667334" imgH="8019987" progId="Acrobat.Document.DC">
                  <p:embed/>
                </p:oleObj>
              </mc:Choice>
              <mc:Fallback>
                <p:oleObj name="Acrobat Document" r:id="rId3" imgW="5667334" imgH="8019987" progId="Acrobat.Document.DC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2F46AF5F-A185-4FAC-8E7D-CE5F77E4E0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07936" y="2928544"/>
                        <a:ext cx="1158285" cy="1638674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181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60960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Размещение информации о необходимости передачи документов по личному составу ликвидированных организаций на хранение в архив 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E40DF9C1-0E8D-45C0-9593-DF6552A97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84243"/>
              </p:ext>
            </p:extLst>
          </p:nvPr>
        </p:nvGraphicFramePr>
        <p:xfrm>
          <a:off x="792163" y="881928"/>
          <a:ext cx="9217024" cy="853440"/>
        </p:xfrm>
        <a:graphic>
          <a:graphicData uri="http://schemas.openxmlformats.org/drawingml/2006/table">
            <a:tbl>
              <a:tblPr firstRow="1" bandRow="1"/>
              <a:tblGrid>
                <a:gridCol w="4646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0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926"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FF0000"/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B050"/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014">
                <a:tc>
                  <a:txBody>
                    <a:bodyPr/>
                    <a:lstStyle/>
                    <a:p>
                      <a:pPr marL="38100" marR="38100" lvl="0" indent="0" algn="ctr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22.07.2024</a:t>
                      </a:r>
                    </a:p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600" u="none" spc="0" dirty="0">
                          <a:solidFill>
                            <a:srgbClr val="00B050"/>
                          </a:solidFill>
                          <a:latin typeface="Scada"/>
                        </a:rPr>
                        <a:t>22.07.2024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161664D-9F05-4BFC-8B15-C5CE7D243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55346"/>
              </p:ext>
            </p:extLst>
          </p:nvPr>
        </p:nvGraphicFramePr>
        <p:xfrm>
          <a:off x="829759" y="1828124"/>
          <a:ext cx="9124659" cy="5433634"/>
        </p:xfrm>
        <a:graphic>
          <a:graphicData uri="http://schemas.openxmlformats.org/drawingml/2006/table">
            <a:tbl>
              <a:tblPr firstRow="1" bandRow="1"/>
              <a:tblGrid>
                <a:gridCol w="1902453">
                  <a:extLst>
                    <a:ext uri="{9D8B030D-6E8A-4147-A177-3AD203B41FA5}">
                      <a16:colId xmlns:a16="http://schemas.microsoft.com/office/drawing/2014/main" val="4022172847"/>
                    </a:ext>
                  </a:extLst>
                </a:gridCol>
                <a:gridCol w="2637597">
                  <a:extLst>
                    <a:ext uri="{9D8B030D-6E8A-4147-A177-3AD203B41FA5}">
                      <a16:colId xmlns:a16="http://schemas.microsoft.com/office/drawing/2014/main" val="814845574"/>
                    </a:ext>
                  </a:extLst>
                </a:gridCol>
                <a:gridCol w="4584609">
                  <a:extLst>
                    <a:ext uri="{9D8B030D-6E8A-4147-A177-3AD203B41FA5}">
                      <a16:colId xmlns:a16="http://schemas.microsoft.com/office/drawing/2014/main" val="3725088277"/>
                    </a:ext>
                  </a:extLst>
                </a:gridCol>
              </a:tblGrid>
              <a:tr h="299056">
                <a:tc gridSpan="3"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4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713619"/>
                  </a:ext>
                </a:extLst>
              </a:tr>
              <a:tr h="425418">
                <a:tc rowSpan="2"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4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единого перечня об организациях, действующих и прекративших свою деятельность на территории Боровичского муниципального района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600" u="none" spc="0" dirty="0">
                          <a:solidFill>
                            <a:schemeClr val="tx1"/>
                          </a:solidFill>
                          <a:latin typeface="Scada"/>
                        </a:rPr>
                        <a:t> БЫЛО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ctr" fontAlgn="t">
                        <a:lnSpc>
                          <a:spcPct val="100000"/>
                        </a:lnSpc>
                      </a:pPr>
                      <a:r>
                        <a:rPr lang="ru-RU" sz="1600" u="none" spc="0" dirty="0">
                          <a:solidFill>
                            <a:schemeClr val="tx1"/>
                          </a:solidFill>
                          <a:latin typeface="Scada"/>
                        </a:rPr>
                        <a:t>СТАЛО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978681"/>
                  </a:ext>
                </a:extLst>
              </a:tr>
              <a:tr h="4611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u="none" spc="0" dirty="0">
                          <a:solidFill>
                            <a:schemeClr val="tx1"/>
                          </a:solidFill>
                          <a:latin typeface="Scada"/>
                        </a:rPr>
                        <a:t>В перечне перечислены организации документы, которых в архив не поступали.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u="none" spc="0" dirty="0">
                          <a:solidFill>
                            <a:schemeClr val="tx1"/>
                          </a:solidFill>
                          <a:latin typeface="Scada"/>
                        </a:rPr>
                        <a:t>Новый перечень создан с расширенным содержанием. По организациям указаны статусы (действующая организация, в стадии ликвидации, ликвидирована), информация для рекомендаций о возможном местонахождении документов.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u="none" spc="0" dirty="0">
                          <a:solidFill>
                            <a:schemeClr val="tx1"/>
                          </a:solidFill>
                          <a:latin typeface="Scada"/>
                        </a:rPr>
                        <a:t>Перечень постоянно пополняется.</a:t>
                      </a: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600" u="none" spc="0" dirty="0">
                        <a:solidFill>
                          <a:srgbClr val="00B050"/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80066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5BAEA07-FB06-46A0-858E-3E6111872799}"/>
              </a:ext>
            </a:extLst>
          </p:cNvPr>
          <p:cNvSpPr txBox="1"/>
          <p:nvPr/>
        </p:nvSpPr>
        <p:spPr>
          <a:xfrm>
            <a:off x="5345906" y="3347789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DA78002E-0BA7-41CC-8CF4-DC3AEBDBF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282532"/>
              </p:ext>
            </p:extLst>
          </p:nvPr>
        </p:nvGraphicFramePr>
        <p:xfrm>
          <a:off x="3046334" y="2934367"/>
          <a:ext cx="1541783" cy="2341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Document" r:id="rId4" imgW="5961194" imgH="9051326" progId="Word.Document.12">
                  <p:embed/>
                </p:oleObj>
              </mc:Choice>
              <mc:Fallback>
                <p:oleObj name="Document" r:id="rId4" imgW="5961194" imgH="9051326" progId="Word.Document.12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DA78002E-0BA7-41CC-8CF4-DC3AEBDBFB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6334" y="2934367"/>
                        <a:ext cx="1541783" cy="2341226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C07484A6-D54D-42D7-A933-DD372C1312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172151"/>
              </p:ext>
            </p:extLst>
          </p:nvPr>
        </p:nvGraphicFramePr>
        <p:xfrm>
          <a:off x="7550602" y="2934367"/>
          <a:ext cx="1747690" cy="2473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Acrobat Document" r:id="rId6" imgW="5667334" imgH="8019987" progId="Acrobat.Document.DC">
                  <p:embed/>
                </p:oleObj>
              </mc:Choice>
              <mc:Fallback>
                <p:oleObj name="Acrobat Document" r:id="rId6" imgW="5667334" imgH="8019987" progId="Acrobat.Document.DC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C07484A6-D54D-42D7-A933-DD372C1312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0602" y="2934367"/>
                        <a:ext cx="1747690" cy="2473210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6E8CC81A-CBE7-4C99-BBE2-F96549CFE6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988441"/>
              </p:ext>
            </p:extLst>
          </p:nvPr>
        </p:nvGraphicFramePr>
        <p:xfrm>
          <a:off x="6103697" y="2746125"/>
          <a:ext cx="1747690" cy="2473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Acrobat Document" r:id="rId8" imgW="5667334" imgH="8019987" progId="Acrobat.Document.DC">
                  <p:embed/>
                </p:oleObj>
              </mc:Choice>
              <mc:Fallback>
                <p:oleObj name="Acrobat Document" r:id="rId8" imgW="5667334" imgH="8019987" progId="Acrobat.Document.DC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6E8CC81A-CBE7-4C99-BBE2-F96549CFE6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03697" y="2746125"/>
                        <a:ext cx="1747690" cy="2473209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4161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60960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СБОР ФАКТИЧЕСКИХ ДАННЫХ ПРОЦЕССА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Scad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BAEA07-FB06-46A0-858E-3E6111872799}"/>
              </a:ext>
            </a:extLst>
          </p:cNvPr>
          <p:cNvSpPr txBox="1"/>
          <p:nvPr/>
        </p:nvSpPr>
        <p:spPr>
          <a:xfrm>
            <a:off x="5345906" y="3347789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2DF77D7D-55FD-41FE-9DAB-02DA622D31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218451"/>
              </p:ext>
            </p:extLst>
          </p:nvPr>
        </p:nvGraphicFramePr>
        <p:xfrm>
          <a:off x="1380920" y="2339677"/>
          <a:ext cx="7929972" cy="4301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Document" r:id="rId4" imgW="5942119" imgH="3233694" progId="Word.Document.12">
                  <p:embed/>
                </p:oleObj>
              </mc:Choice>
              <mc:Fallback>
                <p:oleObj name="Document" r:id="rId4" imgW="5942119" imgH="3233694" progId="Word.Document.12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A66EAB6A-5947-452A-9ED7-FF13760AD3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80920" y="2339677"/>
                        <a:ext cx="7929972" cy="4301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3966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7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rgbClr val="2F658E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Время протекания процесса:
</a:t>
            </a: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-
</a:t>
            </a: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rgbClr val="2F658E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Решения:
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rgbClr val="2F658E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77500" lnSpcReduction="20000"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Начало процесса: формируется потребность в создании единого реестра сведений о местонахождении организаций, документы по личному составу которых не поступали в архив; 
справочника фондов ликвидированных организаций с переименованиями и крайними датами, документы по личному составу которых находятся на хранении в архиве
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Заведующий отделом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рассматривает поступивший запрос и принимает решение о назначении исполнителя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4815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Специалист отдела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4815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регистрирует запрос в журнале регистрации запросов социально-правового характера и в алфавитной книге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027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Специалист отдела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1027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выявляет наличие фонда, просматривая список фондов и базу данных "Архивный фонд"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90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Специалист отдела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390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просматривает справочник фондов со всеми переименованиями и фондовыми включениями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1,2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8602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Специалист отдела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48602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В случае отсутствия в фонде необходимых документов, просматривает единый перечень об организациях, действующих и прекративших свою деятельность на территории Боровичского муниципального района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1" name="TextBox 60"/>
          <p:cNvSpPr txBox="1"/>
          <p:nvPr/>
        </p:nvSpPr>
        <p:spPr>
          <a:xfrm>
            <a:off x="3133725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3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4815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Специалист отдела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4815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 lnSpcReduction="20000"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Подготовка отрицательного ответа заявителю с рекомендациями о местонахождении документов по личному составу  организации. Подготовка письма в адрес конкурсного управляющего о необходимости сдачи на хранение в архив документов по личному составу.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9" name="TextBox 68"/>
          <p:cNvSpPr txBox="1"/>
          <p:nvPr/>
        </p:nvSpPr>
        <p:spPr>
          <a:xfrm>
            <a:off x="489585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3,4</a:t>
            </a: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1027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Заведующий отделом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01027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Проверяет и подписывает подготовленный ответ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2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rgbClr val="2F658E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Время протекания процесса:
</a:t>
            </a: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-
</a:t>
            </a: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rgbClr val="2F658E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Решения:
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rgbClr val="2F658E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Выход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Окончание процесса: предоставление исчерпывающего ответа гражданину с необходимыми рекомендациями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370" y="5539646"/>
            <a:ext cx="9001125" cy="423804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173DD-B52A-4180-AFC5-B337BD59F8DE}"/>
              </a:ext>
            </a:extLst>
          </p:cNvPr>
          <p:cNvSpPr txBox="1"/>
          <p:nvPr/>
        </p:nvSpPr>
        <p:spPr>
          <a:xfrm>
            <a:off x="673770" y="6308501"/>
            <a:ext cx="9001125" cy="1079177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850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Решение: 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Закрыть проект
</a:t>
            </a: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Комментарии к решению: 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86C10B7D-3F56-4409-8D6D-96A1AC7F5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018155"/>
              </p:ext>
            </p:extLst>
          </p:nvPr>
        </p:nvGraphicFramePr>
        <p:xfrm>
          <a:off x="415850" y="1161444"/>
          <a:ext cx="9754593" cy="2186669"/>
        </p:xfrm>
        <a:graphic>
          <a:graphicData uri="http://schemas.openxmlformats.org/drawingml/2006/table">
            <a:tbl>
              <a:tblPr firstRow="1" bandRow="1"/>
              <a:tblGrid>
                <a:gridCol w="3380796">
                  <a:extLst>
                    <a:ext uri="{9D8B030D-6E8A-4147-A177-3AD203B41FA5}">
                      <a16:colId xmlns:a16="http://schemas.microsoft.com/office/drawing/2014/main" val="1723277680"/>
                    </a:ext>
                  </a:extLst>
                </a:gridCol>
                <a:gridCol w="1123618">
                  <a:extLst>
                    <a:ext uri="{9D8B030D-6E8A-4147-A177-3AD203B41FA5}">
                      <a16:colId xmlns:a16="http://schemas.microsoft.com/office/drawing/2014/main" val="2326372766"/>
                    </a:ext>
                  </a:extLst>
                </a:gridCol>
                <a:gridCol w="1123618">
                  <a:extLst>
                    <a:ext uri="{9D8B030D-6E8A-4147-A177-3AD203B41FA5}">
                      <a16:colId xmlns:a16="http://schemas.microsoft.com/office/drawing/2014/main" val="1673702265"/>
                    </a:ext>
                  </a:extLst>
                </a:gridCol>
                <a:gridCol w="1123618">
                  <a:extLst>
                    <a:ext uri="{9D8B030D-6E8A-4147-A177-3AD203B41FA5}">
                      <a16:colId xmlns:a16="http://schemas.microsoft.com/office/drawing/2014/main" val="2827200223"/>
                    </a:ext>
                  </a:extLst>
                </a:gridCol>
                <a:gridCol w="3002943">
                  <a:extLst>
                    <a:ext uri="{9D8B030D-6E8A-4147-A177-3AD203B41FA5}">
                      <a16:colId xmlns:a16="http://schemas.microsoft.com/office/drawing/2014/main" val="981741980"/>
                    </a:ext>
                  </a:extLst>
                </a:gridCol>
              </a:tblGrid>
              <a:tr h="268539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685834"/>
                  </a:ext>
                </a:extLst>
              </a:tr>
              <a:tr h="95906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Исполнение запросов социально-правового характера с отрицательным результатом  в связи с отсутствием документов, %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19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14*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Предоставить данные о количестве исполненных  запросов социально-правового характера с отрицательным результатом в связи с отсутствием документов  будет возможно по итогам работы за полный календарный год.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028879"/>
                  </a:ext>
                </a:extLst>
              </a:tr>
              <a:tr h="959065"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Исполнение запросов социально-правового характера с отсутствием рекомендаций, %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80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75*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Предоставить данные о количестве исполненных  запросов социально-правового характера с отсутствием рекомендаций  будет возможно по итогам работы за полный календарный год.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308702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B59849CC-8345-4ECE-9924-7F558D390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288513"/>
              </p:ext>
            </p:extLst>
          </p:nvPr>
        </p:nvGraphicFramePr>
        <p:xfrm>
          <a:off x="449362" y="3783740"/>
          <a:ext cx="9721465" cy="2049118"/>
        </p:xfrm>
        <a:graphic>
          <a:graphicData uri="http://schemas.openxmlformats.org/drawingml/2006/table">
            <a:tbl>
              <a:tblPr firstRow="1" bandRow="1"/>
              <a:tblGrid>
                <a:gridCol w="455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3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3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115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0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от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59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Размещение информации о необходимости передачи документов по личному составу ликвидированных организаций на хранение в архив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0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Работа с конкурсными управляющими  с целью соблюдения законных прав граждан на пенсионное обеспечение, трудившихся на предприятии признанном банкротом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034409"/>
                  </a:ext>
                </a:extLst>
              </a:tr>
              <a:tr h="376859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0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справочника фондов со всеми переименованиями организаций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0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справочника, содержащего информацию о фондовых включениях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0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Исключение риска подготовки отрицательного ответа при наличии документов в архиве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859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справочника, содержащего информацию о фондовых включениях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Исключение риска подготовки отрицательного ответа при наличии документов в архиве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859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единого перечня об организациях, действующих и прекративших свою деятельность на территории Боровичского муниципального района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Подготовка ответов об отсутствии в архиве интересующих документов с рекомендациями о месте их возможного нахождения.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10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741FAAD4-0EE6-4112-8C11-69E459B297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91887" y="2457208"/>
          <a:ext cx="1020629" cy="1444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Acrobat Document" r:id="rId4" imgW="5667334" imgH="8019987" progId="Acrobat.Document.DC">
                  <p:embed/>
                </p:oleObj>
              </mc:Choice>
              <mc:Fallback>
                <p:oleObj name="Acrobat Document" r:id="rId4" imgW="5667334" imgH="8019987" progId="Acrobat.Document.DC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741FAAD4-0EE6-4112-8C11-69E459B297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1887" y="2457208"/>
                        <a:ext cx="1020629" cy="1444323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>
            <a:extLst>
              <a:ext uri="{FF2B5EF4-FFF2-40B4-BE49-F238E27FC236}">
                <a16:creationId xmlns:a16="http://schemas.microsoft.com/office/drawing/2014/main" id="{FB7E6662-F49C-4BF5-A5D5-CE69C10DED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60556" y="1717803"/>
          <a:ext cx="1042351" cy="147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Acrobat Document" r:id="rId6" imgW="5667334" imgH="8019987" progId="Acrobat.Document.DC">
                  <p:embed/>
                </p:oleObj>
              </mc:Choice>
              <mc:Fallback>
                <p:oleObj name="Acrobat Document" r:id="rId6" imgW="5667334" imgH="8019987" progId="Acrobat.Document.DC">
                  <p:embed/>
                  <p:pic>
                    <p:nvPicPr>
                      <p:cNvPr id="41" name="Объект 40">
                        <a:extLst>
                          <a:ext uri="{FF2B5EF4-FFF2-40B4-BE49-F238E27FC236}">
                            <a16:creationId xmlns:a16="http://schemas.microsoft.com/office/drawing/2014/main" id="{FB7E6662-F49C-4BF5-A5D5-CE69C10DED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60556" y="1717803"/>
                        <a:ext cx="1042351" cy="1475062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3338" y="1013154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759A5C-69F2-4DAC-9B5A-46612D572954}"/>
              </a:ext>
            </a:extLst>
          </p:cNvPr>
          <p:cNvSpPr txBox="1"/>
          <p:nvPr/>
        </p:nvSpPr>
        <p:spPr>
          <a:xfrm>
            <a:off x="1905000" y="321634"/>
            <a:ext cx="85389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fontAlgn="t">
              <a:lnSpc>
                <a:spcPct val="100000"/>
              </a:lnSpc>
            </a:pPr>
            <a:r>
              <a:rPr lang="ru-RU" sz="2000" b="1" dirty="0">
                <a:latin typeface="Scada"/>
              </a:rPr>
              <a:t>ЭФФЕКТ ОТ МЕРОПРИЯТИЙ (ИТОГИ)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446034-EC54-454D-9BDE-FBA83042F89A}"/>
              </a:ext>
            </a:extLst>
          </p:cNvPr>
          <p:cNvSpPr txBox="1"/>
          <p:nvPr/>
        </p:nvSpPr>
        <p:spPr>
          <a:xfrm>
            <a:off x="144665" y="1029619"/>
            <a:ext cx="45583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u="sng" kern="1200" dirty="0">
                <a:solidFill>
                  <a:schemeClr val="tx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Цели проекта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D93262-1291-48A3-9308-1C49A2EE3597}"/>
              </a:ext>
            </a:extLst>
          </p:cNvPr>
          <p:cNvSpPr txBox="1"/>
          <p:nvPr/>
        </p:nvSpPr>
        <p:spPr>
          <a:xfrm>
            <a:off x="247829" y="1389522"/>
            <a:ext cx="39657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Исключение подготовки отрицательных ответов</a:t>
            </a: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 наличии документов по личному составу, </a:t>
            </a:r>
          </a:p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ответов без рекомендаций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8DF2DE2-42DE-4587-93AC-A2318F97BF21}"/>
              </a:ext>
            </a:extLst>
          </p:cNvPr>
          <p:cNvCxnSpPr>
            <a:cxnSpLocks/>
          </p:cNvCxnSpPr>
          <p:nvPr/>
        </p:nvCxnSpPr>
        <p:spPr>
          <a:xfrm>
            <a:off x="4320328" y="1136137"/>
            <a:ext cx="14491" cy="61019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F692AF3-271C-4F21-8A18-F48306F54EAB}"/>
              </a:ext>
            </a:extLst>
          </p:cNvPr>
          <p:cNvSpPr txBox="1"/>
          <p:nvPr/>
        </p:nvSpPr>
        <p:spPr>
          <a:xfrm>
            <a:off x="4434262" y="4230452"/>
            <a:ext cx="14357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8100" lvl="0" indent="0" algn="l" fontAlgn="t">
              <a:lnSpc>
                <a:spcPct val="100000"/>
              </a:lnSpc>
            </a:pPr>
            <a:r>
              <a:rPr lang="ru-RU" sz="14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  <a:r>
              <a:rPr lang="ru-RU" sz="14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. Создание единого перечня об организациях, действующих и прекративших свою деятельность на территории Боровичского муниципального района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F3AA43-8BF1-46DA-A888-F98CF931CF47}"/>
              </a:ext>
            </a:extLst>
          </p:cNvPr>
          <p:cNvSpPr txBox="1"/>
          <p:nvPr/>
        </p:nvSpPr>
        <p:spPr>
          <a:xfrm>
            <a:off x="4577424" y="1194389"/>
            <a:ext cx="586656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2-3. Создание универсального справочника организаций:</a:t>
            </a:r>
          </a:p>
          <a:p>
            <a:r>
              <a:rPr lang="ru-RU" sz="1400" dirty="0"/>
              <a:t>398 организаций + 356 переименований + 205 фондовых включений</a:t>
            </a:r>
          </a:p>
        </p:txBody>
      </p:sp>
      <p:graphicFrame>
        <p:nvGraphicFramePr>
          <p:cNvPr id="40" name="Объект 39">
            <a:extLst>
              <a:ext uri="{FF2B5EF4-FFF2-40B4-BE49-F238E27FC236}">
                <a16:creationId xmlns:a16="http://schemas.microsoft.com/office/drawing/2014/main" id="{C5468366-F061-4E43-AEE5-2CB0EA35D3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9394" y="2292246"/>
          <a:ext cx="1080335" cy="1528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Acrobat Document" r:id="rId9" imgW="5667334" imgH="8019987" progId="Acrobat.Document.DC">
                  <p:embed/>
                </p:oleObj>
              </mc:Choice>
              <mc:Fallback>
                <p:oleObj name="Acrobat Document" r:id="rId9" imgW="5667334" imgH="8019987" progId="Acrobat.Document.DC">
                  <p:embed/>
                  <p:pic>
                    <p:nvPicPr>
                      <p:cNvPr id="40" name="Объект 39">
                        <a:extLst>
                          <a:ext uri="{FF2B5EF4-FFF2-40B4-BE49-F238E27FC236}">
                            <a16:creationId xmlns:a16="http://schemas.microsoft.com/office/drawing/2014/main" id="{C5468366-F061-4E43-AEE5-2CB0EA35D3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09394" y="2292246"/>
                        <a:ext cx="1080335" cy="1528814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>
            <a:extLst>
              <a:ext uri="{FF2B5EF4-FFF2-40B4-BE49-F238E27FC236}">
                <a16:creationId xmlns:a16="http://schemas.microsoft.com/office/drawing/2014/main" id="{7C9D0BE1-92E8-41B8-9CCA-065DC53085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61967" y="1768136"/>
          <a:ext cx="1137335" cy="1609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Acrobat Document" r:id="rId11" imgW="5667334" imgH="8019987" progId="Acrobat.Document.DC">
                  <p:embed/>
                </p:oleObj>
              </mc:Choice>
              <mc:Fallback>
                <p:oleObj name="Acrobat Document" r:id="rId11" imgW="5667334" imgH="8019987" progId="Acrobat.Document.DC">
                  <p:embed/>
                  <p:pic>
                    <p:nvPicPr>
                      <p:cNvPr id="39" name="Объект 38">
                        <a:extLst>
                          <a:ext uri="{FF2B5EF4-FFF2-40B4-BE49-F238E27FC236}">
                            <a16:creationId xmlns:a16="http://schemas.microsoft.com/office/drawing/2014/main" id="{7C9D0BE1-92E8-41B8-9CCA-065DC53085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61967" y="1768136"/>
                        <a:ext cx="1137335" cy="1609034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>
            <a:extLst>
              <a:ext uri="{FF2B5EF4-FFF2-40B4-BE49-F238E27FC236}">
                <a16:creationId xmlns:a16="http://schemas.microsoft.com/office/drawing/2014/main" id="{084987C1-DC79-4178-997D-10A695AFA5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70352" y="2136662"/>
          <a:ext cx="1080335" cy="1528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Acrobat Document" r:id="rId13" imgW="5667334" imgH="8019987" progId="Acrobat.Document.DC">
                  <p:embed/>
                </p:oleObj>
              </mc:Choice>
              <mc:Fallback>
                <p:oleObj name="Acrobat Document" r:id="rId13" imgW="5667334" imgH="8019987" progId="Acrobat.Document.DC">
                  <p:embed/>
                  <p:pic>
                    <p:nvPicPr>
                      <p:cNvPr id="38" name="Объект 37">
                        <a:extLst>
                          <a:ext uri="{FF2B5EF4-FFF2-40B4-BE49-F238E27FC236}">
                            <a16:creationId xmlns:a16="http://schemas.microsoft.com/office/drawing/2014/main" id="{084987C1-DC79-4178-997D-10A695AFA5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70352" y="2136662"/>
                        <a:ext cx="1080335" cy="1528814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>
            <a:extLst>
              <a:ext uri="{FF2B5EF4-FFF2-40B4-BE49-F238E27FC236}">
                <a16:creationId xmlns:a16="http://schemas.microsoft.com/office/drawing/2014/main" id="{4585FAC5-A31D-457F-8C33-2949534408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42680" y="1791516"/>
          <a:ext cx="1121233" cy="1586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Acrobat Document" r:id="rId15" imgW="5667334" imgH="8019987" progId="Acrobat.Document.DC">
                  <p:embed/>
                </p:oleObj>
              </mc:Choice>
              <mc:Fallback>
                <p:oleObj name="Acrobat Document" r:id="rId15" imgW="5667334" imgH="8019987" progId="Acrobat.Document.DC">
                  <p:embed/>
                  <p:pic>
                    <p:nvPicPr>
                      <p:cNvPr id="37" name="Объект 36">
                        <a:extLst>
                          <a:ext uri="{FF2B5EF4-FFF2-40B4-BE49-F238E27FC236}">
                            <a16:creationId xmlns:a16="http://schemas.microsoft.com/office/drawing/2014/main" id="{4585FAC5-A31D-457F-8C33-2949534408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42680" y="1791516"/>
                        <a:ext cx="1121233" cy="1586690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AF48B39-D67E-4BAC-B79E-11E6D7F0F75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74" y="4230452"/>
            <a:ext cx="1163981" cy="12228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1E02495-7537-43D1-84F7-2F4578595AE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10" y="4895492"/>
            <a:ext cx="1163980" cy="12228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C3D1CB6-52B2-4FC7-A241-EB4F435A6CF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47" y="5830657"/>
            <a:ext cx="1163979" cy="11212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905CB6B-A68B-4F34-B06A-512620A1AAE1}"/>
              </a:ext>
            </a:extLst>
          </p:cNvPr>
          <p:cNvSpPr txBox="1"/>
          <p:nvPr/>
        </p:nvSpPr>
        <p:spPr>
          <a:xfrm>
            <a:off x="-1024243" y="3833222"/>
            <a:ext cx="42047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chemeClr val="tx2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Результаты работы: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C8405C-94E1-41F3-A9FD-1196E457E9BB}"/>
              </a:ext>
            </a:extLst>
          </p:cNvPr>
          <p:cNvSpPr txBox="1"/>
          <p:nvPr/>
        </p:nvSpPr>
        <p:spPr>
          <a:xfrm>
            <a:off x="169326" y="4245608"/>
            <a:ext cx="175184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1. Размещение информации </a:t>
            </a:r>
          </a:p>
          <a:p>
            <a:r>
              <a:rPr lang="ru-RU" sz="1400" dirty="0"/>
              <a:t>в социальных сетях: </a:t>
            </a:r>
          </a:p>
          <a:p>
            <a:r>
              <a:rPr lang="ru-RU" sz="1400" b="1" i="1" dirty="0"/>
              <a:t>2023 год – 0;  </a:t>
            </a:r>
          </a:p>
          <a:p>
            <a:r>
              <a:rPr lang="ru-RU" sz="1400" b="1" i="1" dirty="0"/>
              <a:t>2024 год – 9</a:t>
            </a:r>
          </a:p>
          <a:p>
            <a:r>
              <a:rPr lang="ru-RU" sz="1400" dirty="0"/>
              <a:t>Направлены 3 письма конкурсным управляющим.</a:t>
            </a:r>
          </a:p>
          <a:p>
            <a:r>
              <a:rPr lang="ru-RU" sz="1400" dirty="0"/>
              <a:t>Сдали документы по личному составу</a:t>
            </a:r>
          </a:p>
          <a:p>
            <a:r>
              <a:rPr lang="ru-RU" sz="1400" dirty="0"/>
              <a:t>январь – май – 0 организаций; июнь – 2 организации </a:t>
            </a:r>
          </a:p>
          <a:p>
            <a:r>
              <a:rPr lang="ru-RU" dirty="0"/>
              <a:t> </a:t>
            </a:r>
          </a:p>
        </p:txBody>
      </p:sp>
      <p:graphicFrame>
        <p:nvGraphicFramePr>
          <p:cNvPr id="42" name="Объект 41">
            <a:extLst>
              <a:ext uri="{FF2B5EF4-FFF2-40B4-BE49-F238E27FC236}">
                <a16:creationId xmlns:a16="http://schemas.microsoft.com/office/drawing/2014/main" id="{6A163517-4ADA-408F-9ADB-C516E838E2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30873" y="5238248"/>
          <a:ext cx="1065398" cy="1760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Acrobat Document" r:id="rId20" imgW="5667334" imgH="8019987" progId="Acrobat.Document.DC">
                  <p:embed/>
                </p:oleObj>
              </mc:Choice>
              <mc:Fallback>
                <p:oleObj name="Acrobat Document" r:id="rId20" imgW="5667334" imgH="8019987" progId="Acrobat.Document.DC">
                  <p:embed/>
                  <p:pic>
                    <p:nvPicPr>
                      <p:cNvPr id="42" name="Объект 41">
                        <a:extLst>
                          <a:ext uri="{FF2B5EF4-FFF2-40B4-BE49-F238E27FC236}">
                            <a16:creationId xmlns:a16="http://schemas.microsoft.com/office/drawing/2014/main" id="{6A163517-4ADA-408F-9ADB-C516E838E2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230873" y="5238248"/>
                        <a:ext cx="1065398" cy="1760199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>
            <a:extLst>
              <a:ext uri="{FF2B5EF4-FFF2-40B4-BE49-F238E27FC236}">
                <a16:creationId xmlns:a16="http://schemas.microsoft.com/office/drawing/2014/main" id="{89D88B1C-E700-4DBD-929A-A88BBDB6E5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40413" y="4342782"/>
          <a:ext cx="1017661" cy="1727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Acrobat Document" r:id="rId22" imgW="5667334" imgH="8019987" progId="Acrobat.Document.DC">
                  <p:embed/>
                </p:oleObj>
              </mc:Choice>
              <mc:Fallback>
                <p:oleObj name="Acrobat Document" r:id="rId22" imgW="5667334" imgH="8019987" progId="Acrobat.Document.DC">
                  <p:embed/>
                  <p:pic>
                    <p:nvPicPr>
                      <p:cNvPr id="33" name="Объект 32">
                        <a:extLst>
                          <a:ext uri="{FF2B5EF4-FFF2-40B4-BE49-F238E27FC236}">
                            <a16:creationId xmlns:a16="http://schemas.microsoft.com/office/drawing/2014/main" id="{89D88B1C-E700-4DBD-929A-A88BBDB6E5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840413" y="4342782"/>
                        <a:ext cx="1017661" cy="1727809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ъект 42">
            <a:extLst>
              <a:ext uri="{FF2B5EF4-FFF2-40B4-BE49-F238E27FC236}">
                <a16:creationId xmlns:a16="http://schemas.microsoft.com/office/drawing/2014/main" id="{A296BD0D-24C3-4A73-AD9A-435ACB37D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55572"/>
              </p:ext>
            </p:extLst>
          </p:nvPr>
        </p:nvGraphicFramePr>
        <p:xfrm>
          <a:off x="7657139" y="5074813"/>
          <a:ext cx="2653650" cy="1511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Document" r:id="rId24" imgW="5942119" imgH="3233694" progId="Word.Document.12">
                  <p:embed/>
                </p:oleObj>
              </mc:Choice>
              <mc:Fallback>
                <p:oleObj name="Document" r:id="rId24" imgW="5942119" imgH="3233694" progId="Word.Document.12">
                  <p:embed/>
                  <p:pic>
                    <p:nvPicPr>
                      <p:cNvPr id="43" name="Объект 42">
                        <a:extLst>
                          <a:ext uri="{FF2B5EF4-FFF2-40B4-BE49-F238E27FC236}">
                            <a16:creationId xmlns:a16="http://schemas.microsoft.com/office/drawing/2014/main" id="{A296BD0D-24C3-4A73-AD9A-435ACB37D1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657139" y="5074813"/>
                        <a:ext cx="2653650" cy="1511691"/>
                      </a:xfrm>
                      <a:prstGeom prst="rect">
                        <a:avLst/>
                      </a:prstGeom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10">
            <a:extLst>
              <a:ext uri="{FF2B5EF4-FFF2-40B4-BE49-F238E27FC236}">
                <a16:creationId xmlns:a16="http://schemas.microsoft.com/office/drawing/2014/main" id="{43ADC91A-F2EE-484D-8BB7-35BB241CE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311323"/>
              </p:ext>
            </p:extLst>
          </p:nvPr>
        </p:nvGraphicFramePr>
        <p:xfrm>
          <a:off x="255362" y="2242909"/>
          <a:ext cx="3965522" cy="1493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0310">
                  <a:extLst>
                    <a:ext uri="{9D8B030D-6E8A-4147-A177-3AD203B41FA5}">
                      <a16:colId xmlns:a16="http://schemas.microsoft.com/office/drawing/2014/main" val="2677629963"/>
                    </a:ext>
                  </a:extLst>
                </a:gridCol>
                <a:gridCol w="516770">
                  <a:extLst>
                    <a:ext uri="{9D8B030D-6E8A-4147-A177-3AD203B41FA5}">
                      <a16:colId xmlns:a16="http://schemas.microsoft.com/office/drawing/2014/main" val="3084714998"/>
                    </a:ext>
                  </a:extLst>
                </a:gridCol>
                <a:gridCol w="442946">
                  <a:extLst>
                    <a:ext uri="{9D8B030D-6E8A-4147-A177-3AD203B41FA5}">
                      <a16:colId xmlns:a16="http://schemas.microsoft.com/office/drawing/2014/main" val="1132155715"/>
                    </a:ext>
                  </a:extLst>
                </a:gridCol>
                <a:gridCol w="420366">
                  <a:extLst>
                    <a:ext uri="{9D8B030D-6E8A-4147-A177-3AD203B41FA5}">
                      <a16:colId xmlns:a16="http://schemas.microsoft.com/office/drawing/2014/main" val="3627049484"/>
                    </a:ext>
                  </a:extLst>
                </a:gridCol>
                <a:gridCol w="1035130">
                  <a:extLst>
                    <a:ext uri="{9D8B030D-6E8A-4147-A177-3AD203B41FA5}">
                      <a16:colId xmlns:a16="http://schemas.microsoft.com/office/drawing/2014/main" val="1436183556"/>
                    </a:ext>
                  </a:extLst>
                </a:gridCol>
              </a:tblGrid>
              <a:tr h="158940">
                <a:tc>
                  <a:txBody>
                    <a:bodyPr/>
                    <a:lstStyle/>
                    <a:p>
                      <a:r>
                        <a:rPr lang="ru-RU" sz="800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База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Цель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Комментарий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472049"/>
                  </a:ext>
                </a:extLst>
              </a:tr>
              <a:tr h="374915">
                <a:tc>
                  <a:txBody>
                    <a:bodyPr/>
                    <a:lstStyle/>
                    <a:p>
                      <a:r>
                        <a:rPr lang="ru-RU" sz="800" dirty="0"/>
                        <a:t>Исполнение запросов социально-правового характера с отрицательным результатом в связи с отсутствием документов,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800" dirty="0"/>
                        <a:t>Предоставить данные будет возможно по итогам работы за полный календарный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260367"/>
                  </a:ext>
                </a:extLst>
              </a:tr>
              <a:tr h="309713">
                <a:tc>
                  <a:txBody>
                    <a:bodyPr/>
                    <a:lstStyle/>
                    <a:p>
                      <a:r>
                        <a:rPr lang="ru-RU" sz="800" dirty="0"/>
                        <a:t>Исполнение запросов социально-правового характера с отсутствием рекомендаций,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902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90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КАРТОЧКА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 lang="ru-RU" sz="1200" b="1" u="none" spc="0" dirty="0">
              <a:solidFill>
                <a:srgbClr val="000000">
                  <a:alpha val="100000"/>
                </a:srgbClr>
              </a:solidFill>
              <a:latin typeface="Scada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A0DB313-1EF7-4B4B-954B-E178ACE53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86" y="999714"/>
            <a:ext cx="9072299" cy="641371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2021148" y="689975"/>
            <a:ext cx="7072241" cy="508950"/>
          </a:xfrm>
          <a:prstGeom prst="rect">
            <a:avLst/>
          </a:prstGeom>
          <a:noFill/>
        </p:spPr>
        <p:txBody>
          <a:bodyPr vert="horz" lIns="100796" tIns="50398" rIns="100796" bIns="50398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defTabSz="1007943">
              <a:defRPr/>
            </a:pPr>
            <a:r>
              <a:rPr lang="ru-RU" sz="1543" b="1" spc="44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 БОРОВИЧСКОГО МУНИЦИПАЛЬНОГО РАЙОНА</a:t>
            </a:r>
            <a:endParaRPr lang="ru-RU" sz="1543" b="1" spc="44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AutoShape 41" descr="Картинки по запросу водоочистная станция">
            <a:extLst>
              <a:ext uri="{FF2B5EF4-FFF2-40B4-BE49-F238E27FC236}">
                <a16:creationId xmlns:a16="http://schemas.microsoft.com/office/drawing/2014/main" id="{6904B559-C9D5-4539-9E82-121DFE295D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3592" y="65313"/>
            <a:ext cx="316833" cy="3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861816" eaLnBrk="1" hangingPunct="1">
              <a:defRPr/>
            </a:pPr>
            <a:endParaRPr lang="ru-RU" altLang="ru-RU" sz="1871" dirty="0">
              <a:solidFill>
                <a:prstClr val="black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81" y="304146"/>
            <a:ext cx="647122" cy="775081"/>
          </a:xfrm>
          <a:prstGeom prst="rect">
            <a:avLst/>
          </a:prstGeom>
        </p:spPr>
      </p:pic>
      <p:sp>
        <p:nvSpPr>
          <p:cNvPr id="2" name="AutoShape 14" descr="https://acs-nnov.ru/assets/images/news/ok182.jpg"/>
          <p:cNvSpPr>
            <a:spLocks noChangeAspect="1" noChangeArrowheads="1"/>
          </p:cNvSpPr>
          <p:nvPr/>
        </p:nvSpPr>
        <p:spPr bwMode="auto">
          <a:xfrm>
            <a:off x="477615" y="-159244"/>
            <a:ext cx="335986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/>
          <a:p>
            <a:pPr defTabSz="503972">
              <a:defRPr/>
            </a:pPr>
            <a:endParaRPr lang="ru-RU" sz="198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AutoShape 16" descr="https://acs-nnov.ru/assets/images/news/ok182.jpg"/>
          <p:cNvSpPr>
            <a:spLocks noChangeAspect="1" noChangeArrowheads="1"/>
          </p:cNvSpPr>
          <p:nvPr/>
        </p:nvSpPr>
        <p:spPr bwMode="auto">
          <a:xfrm>
            <a:off x="645608" y="8749"/>
            <a:ext cx="335986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/>
          <a:p>
            <a:pPr defTabSz="503972">
              <a:defRPr/>
            </a:pPr>
            <a:endParaRPr lang="ru-RU" sz="198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8" name="AutoShape 39" descr="http://leaves.ru/image/client_logo/red_october.gif"/>
          <p:cNvSpPr>
            <a:spLocks noChangeAspect="1" noChangeArrowheads="1"/>
          </p:cNvSpPr>
          <p:nvPr/>
        </p:nvSpPr>
        <p:spPr bwMode="auto">
          <a:xfrm>
            <a:off x="813601" y="176742"/>
            <a:ext cx="335986" cy="3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</a:bodyPr>
          <a:lstStyle/>
          <a:p>
            <a:pPr defTabSz="503972">
              <a:defRPr/>
            </a:pPr>
            <a:endParaRPr lang="ru-RU" sz="1984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705" y="119260"/>
            <a:ext cx="952990" cy="1141429"/>
          </a:xfrm>
          <a:prstGeom prst="rect">
            <a:avLst/>
          </a:prstGeom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08867AED-C31C-4517-94F3-061B62C0864D}"/>
              </a:ext>
            </a:extLst>
          </p:cNvPr>
          <p:cNvCxnSpPr/>
          <p:nvPr/>
        </p:nvCxnSpPr>
        <p:spPr>
          <a:xfrm>
            <a:off x="375297" y="1260689"/>
            <a:ext cx="10010393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1D7067F-4BE5-4B6B-8B05-908B588350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3" y="2746920"/>
            <a:ext cx="10079567" cy="474744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8B53DF3-4178-43A6-B286-BB344C414C74}"/>
              </a:ext>
            </a:extLst>
          </p:cNvPr>
          <p:cNvSpPr txBox="1"/>
          <p:nvPr/>
        </p:nvSpPr>
        <p:spPr>
          <a:xfrm>
            <a:off x="743592" y="1627407"/>
            <a:ext cx="5058221" cy="397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84" b="1" dirty="0">
                <a:solidFill>
                  <a:srgbClr val="0070C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0716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79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-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Поиск информации о переименовании организаций только в учётных документах  создаёт риск подготовки отрицательного ответа 
2. Отсутствие информации о фондовых включениях  в учётных документах по личному составу создаёт риск подготовки отрицательного ответа 
3. Отсутствие по ряду организаций информации о местонахождении документов по личному составу, не хранящихся в архиве, не позволяет предоставить заявителю исчерпывающий ответ 
4. При ликвидации организаций и учреждений конкурсные управляющие не всегда передают на хранение документы по личному составу, что приводит к их утрате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77500" lnSpcReduction="2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 процесса: формируется потребность в создании  справочника фондов ликвидированных организаций с переименованиями и крайними датами, документы по личному составу которых находятся на хранении в архиве;
единого реестра сведений о местонахождении организаций, документы по личному составу которых не поступали в архив; 
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Заведующий отделом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рассматривает поступивший запрос и принимает решение о назначении исполнителя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424815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4815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регистрирует запрос в журнале регистрации запросов социально-правового характера и в алфавитной книге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601027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1027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выявляет наличие фонда, просматривая список фондов и базу данных "Архивный фонд"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7" name="TextBox 46"/>
          <p:cNvSpPr txBox="1"/>
          <p:nvPr/>
        </p:nvSpPr>
        <p:spPr>
          <a:xfrm>
            <a:off x="72390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390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просматривает учётные документы фонда с целью выявления переименований организации либо наличия документов организаций в составе данного фонда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248602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endParaRPr/>
          </a:p>
        </p:txBody>
      </p:sp>
      <p:sp>
        <p:nvSpPr>
          <p:cNvPr id="57" name="TextBox 56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48602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Поиск информации в фонде, в составе которого возможно нахождение документов по личному составу организации указанной в запросе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1" name="TextBox 60"/>
          <p:cNvSpPr txBox="1"/>
          <p:nvPr/>
        </p:nvSpPr>
        <p:spPr>
          <a:xfrm>
            <a:off x="313372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4" name="TextBox 63"/>
          <p:cNvSpPr txBox="1"/>
          <p:nvPr/>
        </p:nvSpPr>
        <p:spPr>
          <a:xfrm>
            <a:off x="424815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4815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 случае отсутствия в фонде необходимых документов, осуществляет розыск местонахождения документов по личному составу организации по сети Интернет, телефону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9" name="TextBox 68"/>
          <p:cNvSpPr txBox="1"/>
          <p:nvPr/>
        </p:nvSpPr>
        <p:spPr>
          <a:xfrm>
            <a:off x="489585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601027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endParaRPr/>
          </a:p>
        </p:txBody>
      </p:sp>
      <p:sp>
        <p:nvSpPr>
          <p:cNvPr id="73" name="TextBox 72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отдела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01027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отрицательного ответа заявителю с рекомендациями о местонахождении документов по личному составу  организации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7" name="TextBox 76"/>
          <p:cNvSpPr txBox="1"/>
          <p:nvPr/>
        </p:nvSpPr>
        <p:spPr>
          <a:xfrm>
            <a:off x="665797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34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-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Поиск информации о переименовании организаций только в учётных документах  создаёт риск подготовки отрицательного ответа 
2. Отсутствие информации о фондовых включениях  в учётных документах по личному составу создаёт риск подготовки отрицательного ответа 
3. Отсутствие по ряду организаций информации о местонахождении документов по личному составу, не хранящихся в архиве, не позволяет предоставить заявителю исчерпывающий ответ 
4. При ликвидации организаций и учреждений конкурсные управляющие не всегда передают на хранение документы по личному составу, что приводит к их утрате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Заведующий отделом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Проверяет и подписывает подготовленный ответ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248602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Окончание процесса: предоставление ответа гражданину с  рекомендациями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809625"/>
          <a:chOff x="361950" y="180975"/>
          <a:chExt cx="10439400" cy="809625"/>
        </a:xfrm>
      </p:grpSpPr>
      <p:pic>
        <p:nvPicPr>
          <p:cNvPr id="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3F9879-C9D0-4902-8DFB-975B7830B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424" y="1691605"/>
            <a:ext cx="6760964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9944100" cy="2667000"/>
        </p:xfrm>
        <a:graphic>
          <a:graphicData uri="http://schemas.openxmlformats.org/drawingml/2006/table">
            <a:tbl>
              <a:tblPr firstRow="1" bandRow="1"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Причина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Поиск информации о переименовании организаций только в учётных документах  создаёт риск подготовки отрицательного ответа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Название архивного фонда по последнему наименованию организации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справочника фондов с всеми переименованиями организаций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информации о фондовых включениях  в учётных документах по личному составу создаёт риск подготовки отрицательного ответа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Неполная информация о включениях (структурных подразделениях, предприятиях, подведомственных учреждений) в архивный фонд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справочника, содержащего информацию о фондовых включениях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по ряду организаций информации о местонахождении документов по личному составу, не хранящихся в архиве, не позволяет предоставить заявителю исчерпывающий ответ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обобщённой информации об организациях, действующих и прекративших свою деятельность на территории Боровичского муниципального района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единого перечня об организациях, действующих и прекративших свою деятельность на территории Боровичского муниципального района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 ликвидации организаций и учреждений конкурсные управляющие не всегда передают на хранение документы по личному составу, что приводит к их утрате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Недобросовестное отношение конкурсных управляющих к исполнению своих обязанностей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Размещение информации о необходимости передачи документов по личному составу ликвидированных организаций на хранение в архив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7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rgbClr val="2F658E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Время протекания процесса:
</a:t>
            </a: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-
</a:t>
            </a: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rgbClr val="2F658E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Предлагаемые решения:
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1. Создание справочника фондов с всеми переименованиями организаций
2. Создание справочника, содержащего информацию о фондовых включениях
3. Создание единого перечня об организациях, действующих и прекративших свою деятельность на территории Боровичского муниципального района 
4. Размещение информации о необходимости передачи документов по личному составу ликвидированных организаций на хранение в архив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rgbClr val="2F658E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77500" lnSpcReduction="20000"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Начало процесса: формируется потребность в создании единого реестра сведений о местонахождении организаций, документы по личному составу которых не поступали в архив; 
справочника фондов ликвидированных организаций с переименованиями и крайними датами, документы по личному составу которых находятся на хранении в архиве
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Заведующий отделом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рассматривает поступивший запрос и принимает решение о назначении исполнителя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4815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Специалист отдела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4815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регистрирует запрос в журнале регистрации запросов социально-правового характера и в алфавитной книге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027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Специалист отдела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1027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выявляет наличие фонда, просматривая список фондов и базу данных "Архивный фонд"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90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Специалист отдела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390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просматривает справочник фондов со всеми переименованиями и фондовыми включениями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1,2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8602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Специалист отдела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48602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В случае отсутствия в фонде необходимых документов, просматривает единый перечень об организациях, действующих и прекративших свою деятельность на территории Боровичского муниципального района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1" name="TextBox 60"/>
          <p:cNvSpPr txBox="1"/>
          <p:nvPr/>
        </p:nvSpPr>
        <p:spPr>
          <a:xfrm>
            <a:off x="3133725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3</a:t>
            </a: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4815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Специалист отдела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4815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 lnSpcReduction="20000"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Подготовка отрицательного ответа заявителю с рекомендациями о местонахождении документов по личному составу  организации. Подготовка письма в адрес конкурсного управляющего о необходимости сдачи на хранение в архив документов по личному составу.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9" name="TextBox 68"/>
          <p:cNvSpPr txBox="1"/>
          <p:nvPr/>
        </p:nvSpPr>
        <p:spPr>
          <a:xfrm>
            <a:off x="489585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3,4</a:t>
            </a: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1027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Заведующий отделом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01027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Проверяет и подписывает подготовленный ответ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2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rgbClr val="2F658E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Время протекания процесса:
</a:t>
            </a: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-
</a:t>
            </a: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rgbClr val="2F658E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Предлагаемые решения:
</a:t>
            </a: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1. Создание справочника фондов с всеми переименованиями организаций
2. Создание справочника, содержащего информацию о фондовых включениях
3. Создание единого перечня об организациях, действующих и прекративших свою деятельность на территории Боровичского муниципального района 
4. Размещение информации о необходимости передачи документов по личному составу ликвидированных организаций на хранение в архив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rgbClr val="2F658E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Выход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Окончание процесса: предоставление исчерпывающего ответа гражданину с необходимыми рекомендациями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54D4C3F-90DE-45F5-A934-180A22288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418" y="1115541"/>
            <a:ext cx="8496944" cy="600696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9">
  <a:themeElements>
    <a:clrScheme name="Theme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">
  <a:themeElements>
    <a:clrScheme name="Theme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2293</Words>
  <Application>Microsoft Office PowerPoint</Application>
  <PresentationFormat>Произвольный</PresentationFormat>
  <Paragraphs>402</Paragraphs>
  <Slides>20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Helvetica</vt:lpstr>
      <vt:lpstr>Scada</vt:lpstr>
      <vt:lpstr>Times New Roman</vt:lpstr>
      <vt:lpstr>Theme39</vt:lpstr>
      <vt:lpstr>Theme3</vt:lpstr>
      <vt:lpstr>Acrobat Document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Силантьева Виктория Владимировна</cp:lastModifiedBy>
  <cp:revision>33</cp:revision>
  <cp:lastPrinted>2024-09-11T12:23:16Z</cp:lastPrinted>
  <dcterms:created xsi:type="dcterms:W3CDTF">2024-03-28T12:14:30Z</dcterms:created>
  <dcterms:modified xsi:type="dcterms:W3CDTF">2024-09-26T06:42:51Z</dcterms:modified>
  <cp:category/>
</cp:coreProperties>
</file>