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305" r:id="rId3"/>
    <p:sldId id="258" r:id="rId4"/>
    <p:sldId id="259" r:id="rId5"/>
    <p:sldId id="303" r:id="rId6"/>
    <p:sldId id="262" r:id="rId7"/>
    <p:sldId id="300" r:id="rId8"/>
    <p:sldId id="264" r:id="rId9"/>
    <p:sldId id="306" r:id="rId10"/>
    <p:sldId id="302" r:id="rId11"/>
    <p:sldId id="301" r:id="rId12"/>
    <p:sldId id="292" r:id="rId13"/>
    <p:sldId id="304" r:id="rId14"/>
    <p:sldId id="266" r:id="rId15"/>
    <p:sldId id="267" r:id="rId16"/>
    <p:sldId id="268" r:id="rId17"/>
    <p:sldId id="270" r:id="rId18"/>
    <p:sldId id="271" r:id="rId19"/>
    <p:sldId id="277" r:id="rId20"/>
    <p:sldId id="278" r:id="rId21"/>
    <p:sldId id="284" r:id="rId22"/>
    <p:sldId id="282" r:id="rId23"/>
    <p:sldId id="279" r:id="rId24"/>
    <p:sldId id="293" r:id="rId25"/>
    <p:sldId id="287" r:id="rId26"/>
    <p:sldId id="288" r:id="rId27"/>
    <p:sldId id="289" r:id="rId28"/>
    <p:sldId id="294" r:id="rId29"/>
    <p:sldId id="295" r:id="rId30"/>
    <p:sldId id="296" r:id="rId31"/>
    <p:sldId id="299" r:id="rId32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491918367451787E-2"/>
          <c:y val="1.3743377403439193E-2"/>
          <c:w val="0.30467415951856341"/>
          <c:h val="0.87394113240196492"/>
        </c:manualLayout>
      </c:layout>
      <c:barChart>
        <c:barDir val="col"/>
        <c:grouping val="stacked"/>
        <c:varyColors val="0"/>
        <c:ser>
          <c:idx val="0"/>
          <c:order val="0"/>
          <c:tx>
            <c:v>Подготовка текста объявления о проведении конкурса/мероприятия для размещения на официальном сайте Администрации и на странице Администрации в соц. сети "ВКонтакте"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0-4F65-496A-8445-3123620FEF26}"/>
            </c:ext>
          </c:extLst>
        </c:ser>
        <c:ser>
          <c:idx val="1"/>
          <c:order val="1"/>
          <c:tx>
            <c:v>Согласование текста объявления с председателем комитета экономики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1-4F65-496A-8445-3123620FEF26}"/>
            </c:ext>
          </c:extLst>
        </c:ser>
        <c:ser>
          <c:idx val="2"/>
          <c:order val="2"/>
          <c:tx>
            <c:v>Направление объявления в отдел информатизации и связи и в комитет по молодежной политике и организационно-контрольным вопросам для размещения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2-4F65-496A-8445-3123620FEF26}"/>
            </c:ext>
          </c:extLst>
        </c:ser>
        <c:ser>
          <c:idx val="3"/>
          <c:order val="3"/>
          <c:tx>
            <c:v>Размещение объявления о проведении конкурса на сайте Администрации 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3-4F65-496A-8445-3123620FEF26}"/>
            </c:ext>
          </c:extLst>
        </c:ser>
        <c:ser>
          <c:idx val="4"/>
          <c:order val="4"/>
          <c:tx>
            <c:v>Размещение объявления о проведении конкурса на странице Администрации в соц. сети "ВКонтакте"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1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err="1"/>
                      <a:t>раб.день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642722117202272E-2"/>
                      <c:h val="3.52287369037547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C96C-4A0D-8655-D0FF8FB80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24</c:v>
              </c:pt>
            </c:numLit>
          </c:val>
          <c:extLst>
            <c:ext xmlns:c16="http://schemas.microsoft.com/office/drawing/2014/chart" uri="{C3380CC4-5D6E-409C-BE32-E72D297353CC}">
              <c16:uniqueId val="{00000004-4F65-496A-8445-3123620FEF26}"/>
            </c:ext>
          </c:extLst>
        </c:ser>
        <c:ser>
          <c:idx val="5"/>
          <c:order val="5"/>
          <c:tx>
            <c:v>Рассылка объявления по электронной почте на все имеющиеся электронные адреса предпринимателей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4ADA49F-B2FB-44E3-AF88-DF9C27170FFE}" type="VALUE">
                      <a:rPr lang="ru-RU" smtClean="0"/>
                      <a:pPr/>
                      <a:t>[ЗНАЧЕНИЕ]</a:t>
                    </a:fld>
                    <a:r>
                      <a:rPr lang="ru-RU" dirty="0"/>
                      <a:t> часа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15311909262759E-2"/>
                      <c:h val="3.08210234051322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96C-4A0D-8655-D0FF8FB80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4</c:v>
              </c:pt>
            </c:numLit>
          </c:val>
          <c:extLst>
            <c:ext xmlns:c16="http://schemas.microsoft.com/office/drawing/2014/chart" uri="{C3380CC4-5D6E-409C-BE32-E72D297353CC}">
              <c16:uniqueId val="{00000005-4F65-496A-8445-3123620FEF26}"/>
            </c:ext>
          </c:extLst>
        </c:ser>
        <c:ser>
          <c:idx val="6"/>
          <c:order val="6"/>
          <c:tx>
            <c:v>Обзвон предпринимателей по имеющимся телефонным номерам с целью уточнения возраста и предложения участия в конкурсе/мероприятии 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1</a:t>
                    </a:r>
                    <a:r>
                      <a:rPr lang="ru-RU" baseline="0" dirty="0"/>
                      <a:t> раб. день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23440453686198E-2"/>
                      <c:h val="2.861716665582091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C96C-4A0D-8655-D0FF8FB80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24</c:v>
              </c:pt>
            </c:numLit>
          </c:val>
          <c:extLst>
            <c:ext xmlns:c16="http://schemas.microsoft.com/office/drawing/2014/chart" uri="{C3380CC4-5D6E-409C-BE32-E72D297353CC}">
              <c16:uniqueId val="{00000006-4F65-496A-8445-3123620FEF26}"/>
            </c:ext>
          </c:extLst>
        </c:ser>
        <c:ser>
          <c:idx val="7"/>
          <c:order val="7"/>
          <c:tx>
            <c:v>Постоянная проверка размещенного объявления о проведении конкурса в соц. сети "ВКонтакте" на наличие оставленных комментариев и вопросов о конкурсе/мероприятии под постом</c:v>
          </c:tx>
          <c:spPr>
            <a:solidFill>
              <a:srgbClr val="66FFCC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144</c:v>
              </c:pt>
            </c:numLit>
          </c:val>
          <c:extLst>
            <c:ext xmlns:c16="http://schemas.microsoft.com/office/drawing/2014/chart" uri="{C3380CC4-5D6E-409C-BE32-E72D297353CC}">
              <c16:uniqueId val="{00000007-4F65-496A-8445-3123620FEF26}"/>
            </c:ext>
          </c:extLst>
        </c:ser>
        <c:ser>
          <c:idx val="8"/>
          <c:order val="8"/>
          <c:tx>
            <c:v>Обращение в комитет по молодежной политике и организационно-контрольным вопросам за оказанием содействия в поиске молодых предпринимателей</c:v>
          </c:tx>
          <c:spPr>
            <a:solidFill>
              <a:srgbClr val="6699FF">
                <a:alpha val="10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1 раб. день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984877126654065E-2"/>
                      <c:h val="4.40441639009999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C96C-4A0D-8655-D0FF8FB80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24</c:v>
              </c:pt>
            </c:numLit>
          </c:val>
          <c:extLst>
            <c:ext xmlns:c16="http://schemas.microsoft.com/office/drawing/2014/chart" uri="{C3380CC4-5D6E-409C-BE32-E72D297353CC}">
              <c16:uniqueId val="{00000008-4F65-496A-8445-3123620FEF26}"/>
            </c:ext>
          </c:extLst>
        </c:ser>
        <c:ser>
          <c:idx val="9"/>
          <c:order val="9"/>
          <c:tx>
            <c:v>Обращение в МБМУ «Молодежный центр» им. В.Н. Огонькова за оказанием содействия в поиске молодых предпринимателей</c:v>
          </c:tx>
          <c:spPr>
            <a:solidFill>
              <a:srgbClr val="996699">
                <a:alpha val="10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1</a:t>
                    </a:r>
                    <a:r>
                      <a:rPr lang="ru-RU" baseline="0" dirty="0"/>
                      <a:t> раб. день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546313799621918E-2"/>
                      <c:h val="3.082102340513220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96C-4A0D-8655-D0FF8FB80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24</c:v>
              </c:pt>
            </c:numLit>
          </c:val>
          <c:extLst>
            <c:ext xmlns:c16="http://schemas.microsoft.com/office/drawing/2014/chart" uri="{C3380CC4-5D6E-409C-BE32-E72D297353CC}">
              <c16:uniqueId val="{00000009-4F65-496A-8445-3123620FEF26}"/>
            </c:ext>
          </c:extLst>
        </c:ser>
        <c:ser>
          <c:idx val="10"/>
          <c:order val="10"/>
          <c:tx>
            <c:v>Обращение в сообщества предпринимателей (Комитет по развитию женского предпринимательства, Деловая Россия, Опора России, Новгородская торгово-промышленная палата)</c:v>
          </c:tx>
          <c:spPr>
            <a:solidFill>
              <a:srgbClr val="CCCCFF">
                <a:alpha val="10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2 раб. дня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28607435412728E-2"/>
                      <c:h val="4.624802065031126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C96C-4A0D-8655-D0FF8FB80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48</c:v>
              </c:pt>
            </c:numLit>
          </c:val>
          <c:extLst>
            <c:ext xmlns:c16="http://schemas.microsoft.com/office/drawing/2014/chart" uri="{C3380CC4-5D6E-409C-BE32-E72D297353CC}">
              <c16:uniqueId val="{0000000A-4F65-496A-8445-3123620FEF26}"/>
            </c:ext>
          </c:extLst>
        </c:ser>
        <c:ser>
          <c:idx val="11"/>
          <c:order val="11"/>
          <c:tx>
            <c:v>Подготовка запроса в средние специальные учебные заведения г.Боровичи</c:v>
          </c:tx>
          <c:spPr>
            <a:solidFill>
              <a:srgbClr val="FFFF80">
                <a:alpha val="10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1 раб. день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23440453686198E-2"/>
                      <c:h val="3.082102340513220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C96C-4A0D-8655-D0FF8FB80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24</c:v>
              </c:pt>
            </c:numLit>
          </c:val>
          <c:extLst>
            <c:ext xmlns:c16="http://schemas.microsoft.com/office/drawing/2014/chart" uri="{C3380CC4-5D6E-409C-BE32-E72D297353CC}">
              <c16:uniqueId val="{0000000B-4F65-496A-8445-3123620FEF26}"/>
            </c:ext>
          </c:extLst>
        </c:ser>
        <c:ser>
          <c:idx val="12"/>
          <c:order val="12"/>
          <c:tx>
            <c:v>Направление запроса в средние специальные учебные заведения г.Боровичи</c:v>
          </c:tx>
          <c:spPr>
            <a:solidFill>
              <a:srgbClr val="FFAA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C-4F65-496A-8445-3123620FEF26}"/>
            </c:ext>
          </c:extLst>
        </c:ser>
        <c:ser>
          <c:idx val="13"/>
          <c:order val="13"/>
          <c:tx>
            <c:v>Анализ информации, полученной от средних специальных учебных заведений г.Боровичи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1</a:t>
                    </a:r>
                    <a:r>
                      <a:rPr lang="ru-RU" baseline="0" dirty="0"/>
                      <a:t> раб день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724637681159414E-2"/>
                      <c:h val="3.96364504023773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96C-4A0D-8655-D0FF8FB80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24</c:v>
              </c:pt>
            </c:numLit>
          </c:val>
          <c:extLst>
            <c:ext xmlns:c16="http://schemas.microsoft.com/office/drawing/2014/chart" uri="{C3380CC4-5D6E-409C-BE32-E72D297353CC}">
              <c16:uniqueId val="{0000000D-4F65-496A-8445-3123620FE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14"/>
          <c:order val="14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b="1" i="0" u="none" strike="noStrike" kern="1200" spc="0" baseline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rPr>
                      <a:t>14 дней 7 часов 15 минут</a:t>
                    </a:r>
                    <a:endParaRPr lang="ru-RU" sz="1200" b="1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C54-4E95-944E-AB9F2DF6F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342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E-4F65-496A-8445-3123620FE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15"/>
          <c:order val="15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b="1" i="0" u="none" strike="noStrike" kern="1200" spc="0" baseline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rPr>
                      <a:t>6 раб. дней</a:t>
                    </a:r>
                    <a:endParaRPr lang="ru-RU" sz="12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388-4080-9BF7-29D92ED65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"/>
              <c:pt idx="0">
                <c:v>0</c:v>
              </c:pt>
            </c:numLit>
          </c:cat>
          <c:val>
            <c:numLit>
              <c:formatCode>General</c:formatCode>
              <c:ptCount val="1"/>
              <c:pt idx="0">
                <c:v>55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F-4F65-496A-8445-3123620FE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ч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egendEntry>
        <c:idx val="15"/>
        <c:delete val="1"/>
      </c:legendEntry>
      <c:layout>
        <c:manualLayout>
          <c:xMode val="edge"/>
          <c:yMode val="edge"/>
          <c:x val="0.26002883109326969"/>
          <c:y val="9.3636949067519334E-2"/>
          <c:w val="0.59010824423490515"/>
          <c:h val="0.85442203884423873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530869723531041E-2"/>
          <c:y val="3.6704889832405621E-2"/>
          <c:w val="0.30467415951856341"/>
          <c:h val="0.815493646219141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Подготовка текста объявления о проведении конкурса/мероприятия для размещения на официальном сайте Администрации и на странице Администрации в соц. сети "ВКонтакте"</c:v>
                </c:pt>
              </c:strCache>
            </c:strRef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5-496A-8445-3123620FEF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Встреча с фокус-группой лояльных предпринимателей с целью донесения информации о мероприятии </c:v>
                </c:pt>
              </c:strCache>
            </c:strRef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5-496A-8445-3123620FEF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Направление объявления в отдел информатизации и связи и в комитет по молодежной политике и организационно-контрольным вопросам для размещения</c:v>
                </c:pt>
              </c:strCache>
            </c:strRef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65-496A-8445-3123620FEF2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Размещение объявления о проведении конкурса на сайте Администрации </c:v>
                </c:pt>
              </c:strCache>
            </c:strRef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65-496A-8445-3123620FEF2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Размещение объявления о проведении конкурса на странице Администрации в соц. сети "ВКонтакте"</c:v>
                </c:pt>
              </c:strCache>
            </c:strRef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1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err="1"/>
                      <a:t>раб.день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642722117202272E-2"/>
                      <c:h val="3.52287369037547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C96C-4A0D-8655-D0FF8FB80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65-496A-8445-3123620FEF2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Рассылка объявления по электронной почте на все имеющиеся электронные адреса предпринимателей</c:v>
                </c:pt>
              </c:strCache>
            </c:strRef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4ADA49F-B2FB-44E3-AF88-DF9C27170FFE}" type="VALUE">
                      <a:rPr lang="ru-RU" smtClean="0"/>
                      <a:pPr/>
                      <a:t>[ЗНАЧЕНИЕ]</a:t>
                    </a:fld>
                    <a:r>
                      <a:rPr lang="ru-RU" dirty="0"/>
                      <a:t> часа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15311909262759E-2"/>
                      <c:h val="3.08210234051322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96C-4A0D-8655-D0FF8FB80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65-496A-8445-3123620FEF2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Обзвон предпринимателей по имеющимся телефонным номерам с целью уточнения возраста и предложения участия в конкурсе/мероприятии </c:v>
                </c:pt>
              </c:strCache>
            </c:strRef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1</a:t>
                    </a:r>
                    <a:r>
                      <a:rPr lang="ru-RU" baseline="0" dirty="0"/>
                      <a:t> раб. день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23440453686198E-2"/>
                      <c:h val="2.861716665582091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C96C-4A0D-8655-D0FF8FB80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65-496A-8445-3123620FEF26}"/>
            </c:ext>
          </c:extLst>
        </c:ser>
        <c:ser>
          <c:idx val="10"/>
          <c:order val="7"/>
          <c:tx>
            <c:strRef>
              <c:f>Лист1!$I$1</c:f>
              <c:strCache>
                <c:ptCount val="1"/>
                <c:pt idx="0">
                  <c:v>Обращение в сообщества предпринимателей (Комитет по развитию женского предпринимательства, Деловая Россия, Опора России, Новгородская торгово-промышленная палата)</c:v>
                </c:pt>
              </c:strCache>
            </c:strRef>
          </c:tx>
          <c:spPr>
            <a:solidFill>
              <a:srgbClr val="CCCCFF">
                <a:alpha val="10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2 раб. дня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28607435412728E-2"/>
                      <c:h val="4.624802065031126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C96C-4A0D-8655-D0FF8FB80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65-496A-8445-3123620FEF26}"/>
            </c:ext>
          </c:extLst>
        </c:ser>
        <c:ser>
          <c:idx val="12"/>
          <c:order val="8"/>
          <c:tx>
            <c:strRef>
              <c:f>Лист1!$J$1</c:f>
              <c:strCache>
                <c:ptCount val="1"/>
                <c:pt idx="0">
                  <c:v>Направление запроса в средние специальные учебные заведения г.Боровичи</c:v>
                </c:pt>
              </c:strCache>
            </c:strRef>
          </c:tx>
          <c:spPr>
            <a:solidFill>
              <a:srgbClr val="FFAA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F65-496A-8445-3123620FE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14"/>
          <c:order val="9"/>
          <c:tx>
            <c:strRef>
              <c:f>Лист1!$L$1</c:f>
              <c:strCache>
                <c:ptCount val="1"/>
                <c:pt idx="0">
                  <c:v> </c:v>
                </c:pt>
              </c:strCache>
            </c:strRef>
          </c:tx>
          <c:spPr>
            <a:ln w="0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0190900433028336E-2"/>
                  <c:y val="-2.990206923167196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kern="1200" spc="0" baseline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rPr>
                      <a:t>5 дней 5 минут </a:t>
                    </a:r>
                    <a:endParaRPr lang="ru-RU" sz="1200" b="1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C54-4E95-944E-AB9F2DF6F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Лист1!$K$2</c:f>
              <c:strCache>
                <c:ptCount val="1"/>
                <c:pt idx="0">
                  <c:v>Наблюдение1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F65-496A-8445-3123620FE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15"/>
          <c:order val="10"/>
          <c:tx>
            <c:strRef>
              <c:f>Лист1!$N$1</c:f>
              <c:strCache>
                <c:ptCount val="1"/>
                <c:pt idx="0">
                  <c:v>Целевой уровень</c:v>
                </c:pt>
              </c:strCache>
            </c:strRef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cat>
            <c:numRef>
              <c:f>Лист1!$M$2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Лист1!$N$2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4F65-496A-8445-3123620FE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ч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26002883109326969"/>
          <c:y val="0.14164738414626732"/>
          <c:w val="0.70456200721843676"/>
          <c:h val="0.69995368250391909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8297-7816-4072-8160-55F4DE4BC2E4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E75BA-CFAB-4824-AF6E-5A09A75B8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2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581223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2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Развитие молодежного предпринимательства в Боровичском муниципальном районе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 Васильева Н.С., заместитель председателя комитета экономики, начальник отдела экономического развития, промышленности, потребительского рынка
</a:t>
            </a:r>
            <a:r>
              <a:rPr lang="ru-RU" sz="16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 Администрация Боровичского муниципального района</a:t>
            </a: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8156" y="1331565"/>
          <a:ext cx="9715500" cy="611124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запроса в Новгородский информационно-аналитический центр (НИАЦ) на предоставление открытых данных из ЕГРИП (дата рождения, адрес регистрации, </a:t>
                      </a:r>
                      <a:r>
                        <a:rPr lang="ru-RU" sz="9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эл.почта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, телефон) 
(Ответственный: Винокурова Л.А.)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Изменение формата подготовки объявления; создание конвертящего контента (использование видео в современном формате)
(Ответственный: Винокурова Л.А.)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Взаимодействие с руководителями СУЗов, преподавателями экономических дисциплин в части организации участия комитета экономики в открытых уроках с учащимися
(Ответственный: Васильева Н.С.)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06.06.2024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Взаимодействие с организациями, реализующими образовательные проекты среди студентов по обучению основам предпринимательства (Азбука предпринимателя, Школа предпринимательства и другие) в рамках национального проекта "Малое и среднее предпринимательство" 
(Ответственный: Винокурова Л.А.)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реестра молодых предпринимателей исходя из полученных данных ФНС 
(Ответственный: Винокурова Л.А.)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Проведение встреч с действующими активными и успешными предпринимателями и освещение их опыта на официальной странице администрации в социальных сетях
(Ответственный: Васильева Н.С.)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Участие комитета экономики в отдельных мероприятиях, проводимых среди молодежи профильными структурными подразделениями администрации и подведомственными учреждениями
(Ответственный: Васильева Н.С.)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26.06.2024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4A7369-4FF8-4E47-A31D-22F4DB6665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2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ВЫПОЛНЕНИЕ ПЛАНА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849141"/>
              </p:ext>
            </p:extLst>
          </p:nvPr>
        </p:nvGraphicFramePr>
        <p:xfrm>
          <a:off x="488156" y="1331565"/>
          <a:ext cx="9715500" cy="611124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запроса в Новгородский информационно-аналитический центр (НИАЦ) на предоставление открытых данных из ЕГРИП (дата рождения, адрес регистрации, </a:t>
                      </a:r>
                      <a:r>
                        <a:rPr lang="ru-RU" sz="9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эл.почта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, телефон) 
(Ответственный: Винокурова Л.А.)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Изменение формата подготовки объявления; создание конвертящего контента (использование видео в современном формате)
(Ответственный: Винокурова Л.А.)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Взаимодействие с руководителями СУЗов, преподавателями экономических дисциплин в части организации участия комитета экономики в открытых уроках с учащимися
(Ответственный: Васильева Н.С.)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06.06.2024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Взаимодействие с организациями, реализующими образовательные проекты среди студентов по обучению основам предпринимательства (Азбука предпринимателя, Школа предпринимательства и другие) в рамках национального проекта "Малое и среднее предпринимательство" 
(Ответственный: Винокурова Л.А.)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реестра молодых предпринимателей исходя из полученных данных ФНС 
(Ответственный: Винокурова Л.А.)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Проведение встреч с действующими активными и успешными предпринимателями и освещение их опыта на официальной странице администрации в социальных сетях
(Ответственный: Васильева Н.С.)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Участие комитета экономики в отдельных мероприятиях, проводимых среди молодежи профильными структурными подразделениями администрации и подведомственными учреждениями
(Ответственный: Васильева Н.С.)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26.06.2024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ВЫПОЛНЕНИЕ ПЛАНА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300574"/>
              </p:ext>
            </p:extLst>
          </p:nvPr>
        </p:nvGraphicFramePr>
        <p:xfrm>
          <a:off x="504825" y="1438275"/>
          <a:ext cx="9715500" cy="356616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8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Участие в мероприятиях, проводимых сформированными комьюнити; выстраивание диалога с представителями деловых объединений в Боровичах 
(Ответственный: Васильева Н.С.)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9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Выстраивание диалога с аудиторией на языке целевой аудитории, включая привлечение амбассадоров популярных брендов, медийных предпринимателей 
(Ответственный: Васильева Н.С.)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26.06.2024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Адресное информирование молодых предпринимателей из реестра 
(Ответственный: Винокурова Л.А.)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фокус-группы лояльных предпринимателей
(Ответственный: Винокурова Л.А.)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Своевременная актуализация данных реестра не реже 1 раза/месяц
(Ответственный: Винокурова Л.А.)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22.08.2024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30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15866919"/>
              </p:ext>
            </p:extLst>
          </p:nvPr>
        </p:nvGraphicFramePr>
        <p:xfrm>
          <a:off x="161330" y="1475581"/>
          <a:ext cx="10441873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F1A85D-B838-40C5-A908-3BF1F405B1BA}"/>
              </a:ext>
            </a:extLst>
          </p:cNvPr>
          <p:cNvSpPr txBox="1"/>
          <p:nvPr/>
        </p:nvSpPr>
        <p:spPr>
          <a:xfrm>
            <a:off x="2753618" y="756845"/>
            <a:ext cx="7849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latin typeface="Scada"/>
              </a:rPr>
              <a:t>Производственный анализ №2</a:t>
            </a:r>
          </a:p>
          <a:p>
            <a:pPr algn="r"/>
            <a:r>
              <a:rPr lang="ru-RU" sz="2000" dirty="0">
                <a:latin typeface="Scada"/>
              </a:rPr>
              <a:t>Поиск участников мероприятия из числа молодых предпринимателей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3248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13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100" b="1" u="none" spc="0" dirty="0">
                <a:latin typeface="Scada"/>
              </a:rPr>
              <a:t>5 дней 5 минут 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550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Поступление запроса Федерального агентства по делам молодежи (Росмолодежь) в Администрацию о проведении всероссийского конкурса успешных практик молодых предпринимателей;
2. Подготовка мероприятий, приуроченных к Дню российского предпринимательства, Дню молодежи и других проектов, связанных с молодежью;
3. Предоставление различных видов поддержки, включая региональный уровень, финансовую (гранты, субсидии);
4. Оказание консультативной помощи по финансовым продуктам Новгородского фонда поддержки малого предпринимательства и других организаций, образующих инфраструктуру поддержки предпринимательства.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час 00 минут  ч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текста объявления о проведении конкурса/мероприятия для размещения на официальном сайте Администрации и на странице Администрации в соц. сети "ВКонтакте"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 минут  ч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текста объявления с председателем комитета экономики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минут  ч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Направление объявления в отдел информатизации и связи и в комитет по молодежной политике и организационно-контрольным вопросам для размещения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час  ч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информатизации и связи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объявления о проведении конкурса на сайте Администрации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рабочий день ч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комитета по молодежной политике и организационно-контрольным вопросам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объявления о проведении конкурса на странице Администрации в соц. сети "ВКонтакте"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 часа 00 минут ч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Рассылка объявления по электронной почте на электронные адреса целевой аудитории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5" name="TextBox 9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489585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2, 5, 6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2" name="TextBox 101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рабочий день  ч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Обзвон предпринимателей по имеющимся телефонным номерам с целью предложения участия в конкурсе/мероприятии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7" name="TextBox 106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9" name="TextBox 108"/>
          <p:cNvSpPr txBox="1"/>
          <p:nvPr/>
        </p:nvSpPr>
        <p:spPr>
          <a:xfrm>
            <a:off x="665797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2, 5, 6</a:t>
            </a: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1" name="TextBox 110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5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1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5 дней 5 минут 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рабочих дня  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Обращение в сообщества предпринимателей (Комитет по развитию женского предпринимательства, Деловая Россия, Опора России, Новгородская торгово-промышленная палата)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37160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часа ч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Встреча с фокус-группой лояльных предпринимателей с целью донесения информации о мероприятии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424815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424815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и направление ответа в Росмолодежь о наличии/отсутствии в муниципальном районе молодых предпринимателей, заинтересованных в участии в конкурсе/эффективно проведенное мероприятие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705975" cy="167640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реестра молодых предпринимателей (в возрасте до 35 лет (включительно)), шт.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Мероприятия по информированию потенциальных и молодых предпринимателей о существующих мерах поддержки, ед. в год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Ежегодный прирост молодых индивидуальных предпринимателей и самозанятых граждан, %.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данных 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3*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Расчет годового прироста молодых индивидуальных предпринимателей и самозанятых граждан будет возможно произвести по итогам работы с созданным реестром за полный календарный год.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5905500"/>
          <a:chOff x="361950" y="180975"/>
          <a:chExt cx="10439400" cy="5905500"/>
        </a:xfrm>
      </p:grpSpPr>
      <p:pic>
        <p:nvPicPr>
          <p:cNvPr id="1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Рыбакова О.В.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Главы администрации Боровичского муниципального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Васильева Н.С.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председателя комитета экономики Администрации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Васильева Н.С.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председателя комитета, начальник отдела экономического развития, промышленности, потребительского рынка комитета экономики Администрации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Винокурова Л.А.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отдела экономического развития, промышленности, потребительского рынка комитета экономики Администрации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Семенова Е.А.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отдела по молодежной политике комитета по молодежной политике и организационно-контрольным вопросам Администрации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52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Семенова О.А.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МБМУ «Молодежный центр» им. В.Н. Огонькова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950" y="49339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Силантьева В.В.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председателя комитета правового и кадрового обеспечения Администрации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10086975" cy="5867400"/>
        </p:xfrm>
        <a:graphic>
          <a:graphicData uri="http://schemas.openxmlformats.org/drawingml/2006/table">
            <a:tbl>
              <a:tblPr firstRow="1" bandRow="1"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Изменение формата подготовки объявления; создание конвертящего контента (использование видео в современном формате)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Размещение объявлений, привлекающих внимание целевой аудитории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запроса в Новгородский информационно-аналитический центр (НИАЦ) на предоставление открытых данных из ЕГРИП (дата рождения, адрес регистрации, эл.почта, телефон)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Получение данных, необходимых для формирования и своевременного обновления реестра молодых предпринимателей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реестра молодых предпринимателей исходя из полученных данных ФНС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Использование данных, содержащихся в реестре, для информирования молодых предпринимателей о мерах поддержки и проводимых мероприятиях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Взаимодействие с руководителями СУЗов, преподавателями экономических дисциплин в части организации участия комитета экономики в открытых уроках с учащимися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Донесение до студентов информации о преимуществах создания своего дела и существующих мерах поддержки бизнеса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Взаимодействие с организациями, реализующими образовательные проекты среди студентов по обучению основам предпринимательства (Азбука предпринимателя, Школа предпринимательства и другие) в рамках национального проекта "Малое и среднее предпринимательство"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Наибольший охват предпринимателей проводимыми образовательными программами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Проведение встреч с действующими активными и успешными предпринимателями и освещение их опыта на официальной странице администрации в социальных сетях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Мотивация к действию на этапе идеи по созданию своего дела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Участие комитета экономики в отдельных мероприятиях, проводимых среди молодежи профильными структурными подразделениями администрации и подведомственными учреждениями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Наибольший охват молодежи с целью донесения информации о преимуществах создания своего дела и существующих мерах поддержки бизнеса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8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Участие в мероприятиях, проводимых сформированными комьюнити; выстраивание диалога с представителями деловых объединений в Боровичах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Распространение информации о реализуемом проекте, возможность привлечения деловых объединений к участию в проводимых мероприятиях в будущем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9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Выстраивание диалога с аудиторией на языке целевой аудитории, включая привлечение амбассадоров популярных брендов, медийных предпринимателей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Возможность для молодежи познакомится с работой хозяйствующего субъекта, создавшего финансово-устойчивый бизнес "с нуля"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Адресное информирование молодых предпринимателей из реестра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Доведение информации о существующих мерах поддержки бизнеса и проводимых мероприятиях до каждого молодого предпринимателя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фокус-группы лояльных предпринимателей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Взаимодействие с молодыми предпринимателями, заинтересованными в участии в различных мероприятиях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Своевременная актуализация данных реестра не реже 1 раза/месяц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Исключение временных затрат, связанных с использованием неактуальных данных реестра (работа с гражданами, закрывшими предпринимательскую деятельность, либо предпринимателями, достигшими возраста 36 лет, а также отсутствие информации о вновь зарегистрированных молодых предпринимателях)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1 / 12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765478"/>
              </p:ext>
            </p:extLst>
          </p:nvPr>
        </p:nvGraphicFramePr>
        <p:xfrm>
          <a:off x="542925" y="1267460"/>
          <a:ext cx="8991600" cy="85344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Примечание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запроса в Новгородский информационно-аналитический центр (НИАЦ) на предоставление открытых данных из ЕГРИП (дата рождения, адрес регистрации, </a:t>
                      </a:r>
                      <a:r>
                        <a:rPr lang="ru-RU" sz="9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эл.почта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, телефон)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Мероприятие выполнено.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Администрации муниципального района предоставлен доступ на получение открытых данных из ЕГРИП.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39CC63-A17D-499D-85EA-52C0BE5D2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75" y="2437282"/>
            <a:ext cx="6427861" cy="49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9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Герасимов А.Н. - Глава Боровичского муниципального района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комитет экономики, комитет по молодежной политике и организационно-контрольным вопросам, МБМУ «Молодежный центр» им. В.Н. Огонькова, средние специальные учебные заведения г.Боровичи, Центр «Мой бизнес»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 составления реестра молодых предпринимателей до проведения мероприятий по вовлечению молодежи в предпринимательскую деятельность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Рыбакова О.В.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заместитель Главы администрации Боровичского муниципального района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Васильева Н.С. 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заместитель председателя комитета экономики Администрации 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Васильева Н.С.; Винокурова Л.А.; Семенова Е.А.; Семенова О.А.; Силантьева В.В.;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Отсутствие реестра действующих молодых предпринимателей (в возрасте до 35 лет (включительно)); 
2. Низкая вовлеченность молодёжи в предпринимательскую деятельность;
3. Отсутствие выработанных форм взаимодействия с молодыми предпринимателями; механизмов, стимулирующих предпринимательскую активность молодёжи. 
Прирост молодых предпринимателей будет способствовать экономической диверсификации, привлечению инвестиций, созданию волнового эффекта роста в своих сообществах.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Риск снижения заинтересованности в осуществлении предпринимательской деятельности у молодёжи. 
Сокращение числа субъектов малого и среднего предпринимательства.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1950" y="3781425"/>
          <a:ext cx="4686300" cy="1402080"/>
        </p:xfrm>
        <a:graphic>
          <a:graphicData uri="http://schemas.openxmlformats.org/drawingml/2006/table">
            <a:tbl>
              <a:tblPr firstRow="1" bandRow="1"/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реестра молодых предпринимателей (в возрасте до 35 лет (включительно)), шт.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Мероприятия по информированию потенциальных и молодых предпринимателей о существующих мерах поддержки, ед. в год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Ежегодный прирост молодых индивидуальных предпринимателей и самозанятых граждан, %.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данных 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3*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81650" y="3781425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03.03.2024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03.03.2024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06.03.2024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16.09.2024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C54BF4B-59F5-4F67-8D67-E82C6666A809}"/>
              </a:ext>
            </a:extLst>
          </p:cNvPr>
          <p:cNvSpPr txBox="1"/>
          <p:nvPr/>
        </p:nvSpPr>
        <p:spPr>
          <a:xfrm>
            <a:off x="361950" y="6948189"/>
            <a:ext cx="28087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Scada"/>
              </a:rPr>
              <a:t>*после проведения производственного анализа № 1.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7C0EBE-7415-4E33-93F2-BEEF80A9D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2 / 12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571688"/>
              </p:ext>
            </p:extLst>
          </p:nvPr>
        </p:nvGraphicFramePr>
        <p:xfrm>
          <a:off x="542925" y="1267460"/>
          <a:ext cx="8991600" cy="99060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Примечание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Изменение формата подготовки объявления; создание </a:t>
                      </a:r>
                      <a:r>
                        <a:rPr lang="ru-RU" sz="9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конвертящего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контента (использование видео в современном формате)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Мероприятие выполнено.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Видеоролик со встречи с молодым предпринимателем </a:t>
                      </a:r>
                      <a:r>
                        <a:rPr lang="ru-RU" sz="9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Газарян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Дарьей размещен на странице Администрации муниципального района в социальной сети ВКонтакте.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5DBD79-FC41-4AC2-8684-130FB6055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618" y="2715895"/>
            <a:ext cx="5448642" cy="41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29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3 / 12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20141"/>
              </p:ext>
            </p:extLst>
          </p:nvPr>
        </p:nvGraphicFramePr>
        <p:xfrm>
          <a:off x="542925" y="1267460"/>
          <a:ext cx="8991600" cy="167640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Примечание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Взаимодействие с руководителями </a:t>
                      </a:r>
                      <a:r>
                        <a:rPr lang="ru-RU" sz="9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СУЗов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, преподавателями экономических дисциплин в части организации участия комитета экономики в открытых уроках с учащимися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06.06.2024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Мероприятие выполнено.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Проведен открытый урок с выпускниками ОГАПОУ «Боровичский техникум общественного питания и строительства», на котором студентам рассказали о преимуществах создания своего дела и существующих мерах поддержки бизнеса.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Мероприятие проведено с задержкой от плана в связи с экзаменационным периодом в образовательных учреждениях.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414987-3EF6-42AA-95E7-9E6EA6A73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041460"/>
            <a:ext cx="3674180" cy="27556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793F17-4D95-431D-8E95-92E490F34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21" y="4513769"/>
            <a:ext cx="3674179" cy="27556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8BCF29-423A-43F1-A997-72A053291B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20" y="3779837"/>
            <a:ext cx="3674180" cy="27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38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4 / 12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67840"/>
              </p:ext>
            </p:extLst>
          </p:nvPr>
        </p:nvGraphicFramePr>
        <p:xfrm>
          <a:off x="488156" y="1331565"/>
          <a:ext cx="8991600" cy="112776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Примечание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Взаимодействие с организациями, реализующими образовательные проекты среди студентов по обучению основам предпринимательства (Азбука предпринимателя, Школа предпринимательства и другие) в рамках национального проекта "Малое и среднее предпринимательство"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Мероприятие выполнено.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8 апреля 2024 года В Великом Новгороде стартовал </a:t>
                      </a:r>
                      <a:r>
                        <a:rPr lang="ru-RU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образовательный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проект для самозанятых «Самолет». В проекте приняли участие 11 боровичских самозанятых, 5 из которых моложе 35 лет.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1BFF09-FBCB-46D8-8F63-0D0FC606A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10" y="2981265"/>
            <a:ext cx="4622525" cy="35535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1AB86AF-C770-4FE7-BF8E-77EC3629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74" y="3688767"/>
            <a:ext cx="4490436" cy="33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22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5 / 12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47553"/>
              </p:ext>
            </p:extLst>
          </p:nvPr>
        </p:nvGraphicFramePr>
        <p:xfrm>
          <a:off x="542925" y="1267460"/>
          <a:ext cx="8991600" cy="181356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Примечание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реестра молодых предпринимателей исходя из полученных данных ФНС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Мероприятие выполнено.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 результате обработки 1550 выписок из ЕГРИП по состоянию на 07.05.2024 в реестр молодых предпринимателей включено 352 человека.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 мая, 11 июня, 11 июля и 22 августа 2024 года реестр актуализировался – обработаны выписки 168 вновь зарегистрированных предпринимателей и исключены предприниматели, достигшие возраста 36 лет.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 результате проводимой работы на 22 августа 2024 года в реестре 413 молодых предпринимателей.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CB7968-B723-48D7-AD76-CB2AF5519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91" y="3275781"/>
            <a:ext cx="4831504" cy="37444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D093DF-9AA6-43E6-B1BB-1A1E75BE9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11" y="3275781"/>
            <a:ext cx="483150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24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6 / 12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53442"/>
              </p:ext>
            </p:extLst>
          </p:nvPr>
        </p:nvGraphicFramePr>
        <p:xfrm>
          <a:off x="542925" y="1267460"/>
          <a:ext cx="8991600" cy="112776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Примечание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Проведение встреч с действующими активными и успешными предпринимателями и освещение их опыта на официальной странице администрации в социальных сетях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Мероприятие выполнено.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Проведена встреча с молодым предпринимателем Бабаян Михаилом, история создания его бизнеса размещена на странице Администрации муниципального района в социальной сети ВКонтакте.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E64770-BF87-4D01-9624-B3610A863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30" y="2699717"/>
            <a:ext cx="4408751" cy="43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48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7 / 12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7946"/>
              </p:ext>
            </p:extLst>
          </p:nvPr>
        </p:nvGraphicFramePr>
        <p:xfrm>
          <a:off x="542925" y="1267460"/>
          <a:ext cx="8991600" cy="167640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Примечание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Участие комитета экономики в отдельных мероприятиях, проводимых среди молодежи профильными структурными подразделениями администрации и подведомственными учреждениями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26.06.2024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Мероприятие выполнено.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26 июня 2024 года в рамках недели молодежных инициатив, приуроченной к Дню молодёжи России, состоялась встреча с молодежью «Диалог на равных». В число спикеров вошла заместитель председателя комитета экономики администрации Васильева Н.С. Она презентовала участникам мероприятия мотивирующий видеоролик со встречи с молодым предпринимателем </a:t>
                      </a:r>
                      <a:r>
                        <a:rPr lang="ru-RU" sz="9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Газарян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Дарьей и рассказала о существующих мерах поддержки бизнеса.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2B2B3825-753C-4DB4-B888-66275602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8" y="3289631"/>
            <a:ext cx="4639049" cy="34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487016E-9B84-4FF4-AC9E-0D7E1F493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57" y="3275716"/>
            <a:ext cx="4657600" cy="349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340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8 / 12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02925"/>
              </p:ext>
            </p:extLst>
          </p:nvPr>
        </p:nvGraphicFramePr>
        <p:xfrm>
          <a:off x="542925" y="1267460"/>
          <a:ext cx="8991600" cy="153924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Примечание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8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Участие в мероприятиях, проводимых сформированными комьюнити; выстраивание диалога с представителями деловых объединений в Боровичах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Мероприятие выполнено.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Заместитель председателя комитета экономики администрации Васильева Н.С. приняла участие во встрече с резидентами комитета по развитию женского предпринимательства делового объединения «ОПОРА РОССИИ», которая состоялась 1 июля 2024 года. Она выступила с презентацией о реализуемом проекте и проинформировала о промежуточных итогах его внедрения.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A7EB1586-6FBF-4593-9565-486AF4B5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6" y="2915741"/>
            <a:ext cx="3274018" cy="436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FF79ACD-12DF-4C28-AB10-76B635755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83" y="2915741"/>
            <a:ext cx="3274019" cy="436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44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969642" y="165605"/>
            <a:ext cx="7580279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9 / 12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122931"/>
              </p:ext>
            </p:extLst>
          </p:nvPr>
        </p:nvGraphicFramePr>
        <p:xfrm>
          <a:off x="542925" y="1267460"/>
          <a:ext cx="8991600" cy="140208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Примечание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9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Выстраивание диалога с аудиторией на языке целевой аудитории, включая привлечение амбассадоров популярных брендов, медийных предпринимателей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26.06.2024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Мероприятие выполнено.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26 июня 2024 года в рамках недели молодежных инициатив, приуроченной к Дню молодёжи России, состоялась встреча молодежи с генеральным бренд-амбассадором «Мякиши» Евгением Антоновым. Участники посетили фабрику, где познакомились с технологией создания игрушек и получили ценные советы по созданию своего бренда.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7C7CD642-8048-4098-AA2B-952AD35B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83" y="3106176"/>
            <a:ext cx="4247829" cy="31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D1FFD16-8F37-48D6-910C-1A00DDA5E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4" y="2787206"/>
            <a:ext cx="2666260" cy="199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1C8650D-4BA4-498A-ABF3-7FFBCCAC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3" y="5027295"/>
            <a:ext cx="2666261" cy="199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9E56CFD3-CC89-4765-971E-53A5D717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14" y="5058014"/>
            <a:ext cx="2625307" cy="19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97B9F6AA-5F02-4118-87BC-B0A30E174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18" y="2730056"/>
            <a:ext cx="1597935" cy="213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09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10 / 12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68228"/>
              </p:ext>
            </p:extLst>
          </p:nvPr>
        </p:nvGraphicFramePr>
        <p:xfrm>
          <a:off x="542925" y="1267460"/>
          <a:ext cx="8991600" cy="112776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Примечание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Адресное информирование молодых предпринимателей из реестра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Мероприятие выполнено.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 августа 2024 года на электронные адреса молодых предпринимателей, полученные в результате формирования реестра молодых предпринимателей, направлена информация о существующих мерах поддержки бизнеса.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5B27CB-18A6-4128-8057-B74874B5BE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30462" y="2627709"/>
            <a:ext cx="5940425" cy="46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89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11 / 12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97277"/>
              </p:ext>
            </p:extLst>
          </p:nvPr>
        </p:nvGraphicFramePr>
        <p:xfrm>
          <a:off x="542925" y="1267460"/>
          <a:ext cx="8991600" cy="112776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Примечание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фокус-группы лояльных предпринимателей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Мероприятие выполнено.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 результатам работы с молодыми бизнесменами сформирована фокус-группа наиболее лояльных предпринимателей. По состоянию на 28 августа 2024 года в фокус-группу включены 21 чел.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96A5E6-7DC5-4C8F-B6E0-CC55323BA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2699717"/>
            <a:ext cx="5533493" cy="42884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86767B-1B10-4785-BDE6-6A2744724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22" y="2699717"/>
            <a:ext cx="4253378" cy="329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13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100" b="1" u="none" spc="0" dirty="0">
                <a:latin typeface="Scada"/>
              </a:rPr>
              <a:t>14 дней 7 часов 15 минут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Временные потери при размещении объявления, неэффективное содержание объявлений. 
2. Временные потери при взаимодействии с предпринимателями, достигшими возраста 36 лет. 
3. Отсутствие положительного результата о привлечении молодых предпринимателей к участию в конкурсе/мероприятии.
4. Временные потери при направлении запросов в средние специальные учебные заведения в </a:t>
            </a:r>
            <a:r>
              <a:rPr lang="ru-RU" sz="10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г.Боровичи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 
5. Низкий уровень доверия у предпринимателей к ОМСУ. 
6. Низкий охват молодых предпринимателей мероприятиями/конкурсами.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550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Поступление запроса Федерального агентства по делам молодежи (Росмолодежь) в Администрацию о проведении всероссийского конкурса успешных практик молодых предпринимателей;
2. Подготовка мероприятий, приуроченных к Дню российского предпринимательства, Дню молодежи и других проектов, связанных с молодежью;
3. Предоставление различных видов поддержки, включая региональный уровень, финансовую (гранты, субсидии);
4. Оказание консультативной помощи по финансовым продуктам Новгородского фонда поддержки малого предпринимательства и других организаций, образующих инфраструктуру поддержки предпринимательства.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час 00 минут  ч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текста объявления о проведении конкурса/мероприятия для размещения на официальном сайте Администрации и на странице Администрации в соц. сети "ВКонтакте"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 минут  ч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текста объявления с председателем комитета экономики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минут  ч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Направление объявления в отдел информатизации и связи и в комитет по молодежной политике и организационно-контрольным вопросам для размещения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час  ч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информатизации и связи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объявления о проведении конкурса на сайте Администрации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рабочий день ч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комитета по молодежной политике и организационно-контрольным вопросам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объявления о проведении конкурса на странице Администрации в соц. сети "ВКонтакте"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 часа 00 минут ч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Рассылка объявления по электронной почте на все имеющиеся электронные адреса предпринимателей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5" name="TextBox 9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489585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2, 5, 6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2" name="TextBox 101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рабочий день  ч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Обзвон предпринимателей по имеющимся телефонным номерам с целью уточнения возраста и предложения участия в конкурсе/мероприятии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7" name="TextBox 106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9" name="TextBox 108"/>
          <p:cNvSpPr txBox="1"/>
          <p:nvPr/>
        </p:nvSpPr>
        <p:spPr>
          <a:xfrm>
            <a:off x="665797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2, 5, 6</a:t>
            </a: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1" name="TextBox 110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12 / 12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48766"/>
              </p:ext>
            </p:extLst>
          </p:nvPr>
        </p:nvGraphicFramePr>
        <p:xfrm>
          <a:off x="542925" y="1267460"/>
          <a:ext cx="8991600" cy="167640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Примечание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Своевременная актуализация данных реестра не реже 1 раза/месяц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22.08.2024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Мероприятие выполнено.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Созданный реестр молодых предпринимателей ежемесячно актуализируется на основании данных Единого реестра субъектов малого и среднего предпринимательства – исключаются предприниматели, закрывшие деятельность, и те, кто достиг возраста 36 лет; заносятся данные о вновь зарегистрированных молодых предпринимателях. За период с мая по август 2024 года обработаны выписки 168 вновь зарегистрированных предпринимателей.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E98EC3-C112-408C-9822-DEDDA68B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855" y="3203773"/>
            <a:ext cx="5045640" cy="38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70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13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100" b="1" u="none" spc="0" dirty="0">
                <a:latin typeface="Scada"/>
              </a:rPr>
              <a:t>14 дней 7 часов 15 минут 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Временные потери при размещении объявления, неэффективное содержание объявлений. 
2. Временные потери при взаимодействии с предпринимателями, достигшими возраста 36 лет. 
3. Отсутствие положительного результата о привлечении молодых предпринимателей к участию в конкурсе/мероприятии.
4. Временные потери при направлении запросов в средние специальные учебные заведения в </a:t>
            </a:r>
            <a:r>
              <a:rPr lang="ru-RU" sz="10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г.Боровичи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 
5. Низкий уровень доверия у предпринимателей к ОМСУ. 
6. Низкий охват молодых предпринимателей мероприятиями/конкурсами.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 рабочих дней  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Постоянная проверка размещенного объявления о проведении конкурса в соц. сети "ВКонтакте" на наличие оставленных комментариев и вопросов о конкурсе/мероприятии под постом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37160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рабочий день  ч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Обращение в комитет по молодежной политике и организационно-контрольным вопросам за оказанием содействия в поиске молодых предпринимателей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рабочий день  ч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Обращение в МБМУ «Молодежный центр» им. В.Н. Огонькова за оказанием содействия в поиске молодых предпринимателей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5" name="TextBox 54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рабочих дня  ч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Обращение в сообщества предпринимателей (Комитет по развитию женского предпринимательства, Деловая Россия, Опора России, Новгородская торгово-промышленная палата)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9" name="TextBox 68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рабочий день ч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запроса в средние специальные учебные заведения г.Боровичи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9" name="TextBox 78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1" name="TextBox 80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 минут  ч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Направление запроса в средние специальные учебные заведения г.Боровичи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2" name="TextBox 91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4" name="TextBox 93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96" name="TextBox 95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7" name="TextBox 96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14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рабочий день  ч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информации, полученной от средних специальных учебных заведений г.Боровичи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2" name="TextBox 101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4" name="TextBox 103"/>
          <p:cNvSpPr txBox="1"/>
          <p:nvPr/>
        </p:nvSpPr>
        <p:spPr>
          <a:xfrm>
            <a:off x="489585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3, 4</a:t>
            </a: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6" name="TextBox 105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08" name="TextBox 107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9" name="TextBox 108"/>
          <p:cNvSpPr txBox="1"/>
          <p:nvPr/>
        </p:nvSpPr>
        <p:spPr>
          <a:xfrm>
            <a:off x="601027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11" name="TextBox 110"/>
          <p:cNvSpPr txBox="1"/>
          <p:nvPr/>
        </p:nvSpPr>
        <p:spPr>
          <a:xfrm>
            <a:off x="601027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и направление ответа в Росмолодежь о наличии/отсутствии в муниципальном районе молодых предпринимателей, заинтересованных в участии в конкурсе/эффективно проведенное мероприятие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89602843"/>
              </p:ext>
            </p:extLst>
          </p:nvPr>
        </p:nvGraphicFramePr>
        <p:xfrm>
          <a:off x="89322" y="1475581"/>
          <a:ext cx="12457384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F1A85D-B838-40C5-A908-3BF1F405B1BA}"/>
              </a:ext>
            </a:extLst>
          </p:cNvPr>
          <p:cNvSpPr txBox="1"/>
          <p:nvPr/>
        </p:nvSpPr>
        <p:spPr>
          <a:xfrm>
            <a:off x="2753618" y="756845"/>
            <a:ext cx="7849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latin typeface="Scada"/>
              </a:rPr>
              <a:t>Производственный анализ №1</a:t>
            </a:r>
          </a:p>
          <a:p>
            <a:pPr algn="r"/>
            <a:r>
              <a:rPr lang="ru-RU" sz="2000" dirty="0">
                <a:latin typeface="Scada"/>
              </a:rPr>
              <a:t>Поиск участников мероприятия из числа молодых предпринимателей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586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510124"/>
              </p:ext>
            </p:extLst>
          </p:nvPr>
        </p:nvGraphicFramePr>
        <p:xfrm>
          <a:off x="357607" y="962234"/>
          <a:ext cx="9944100" cy="635081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5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3353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644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Временные потери при размещении объявления, низкая эффективность содержания объявления.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Использование официального стиля при подготовке объявления, длительная процедура согласования текста и его размещения.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Изменение формата подготовки объявления; создание конвертящего контента (использование видео в современном формате).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504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Временные потери при взаимодействии с предпринимателями, достигшими возраста 36 лет.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реестра молодых предпринимателей (в возрасте до 35 лет (включительно)).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Формирование запроса в Новгородский информационно-аналитический центр (НИАЦ) на предоставление открытых данных из ЕГРИП (дата рождения, адрес регистрации, эл.почта, телефон); 
2. Формирование реестра молодых предпринимателей исходя из полученных данных ФНС;                                                                                                    
3. Своевременная актуализация данных реестра не реже 1 раза/месяц.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6364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Временные потери при направлении запросов в средние специальные учебные заведения в г.Боровичи.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выстроенного взаимодействия с руководителями </a:t>
                      </a:r>
                      <a:r>
                        <a:rPr lang="ru-RU" sz="11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СУЗов</a:t>
                      </a: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11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г.Боровичи</a:t>
                      </a: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Взаимодействие с руководителями </a:t>
                      </a:r>
                      <a:r>
                        <a:rPr lang="ru-RU" sz="11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СУЗов</a:t>
                      </a: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, преподавателями экономических дисциплин в части организации участия комитета экономики в открытых уроках с учащимися;
2. Взаимодействие с организациями, реализующими образовательные проекты среди студентов по обучению основам предпринимательства (Азбука предпринимателя, Школа предпринимательства и другие) в рамках национального проекта "Малое и среднее предпринимательство".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8085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Низкий уровень доверия у предпринимателей к ОМСУ.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Недостаточное взаимодействие представителей Администрации муниципального района с действующими предпринимателями.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Проведение встреч с действующими активными и успешными предпринимателями и освещение их опыта на официальной странице администрации в социальных сетях;
2. Участие комитета экономики в отдельных мероприятиях, проводимых среди молодежи профильными структурными подразделениями администрации и подведомственными учреждениями;
3. Участие в мероприятиях, проводимых сформированными комьюнити; выстраивание диалога с представителями деловых объединений в Боровичах;
4. Выстраивание диалога с аудиторией на языке целевой аудитории, включая привлечение амбассадоров популярных брендов, медийных предпринимателей.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97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Низкий охват молодых предпринимателей мероприятиями/конкурсами.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контактных данных молодых предпринимателей.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Адресное информирование молодых предпринимателей из реестра; 
2. Формирование фокус-группы лояльных предпринимателей.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4911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13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100" b="1" u="none" spc="0" dirty="0">
                <a:latin typeface="Scada"/>
              </a:rPr>
              <a:t>4 дня 6 часов 45 минут </a:t>
            </a:r>
            <a:r>
              <a:rPr lang="ru-RU" sz="11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550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Поступление запроса Федерального агентства по делам молодежи (Росмолодежь) в Администрацию о проведении всероссийского конкурса успешных практик молодых предпринимателей;
2. Подготовка мероприятий, приуроченных к Дню российского предпринимательства, Дню молодежи и других проектов, связанных с молодежью;
3. Предоставление различных видов поддержки, включая региональный уровень, финансовую (гранты, субсидии);
4. Оказание консультативной помощи по финансовым продуктам Новгородского фонда поддержки малого предпринимательства и других организаций, образующих инфраструктуру поддержки предпринимательства.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час 00 минут  ч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текста объявления о проведении конкурса/мероприятия для размещения на официальном сайте Администрации и на странице Администрации в соц. сети "ВКонтакте"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 минут  ч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текста объявления с председателем комитета экономики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минут  ч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Направление объявления в отдел информатизации и связи и в комитет по молодежной политике и организационно-контрольным вопросам для размещения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час  ч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информатизации и связи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объявления о проведении конкурса на сайте Администрации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рабочий день ч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комитета по молодежной политике и организационно-контрольным вопросам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объявления о проведении конкурса на странице Администрации в соц. сети "ВКонтакте"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 часа 00 минут ч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Рассылка объявления по электронной почте на электронные адреса целевой аудитории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5" name="TextBox 9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489585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2, 5, 6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2" name="TextBox 101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рабочий день  ч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Обзвон предпринимателей по имеющимся телефонным номерам с целью предложения участия в конкурсе/мероприятии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7" name="TextBox 106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9" name="TextBox 108"/>
          <p:cNvSpPr txBox="1"/>
          <p:nvPr/>
        </p:nvSpPr>
        <p:spPr>
          <a:xfrm>
            <a:off x="665797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2, 5, 6</a:t>
            </a: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1" name="TextBox 110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4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100" b="1" u="none" spc="0" dirty="0">
                <a:latin typeface="Scada"/>
              </a:rPr>
              <a:t>4 дня 6 часов 45 минут 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рабочих дня  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экономики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Обращение в сообщества предпринимателей (Комитет по развитию женского предпринимательства, Деловая Россия, Опора России, Новгородская торгово-промышленная палата)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37160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48602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248602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и направление ответа в Росмолодежь о наличии/отсутствии в муниципальном районе молодых предпринимателей, заинтересованных в участии в конкурсе/эффективно проведенное мероприятие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8156" y="1331565"/>
          <a:ext cx="9715500" cy="611124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запроса в Новгородский информационно-аналитический центр (НИАЦ) на предоставление открытых данных из ЕГРИП (дата рождения, адрес регистрации, </a:t>
                      </a:r>
                      <a:r>
                        <a:rPr lang="ru-RU" sz="9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эл.почта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, телефон) 
(Ответственный: Винокурова Л.А.)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Изменение формата подготовки объявления; создание конвертящего контента (использование видео в современном формате)
(Ответственный: Винокурова Л.А.)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Взаимодействие с руководителями СУЗов, преподавателями экономических дисциплин в части организации участия комитета экономики в открытых уроках с учащимися
(Ответственный: Васильева Н.С.)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06.06.2024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Взаимодействие с организациями, реализующими образовательные проекты среди студентов по обучению основам предпринимательства (Азбука предпринимателя, Школа предпринимательства и другие) в рамках национального проекта "Малое и среднее предпринимательство" 
(Ответственный: Винокурова Л.А.)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реестра молодых предпринимателей исходя из полученных данных ФНС 
(Ответственный: Винокурова Л.А.)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Проведение встреч с действующими активными и успешными предпринимателями и освещение их опыта на официальной странице администрации в социальных сетях
(Ответственный: Васильева Н.С.)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Участие комитета экономики в отдельных мероприятиях, проводимых среди молодежи профильными структурными подразделениями администрации и подведомственными учреждениями
(Ответственный: Васильева Н.С.)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26.06.2024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774BC0-CDC3-4EC3-AF5B-38112C1D1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4954</Words>
  <Application>Microsoft Office PowerPoint</Application>
  <PresentationFormat>Произвольный</PresentationFormat>
  <Paragraphs>813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Calibri</vt:lpstr>
      <vt:lpstr>Scada</vt:lpstr>
      <vt:lpstr>Theme41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Силантьева Виктория Владимировна</cp:lastModifiedBy>
  <cp:revision>61</cp:revision>
  <dcterms:created xsi:type="dcterms:W3CDTF">2024-05-27T07:46:01Z</dcterms:created>
  <dcterms:modified xsi:type="dcterms:W3CDTF">2024-09-12T14:54:03Z</dcterms:modified>
  <cp:category/>
</cp:coreProperties>
</file>