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sldIdLst>
    <p:sldId id="256" r:id="rId2"/>
    <p:sldId id="284" r:id="rId3"/>
    <p:sldId id="258" r:id="rId4"/>
    <p:sldId id="260" r:id="rId5"/>
    <p:sldId id="261" r:id="rId6"/>
    <p:sldId id="262" r:id="rId7"/>
    <p:sldId id="283" r:id="rId8"/>
    <p:sldId id="270" r:id="rId9"/>
    <p:sldId id="267" r:id="rId10"/>
    <p:sldId id="266" r:id="rId11"/>
    <p:sldId id="272" r:id="rId12"/>
    <p:sldId id="271" r:id="rId13"/>
    <p:sldId id="268" r:id="rId14"/>
    <p:sldId id="273" r:id="rId15"/>
    <p:sldId id="277" r:id="rId16"/>
    <p:sldId id="278" r:id="rId17"/>
    <p:sldId id="276" r:id="rId18"/>
    <p:sldId id="279" r:id="rId19"/>
    <p:sldId id="280" r:id="rId20"/>
    <p:sldId id="281" r:id="rId21"/>
    <p:sldId id="265" r:id="rId22"/>
    <p:sldId id="282" r:id="rId23"/>
    <p:sldId id="269" r:id="rId24"/>
  </p:sldIdLst>
  <p:sldSz cx="10691813" cy="7559675"/>
  <p:notesSz cx="6858000" cy="9144000"/>
  <p:custDataLst>
    <p:tags r:id="rId25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tags" Target="tags/tag1.xml" /><Relationship Id="rId26" Type="http://schemas.openxmlformats.org/officeDocument/2006/relationships/presProps" Target="presProps.xml" /><Relationship Id="rId27" Type="http://schemas.openxmlformats.org/officeDocument/2006/relationships/viewProps" Target="viewProps.xml" /><Relationship Id="rId28" Type="http://schemas.openxmlformats.org/officeDocument/2006/relationships/theme" Target="theme/theme1.xml" /><Relationship Id="rId29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0739557" r:id="rId1"/>
  </p:sldLayoutIdLst>
  <p:transition/>
  <p:timing/>
  <p:txStyles>
    <p:titleStyle>
      <a:lvl1pPr algn="ctr">
        <a:defRPr sz="4400" kern="1200">
          <a:solidFill>
            <a:schemeClr val="lt1"/>
          </a:solidFill>
        </a:defRPr>
      </a:lvl1pPr>
    </p:titleStyle>
    <p:bodyStyle>
      <a:lvl1pPr indent="-324900" algn="ctr">
        <a:defRPr sz="3200" kern="1200">
          <a:solidFill>
            <a:schemeClr val="tx1"/>
          </a:solidFill>
        </a:defRPr>
      </a:lvl1pPr>
    </p:bodyStyle>
    <p:otherStyle>
      <a:defPPr algn="ctr">
        <a:defRPr kern="1200">
          <a:solidFill>
            <a:schemeClr val="tx1"/>
          </a:solidFill>
        </a:defRPr>
      </a:def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Relationship Id="rId3" Type="http://schemas.openxmlformats.org/officeDocument/2006/relationships/image" Target="../media/image20.jpeg" /><Relationship Id="rId4" Type="http://schemas.openxmlformats.org/officeDocument/2006/relationships/image" Target="../media/image21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Relationship Id="rId3" Type="http://schemas.openxmlformats.org/officeDocument/2006/relationships/image" Target="../media/image22.jpeg" /><Relationship Id="rId4" Type="http://schemas.openxmlformats.org/officeDocument/2006/relationships/image" Target="../media/image23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Relationship Id="rId3" Type="http://schemas.openxmlformats.org/officeDocument/2006/relationships/image" Target="../media/image24.jpeg" /><Relationship Id="rId4" Type="http://schemas.openxmlformats.org/officeDocument/2006/relationships/image" Target="../media/image25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Relationship Id="rId3" Type="http://schemas.openxmlformats.org/officeDocument/2006/relationships/image" Target="../media/image26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Relationship Id="rId3" Type="http://schemas.openxmlformats.org/officeDocument/2006/relationships/image" Target="../media/image27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Relationship Id="rId3" Type="http://schemas.openxmlformats.org/officeDocument/2006/relationships/image" Target="../media/image28.jpeg" /><Relationship Id="rId4" Type="http://schemas.openxmlformats.org/officeDocument/2006/relationships/image" Target="../media/image29.jpeg" /><Relationship Id="rId5" Type="http://schemas.microsoft.com/office/2007/relationships/hdphoto" Target="../media/image30.wdp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Relationship Id="rId3" Type="http://schemas.openxmlformats.org/officeDocument/2006/relationships/image" Target="../media/image31.jpeg" /><Relationship Id="rId4" Type="http://schemas.openxmlformats.org/officeDocument/2006/relationships/image" Target="../media/image32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Relationship Id="rId3" Type="http://schemas.openxmlformats.org/officeDocument/2006/relationships/image" Target="../media/image33.jpeg" /><Relationship Id="rId4" Type="http://schemas.openxmlformats.org/officeDocument/2006/relationships/image" Target="../media/image34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Relationship Id="rId3" Type="http://schemas.openxmlformats.org/officeDocument/2006/relationships/image" Target="../media/image35.jpeg" /><Relationship Id="rId4" Type="http://schemas.openxmlformats.org/officeDocument/2006/relationships/image" Target="../media/image36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Relationship Id="rId3" Type="http://schemas.openxmlformats.org/officeDocument/2006/relationships/image" Target="../media/image37.jpeg" /><Relationship Id="rId4" Type="http://schemas.openxmlformats.org/officeDocument/2006/relationships/image" Target="../media/image38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Relationship Id="rId3" Type="http://schemas.openxmlformats.org/officeDocument/2006/relationships/image" Target="../media/image4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Relationship Id="rId3" Type="http://schemas.openxmlformats.org/officeDocument/2006/relationships/image" Target="../media/image39.png" /><Relationship Id="rId4" Type="http://schemas.openxmlformats.org/officeDocument/2006/relationships/image" Target="../media/image40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Relationship Id="rId3" Type="http://schemas.openxmlformats.org/officeDocument/2006/relationships/image" Target="../media/image41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Relationship Id="rId3" Type="http://schemas.openxmlformats.org/officeDocument/2006/relationships/image" Target="../media/image5.png" /><Relationship Id="rId4" Type="http://schemas.openxmlformats.org/officeDocument/2006/relationships/image" Target="../media/image6.png" /><Relationship Id="rId5" Type="http://schemas.openxmlformats.org/officeDocument/2006/relationships/image" Target="../media/image7.png" /><Relationship Id="rId6" Type="http://schemas.openxmlformats.org/officeDocument/2006/relationships/image" Target="../media/image8.png" /><Relationship Id="rId7" Type="http://schemas.openxmlformats.org/officeDocument/2006/relationships/image" Target="../media/image9.png" /><Relationship Id="rId8" Type="http://schemas.openxmlformats.org/officeDocument/2006/relationships/image" Target="../media/image10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Relationship Id="rId3" Type="http://schemas.openxmlformats.org/officeDocument/2006/relationships/image" Target="../media/image5.png" /><Relationship Id="rId4" Type="http://schemas.openxmlformats.org/officeDocument/2006/relationships/image" Target="../media/image6.png" /><Relationship Id="rId5" Type="http://schemas.openxmlformats.org/officeDocument/2006/relationships/image" Target="../media/image7.png" /><Relationship Id="rId6" Type="http://schemas.openxmlformats.org/officeDocument/2006/relationships/image" Target="../media/image8.png" /><Relationship Id="rId7" Type="http://schemas.openxmlformats.org/officeDocument/2006/relationships/image" Target="../media/image9.png" /><Relationship Id="rId8" Type="http://schemas.openxmlformats.org/officeDocument/2006/relationships/image" Target="../media/image10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Relationship Id="rId3" Type="http://schemas.openxmlformats.org/officeDocument/2006/relationships/image" Target="../media/image11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9.jpeg" /><Relationship Id="rId2" Type="http://schemas.openxmlformats.org/officeDocument/2006/relationships/image" Target="../media/image3.png" /><Relationship Id="rId3" Type="http://schemas.openxmlformats.org/officeDocument/2006/relationships/image" Target="../media/image12.jpeg" /><Relationship Id="rId4" Type="http://schemas.openxmlformats.org/officeDocument/2006/relationships/image" Target="../media/image13.jpeg" /><Relationship Id="rId5" Type="http://schemas.openxmlformats.org/officeDocument/2006/relationships/image" Target="../media/image14.jpeg" /><Relationship Id="rId6" Type="http://schemas.openxmlformats.org/officeDocument/2006/relationships/image" Target="../media/image15.jpeg" /><Relationship Id="rId7" Type="http://schemas.openxmlformats.org/officeDocument/2006/relationships/image" Target="../media/image16.jpeg" /><Relationship Id="rId8" Type="http://schemas.openxmlformats.org/officeDocument/2006/relationships/image" Target="../media/image17.jpeg" /><Relationship Id="rId9" Type="http://schemas.openxmlformats.org/officeDocument/2006/relationships/image" Target="../media/image18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0448925" cy="7562850"/>
          <a:chExt cx="10448925" cy="756285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361950" cy="7562850"/>
          </a:xfrm>
          <a:prstGeom prst="rect">
            <a:avLst/>
          </a:prstGeom>
          <a:solidFill>
            <a:srgbClr val="CC9933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0"/>
            <a:ext cx="2524125" cy="756285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361950"/>
            <a:ext cx="2000250" cy="1428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8500" y="2343150"/>
            <a:ext cx="720090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16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Отчетная презентация проекта повышения эффективности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238500" y="2771775"/>
            <a:ext cx="720090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TextBox 5"/>
          <p:cNvSpPr txBox="1"/>
          <p:nvPr/>
        </p:nvSpPr>
        <p:spPr>
          <a:xfrm>
            <a:off x="3238500" y="2876550"/>
            <a:ext cx="720090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8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Рациональное использование помещений в создаваемом современном пространстве для детей и молодежи</a:t>
            </a:r>
          </a:p>
          <a:p>
            <a:pPr marL="0" marR="0" lvl="0" indent="0" algn="ctr" fontAlgn="t">
              <a:lnSpc>
                <a:spcPct val="100000"/>
              </a:lnSpc>
            </a:pPr>
            <a:r>
              <a:rPr lang="ru-RU" sz="18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 «Курс на молодежь»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4575" y="4324350"/>
            <a:ext cx="4324350" cy="26955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ДОКЛАДЧИК: </a:t>
            </a:r>
            <a:r>
              <a:rPr lang="ru-RU" sz="1200" b="1" u="none" spc="0">
                <a:latin typeface="Scada"/>
              </a:rPr>
              <a:t>Семенова Евгения Алексеевна, </a:t>
            </a:r>
          </a:p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latin typeface="Scada"/>
              </a:rPr>
              <a:t>главный специалист отдела по молодежной политики комитета по молодежной политики и организационно-конт</a:t>
            </a:r>
            <a:r>
              <a:rPr lang="ru-RU" sz="1200" b="1">
                <a:latin typeface="Scada"/>
              </a:rPr>
              <a:t>рольным вопросам</a:t>
            </a: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
</a:t>
            </a:r>
            <a:r>
              <a:rPr lang="ru-RU" sz="16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ОРГАНИЗАЦИЯ: </a:t>
            </a:r>
            <a:r>
              <a:rPr lang="ru-RU" sz="1200" b="1" u="none" spc="0">
                <a:latin typeface="Scada"/>
              </a:rPr>
              <a:t>Администрация Боровичского муниципального района</a:t>
            </a: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8500" y="7019925"/>
            <a:ext cx="720090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no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1200" u="none" spc="0">
                <a:solidFill>
                  <a:srgbClr val="555555">
                    <a:alpha val="100000"/>
                  </a:srgbClr>
                </a:solidFill>
                <a:latin typeface="Scada"/>
              </a:rPr>
              <a:t>2024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3600450"/>
          <a:chOff x="361950" y="180975"/>
          <a:chExt cx="10439400" cy="3600450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BF1ABA-54AC-456F-B116-52E683AAD450}"/>
              </a:ext>
            </a:extLst>
          </p:cNvPr>
          <p:cNvSpPr txBox="1"/>
          <p:nvPr/>
        </p:nvSpPr>
        <p:spPr>
          <a:xfrm>
            <a:off x="9090322" y="982465"/>
            <a:ext cx="1289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Scada"/>
              </a:rPr>
              <a:t>Приложение 1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BE67DBA3-52B9-4C92-AEAF-FC1F9B54735F}"/>
              </a:ext>
            </a:extLst>
          </p:cNvPr>
          <p:cNvSpPr/>
          <p:nvPr/>
        </p:nvSpPr>
        <p:spPr>
          <a:xfrm>
            <a:off x="233338" y="1120964"/>
            <a:ext cx="5348611" cy="3306945"/>
          </a:xfrm>
          <a:prstGeom prst="roundRect">
            <a:avLst/>
          </a:prstGeom>
          <a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t="-47000" b="-4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32DFEC-20FD-45AD-85A3-5FB640509FB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" r="-469" b="9262"/>
          <a:stretch>
            <a:fillRect/>
          </a:stretch>
        </p:blipFill>
        <p:spPr>
          <a:xfrm>
            <a:off x="5112529" y="4327318"/>
            <a:ext cx="5511247" cy="30513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6F67D1-613E-42D7-8770-DA73A960C95A}"/>
              </a:ext>
            </a:extLst>
          </p:cNvPr>
          <p:cNvSpPr txBox="1"/>
          <p:nvPr/>
        </p:nvSpPr>
        <p:spPr>
          <a:xfrm>
            <a:off x="1673498" y="5977046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>
                <a:solidFill>
                  <a:srgbClr val="1F497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Диалог на равных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450033-03B1-4C80-881E-6B0B3E9691E6}"/>
              </a:ext>
            </a:extLst>
          </p:cNvPr>
          <p:cNvSpPr txBox="1"/>
          <p:nvPr/>
        </p:nvSpPr>
        <p:spPr>
          <a:xfrm>
            <a:off x="5266844" y="1483475"/>
            <a:ext cx="53453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Планирование инфраструктурного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блока пространств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3600450"/>
          <a:chOff x="361950" y="180975"/>
          <a:chExt cx="10439400" cy="3600450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BF1ABA-54AC-456F-B116-52E683AAD450}"/>
              </a:ext>
            </a:extLst>
          </p:cNvPr>
          <p:cNvSpPr txBox="1"/>
          <p:nvPr/>
        </p:nvSpPr>
        <p:spPr>
          <a:xfrm>
            <a:off x="9216389" y="982465"/>
            <a:ext cx="1163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Scada"/>
              </a:rPr>
              <a:t>Приложение </a:t>
            </a:r>
            <a:r>
              <a:rPr lang="en-US" sz="1200" b="1">
                <a:latin typeface="Scada"/>
              </a:rPr>
              <a:t>2</a:t>
            </a:r>
            <a:endParaRPr lang="ru-RU" sz="1200" b="1">
              <a:latin typeface="Scada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EDD836B-EEC8-4C7E-897D-3025554154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668"/>
          <a:stretch>
            <a:fillRect/>
          </a:stretch>
        </p:blipFill>
        <p:spPr>
          <a:xfrm>
            <a:off x="468833" y="1357056"/>
            <a:ext cx="4033571" cy="555596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069E1E3-17DC-4C76-9248-49288473D3F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001"/>
          <a:stretch>
            <a:fillRect/>
          </a:stretch>
        </p:blipFill>
        <p:spPr>
          <a:xfrm>
            <a:off x="4736150" y="1357056"/>
            <a:ext cx="5506301" cy="555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55545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3600450"/>
          <a:chOff x="361950" y="180975"/>
          <a:chExt cx="10439400" cy="3600450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48B797D-23D0-4E7B-A925-9A75E23AB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0942"/>
            <a:ext cx="5472607" cy="43886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0BF1ABA-54AC-456F-B116-52E683AAD450}"/>
              </a:ext>
            </a:extLst>
          </p:cNvPr>
          <p:cNvSpPr txBox="1"/>
          <p:nvPr/>
        </p:nvSpPr>
        <p:spPr>
          <a:xfrm>
            <a:off x="9216389" y="982465"/>
            <a:ext cx="1163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Scada"/>
              </a:rPr>
              <a:t>Приложение </a:t>
            </a:r>
            <a:r>
              <a:rPr lang="en-US" sz="1200" b="1">
                <a:latin typeface="Scada"/>
              </a:rPr>
              <a:t>3</a:t>
            </a:r>
            <a:endParaRPr lang="ru-RU" sz="1200" b="1">
              <a:latin typeface="Scada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A76ACF-ED78-462B-87E9-FACE617395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1158" y="3085245"/>
            <a:ext cx="8150656" cy="398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516657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3600450"/>
          <a:chOff x="361950" y="180975"/>
          <a:chExt cx="10439400" cy="3600450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1DC0008-8FB2-45DE-9893-B620A3B0B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394" y="1259464"/>
            <a:ext cx="8270211" cy="58824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C13080-18C2-4E36-88E6-CD5435766C7D}"/>
              </a:ext>
            </a:extLst>
          </p:cNvPr>
          <p:cNvSpPr txBox="1"/>
          <p:nvPr/>
        </p:nvSpPr>
        <p:spPr>
          <a:xfrm>
            <a:off x="9216389" y="982465"/>
            <a:ext cx="1163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Scada"/>
              </a:rPr>
              <a:t>Приложение 4</a:t>
            </a:r>
          </a:p>
        </p:txBody>
      </p:sp>
    </p:spTree>
    <p:extLst>
      <p:ext uri="{BB962C8B-B14F-4D97-AF65-F5344CB8AC3E}">
        <p14:creationId xmlns:p14="http://schemas.microsoft.com/office/powerpoint/2010/main" val="714122543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3600450"/>
          <a:chOff x="361950" y="180975"/>
          <a:chExt cx="10439400" cy="3600450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C13080-18C2-4E36-88E6-CD5435766C7D}"/>
              </a:ext>
            </a:extLst>
          </p:cNvPr>
          <p:cNvSpPr txBox="1"/>
          <p:nvPr/>
        </p:nvSpPr>
        <p:spPr>
          <a:xfrm>
            <a:off x="9216389" y="982465"/>
            <a:ext cx="1163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>
                <a:latin typeface="Scada"/>
              </a:rPr>
              <a:t>Приложение </a:t>
            </a:r>
            <a:r>
              <a:rPr lang="en-US" sz="1200" b="1">
                <a:latin typeface="Scada"/>
              </a:rPr>
              <a:t>5</a:t>
            </a:r>
            <a:endParaRPr lang="ru-RU" sz="1200" b="1">
              <a:latin typeface="Scada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F3E226B-246E-446F-A790-E1BC11027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909" y="1475581"/>
            <a:ext cx="8998910" cy="565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645164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3600450"/>
          <a:chOff x="361950" y="180975"/>
          <a:chExt cx="10439400" cy="3600450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27FCDAB-3B73-4109-AAFB-DF8293BB2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243" y="2842196"/>
            <a:ext cx="4536504" cy="4536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D658DA5-9186-4C06-A0C9-EB21B01D80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4293" t="-3916" b="-1"/>
          <a:stretch>
            <a:fillRect/>
          </a:stretch>
        </p:blipFill>
        <p:spPr>
          <a:xfrm>
            <a:off x="5592594" y="1259464"/>
            <a:ext cx="4741069" cy="3513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7AE224-B8DD-41A8-A493-35EBB3148AA0}"/>
              </a:ext>
            </a:extLst>
          </p:cNvPr>
          <p:cNvSpPr txBox="1"/>
          <p:nvPr/>
        </p:nvSpPr>
        <p:spPr>
          <a:xfrm>
            <a:off x="1529482" y="1835621"/>
            <a:ext cx="220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МЕДИАСТУДИЯ</a:t>
            </a:r>
          </a:p>
        </p:txBody>
      </p:sp>
    </p:spTree>
    <p:extLst>
      <p:ext uri="{BB962C8B-B14F-4D97-AF65-F5344CB8AC3E}">
        <p14:creationId xmlns:p14="http://schemas.microsoft.com/office/powerpoint/2010/main" val="3203402338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3600450"/>
          <a:chOff x="361950" y="180975"/>
          <a:chExt cx="10439400" cy="3600450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330" y="4237834"/>
            <a:ext cx="5706623" cy="29889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BA988B4-68B4-4A2F-99FB-31968658CD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1850" y="1331565"/>
            <a:ext cx="5313523" cy="27526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AADF8DD-784B-4E9F-8676-A11B36A1B76C}"/>
              </a:ext>
            </a:extLst>
          </p:cNvPr>
          <p:cNvSpPr txBox="1"/>
          <p:nvPr/>
        </p:nvSpPr>
        <p:spPr>
          <a:xfrm>
            <a:off x="502191" y="2376503"/>
            <a:ext cx="3810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ТВОРЧЕСКАЯ МАСТЕРСКАЯ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211F7E-54A3-4103-B32D-513D5D411F8E}"/>
              </a:ext>
            </a:extLst>
          </p:cNvPr>
          <p:cNvSpPr txBox="1"/>
          <p:nvPr/>
        </p:nvSpPr>
        <p:spPr>
          <a:xfrm>
            <a:off x="6210002" y="5547627"/>
            <a:ext cx="4014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РЕЗИДЕНТ КЛУБ «ПОЗИТИВ»</a:t>
            </a:r>
          </a:p>
        </p:txBody>
      </p:sp>
    </p:spTree>
    <p:extLst>
      <p:ext uri="{BB962C8B-B14F-4D97-AF65-F5344CB8AC3E}">
        <p14:creationId xmlns:p14="http://schemas.microsoft.com/office/powerpoint/2010/main" val="950184685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3600450"/>
          <a:chOff x="361950" y="180975"/>
          <a:chExt cx="10439400" cy="3600450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1499C93-5E0A-4DBD-B07C-A459C4914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2361" y="1391109"/>
            <a:ext cx="4377507" cy="32831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945" y="3414397"/>
            <a:ext cx="5472608" cy="31628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EF436C-8B4E-4587-92B9-40F5BC5AB6AA}"/>
              </a:ext>
            </a:extLst>
          </p:cNvPr>
          <p:cNvSpPr txBox="1"/>
          <p:nvPr/>
        </p:nvSpPr>
        <p:spPr>
          <a:xfrm>
            <a:off x="859517" y="1867003"/>
            <a:ext cx="3329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КЛУБ МОЛОДОЙ СЕМЬИ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DC76FA-7248-42A9-AC66-2FCEF60C1057}"/>
              </a:ext>
            </a:extLst>
          </p:cNvPr>
          <p:cNvSpPr txBox="1"/>
          <p:nvPr/>
        </p:nvSpPr>
        <p:spPr>
          <a:xfrm>
            <a:off x="6503540" y="5653880"/>
            <a:ext cx="33297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РЕЗИДЕНТ</a:t>
            </a:r>
          </a:p>
          <a:p>
            <a:r>
              <a:rPr lang="ru-RU" b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КЛУБ МОЛОДОЙ СЕМЬИ</a:t>
            </a:r>
          </a:p>
          <a:p>
            <a:r>
              <a:rPr lang="ru-RU" b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«ГЕРА»</a:t>
            </a:r>
          </a:p>
        </p:txBody>
      </p:sp>
    </p:spTree>
    <p:extLst>
      <p:ext uri="{BB962C8B-B14F-4D97-AF65-F5344CB8AC3E}">
        <p14:creationId xmlns:p14="http://schemas.microsoft.com/office/powerpoint/2010/main" val="3540230909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3600450"/>
          <a:chOff x="361950" y="180975"/>
          <a:chExt cx="10439400" cy="3600450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EF436C-8B4E-4587-92B9-40F5BC5AB6AA}"/>
              </a:ext>
            </a:extLst>
          </p:cNvPr>
          <p:cNvSpPr txBox="1"/>
          <p:nvPr/>
        </p:nvSpPr>
        <p:spPr>
          <a:xfrm>
            <a:off x="884894" y="1466289"/>
            <a:ext cx="3342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СТУДИЯ ЗВУКОЗАПИСИ\</a:t>
            </a:r>
          </a:p>
          <a:p>
            <a:r>
              <a:rPr lang="ru-RU" b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РЕПЕТИЦИОННАЯ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3AD8D3A-48D2-4D3A-8DD9-967BA682E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476" y="2627709"/>
            <a:ext cx="4445447" cy="44454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8428246-5A7A-40BC-B5FA-17BDE91F7CB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6115" t="166"/>
          <a:stretch>
            <a:fillRect/>
          </a:stretch>
        </p:blipFill>
        <p:spPr>
          <a:xfrm>
            <a:off x="5561930" y="1835621"/>
            <a:ext cx="4595092" cy="32313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A4B29BD-DB79-4E61-BE72-09AF02292DF6}"/>
              </a:ext>
            </a:extLst>
          </p:cNvPr>
          <p:cNvSpPr txBox="1"/>
          <p:nvPr/>
        </p:nvSpPr>
        <p:spPr>
          <a:xfrm>
            <a:off x="5938967" y="5724054"/>
            <a:ext cx="3278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РЕЗИДЕНТ</a:t>
            </a:r>
          </a:p>
          <a:p>
            <a:r>
              <a:rPr lang="ru-RU" b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РОК ГРУППА «БРЕВИС»</a:t>
            </a:r>
          </a:p>
        </p:txBody>
      </p:sp>
    </p:spTree>
    <p:extLst>
      <p:ext uri="{BB962C8B-B14F-4D97-AF65-F5344CB8AC3E}">
        <p14:creationId xmlns:p14="http://schemas.microsoft.com/office/powerpoint/2010/main" val="2798496368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3600450"/>
          <a:chOff x="361950" y="180975"/>
          <a:chExt cx="10439400" cy="3600450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EF436C-8B4E-4587-92B9-40F5BC5AB6AA}"/>
              </a:ext>
            </a:extLst>
          </p:cNvPr>
          <p:cNvSpPr txBox="1"/>
          <p:nvPr/>
        </p:nvSpPr>
        <p:spPr>
          <a:xfrm>
            <a:off x="678966" y="1581420"/>
            <a:ext cx="4690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ПРОСТРАНСТВО ВСТРЕЧ/</a:t>
            </a:r>
          </a:p>
          <a:p>
            <a:r>
              <a:rPr lang="ru-RU" b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ТЕАТРАЛЬНАЯ СТУДИЯ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119A1A-E18C-4CD0-AC20-82FD27320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59" y="3161471"/>
            <a:ext cx="4850987" cy="42172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A943B51-1707-4CC0-8198-9A181B4131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9962" y="1763613"/>
            <a:ext cx="4258836" cy="2172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C478646-75A7-4DBF-A954-088D8A8C1862}"/>
              </a:ext>
            </a:extLst>
          </p:cNvPr>
          <p:cNvSpPr txBox="1"/>
          <p:nvPr/>
        </p:nvSpPr>
        <p:spPr>
          <a:xfrm>
            <a:off x="5273898" y="4902261"/>
            <a:ext cx="54179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РЕЗИДЕНТЫ</a:t>
            </a:r>
          </a:p>
          <a:p>
            <a:r>
              <a:rPr lang="ru-RU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МОЛОДЁЖНЫЙ ТЕАТР «МЕТАМОРФОЗЫ» </a:t>
            </a:r>
          </a:p>
          <a:p>
            <a:r>
              <a:rPr lang="ru-RU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ТЕАТРАЛЬНАЯ СТУДИЯ «ЖИЛИ-БЫЛИ»</a:t>
            </a:r>
          </a:p>
        </p:txBody>
      </p:sp>
    </p:spTree>
    <p:extLst>
      <p:ext uri="{BB962C8B-B14F-4D97-AF65-F5344CB8AC3E}">
        <p14:creationId xmlns:p14="http://schemas.microsoft.com/office/powerpoint/2010/main" val="4198359045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180975" y="180975"/>
          <a:ext cx="10620375" cy="6838950"/>
          <a:chOff x="180975" y="180975"/>
          <a:chExt cx="10620375" cy="6838950"/>
        </a:xfrm>
      </p:grpSpPr>
      <p:pic>
        <p:nvPicPr>
          <p:cNvPr id="15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КАРТОЧКА ПРОЕКТА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666BCAB-34D1-4609-8BC7-74431C6DC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013725" y="-916559"/>
            <a:ext cx="6620699" cy="1022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848381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3600450"/>
          <a:chOff x="361950" y="180975"/>
          <a:chExt cx="10439400" cy="3600450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EF436C-8B4E-4587-92B9-40F5BC5AB6AA}"/>
              </a:ext>
            </a:extLst>
          </p:cNvPr>
          <p:cNvSpPr txBox="1"/>
          <p:nvPr/>
        </p:nvSpPr>
        <p:spPr>
          <a:xfrm>
            <a:off x="524392" y="2140020"/>
            <a:ext cx="4690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КЛУБ НАУЧНОГО ВОЛОНТЕРСТВА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478646-75A7-4DBF-A954-088D8A8C1862}"/>
              </a:ext>
            </a:extLst>
          </p:cNvPr>
          <p:cNvSpPr txBox="1"/>
          <p:nvPr/>
        </p:nvSpPr>
        <p:spPr>
          <a:xfrm>
            <a:off x="5273898" y="5376881"/>
            <a:ext cx="541791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РЕЗИДЕНТ</a:t>
            </a:r>
          </a:p>
          <a:p>
            <a:r>
              <a:rPr lang="ru-RU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ЦЕНТР ТЕХНИЧЕСКОГО ТВОРЧСТВА</a:t>
            </a:r>
          </a:p>
          <a:p>
            <a:r>
              <a:rPr lang="ru-RU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«АРТТЕХ»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EEE8BD-20F0-4996-8854-5C8BE0ECA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087" y="1505031"/>
            <a:ext cx="4615072" cy="348111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E7BAA83-1612-4F6E-9B79-2E718B09A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420" y="3222145"/>
            <a:ext cx="4326194" cy="3814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60210516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7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РЕЗУЛЬТАТЫ ПРОЕКТА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BD3D60-2F42-4106-AE12-B0827E76B7FE}"/>
              </a:ext>
            </a:extLst>
          </p:cNvPr>
          <p:cNvSpPr txBox="1"/>
          <p:nvPr/>
        </p:nvSpPr>
        <p:spPr>
          <a:xfrm>
            <a:off x="4049762" y="1166807"/>
            <a:ext cx="60295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>
                <a:solidFill>
                  <a:schemeClr val="accent1">
                    <a:lumMod val="75000"/>
                  </a:schemeClr>
                </a:solidFill>
                <a:latin typeface="Helvetica "/>
                <a:cs typeface="Times New Roman" panose="02020603050405020304" pitchFamily="18" charset="0"/>
              </a:rPr>
              <a:t>Победа во Всероссийском конкурсе программ комплексного развития молодежной политики в субъектах Российской Федерации «Регион для молодых»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B572215E-B25B-4858-989E-58F693832C50}"/>
              </a:ext>
            </a:extLst>
          </p:cNvPr>
          <p:cNvSpPr/>
          <p:nvPr/>
        </p:nvSpPr>
        <p:spPr>
          <a:xfrm>
            <a:off x="8661608" y="2623897"/>
            <a:ext cx="1617872" cy="32546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>
                <a:latin typeface="Helvetica" panose="020b0604020202020204" pitchFamily="34" charset="0"/>
                <a:cs typeface="Helvetica" panose="020b0604020202020204" pitchFamily="34" charset="0"/>
              </a:rPr>
              <a:t>98,6 млн. руб.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8E35F2-7D6E-40B9-A0DE-CE17E1440E56}"/>
              </a:ext>
            </a:extLst>
          </p:cNvPr>
          <p:cNvSpPr txBox="1"/>
          <p:nvPr/>
        </p:nvSpPr>
        <p:spPr>
          <a:xfrm>
            <a:off x="4579655" y="2592280"/>
            <a:ext cx="3540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>
                <a:latin typeface="Helvetica "/>
                <a:cs typeface="Times New Roman" panose="02020603050405020304" pitchFamily="18" charset="0"/>
              </a:rPr>
              <a:t>Общая сумма проекта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FFCD5D-BFC4-4005-99A3-324225248686}"/>
              </a:ext>
            </a:extLst>
          </p:cNvPr>
          <p:cNvSpPr txBox="1"/>
          <p:nvPr/>
        </p:nvSpPr>
        <p:spPr>
          <a:xfrm>
            <a:off x="119703" y="6311125"/>
            <a:ext cx="3570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>
                <a:latin typeface="Helvetica "/>
                <a:cs typeface="Times New Roman" panose="02020603050405020304" pitchFamily="18" charset="0"/>
              </a:rPr>
              <a:t>Сумма федеральной субсидии 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86A41F74-2D55-4C8E-90A4-8B30C2C0D67C}"/>
              </a:ext>
            </a:extLst>
          </p:cNvPr>
          <p:cNvSpPr/>
          <p:nvPr/>
        </p:nvSpPr>
        <p:spPr>
          <a:xfrm>
            <a:off x="1011406" y="6712536"/>
            <a:ext cx="1617872" cy="32546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>
                <a:latin typeface="Helvetica" panose="020b0604020202020204" pitchFamily="34" charset="0"/>
                <a:cs typeface="Helvetica" panose="020b0604020202020204" pitchFamily="34" charset="0"/>
              </a:rPr>
              <a:t>81,6 млн. руб.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B5590C-8EFC-4346-94C3-670046082A7A}"/>
              </a:ext>
            </a:extLst>
          </p:cNvPr>
          <p:cNvSpPr txBox="1"/>
          <p:nvPr/>
        </p:nvSpPr>
        <p:spPr>
          <a:xfrm>
            <a:off x="293766" y="4073620"/>
            <a:ext cx="3524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latin typeface="Helvetica "/>
                <a:cs typeface="Times New Roman" panose="02020603050405020304" pitchFamily="18" charset="0"/>
              </a:rPr>
              <a:t>Средства предусмотренные </a:t>
            </a:r>
          </a:p>
          <a:p>
            <a:r>
              <a:rPr lang="ru-RU">
                <a:latin typeface="Helvetica "/>
                <a:cs typeface="Times New Roman" panose="02020603050405020304" pitchFamily="18" charset="0"/>
              </a:rPr>
              <a:t>на мероприятия для молодёжи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A2406763-7FAE-4145-8FF0-957D357A83F1}"/>
              </a:ext>
            </a:extLst>
          </p:cNvPr>
          <p:cNvSpPr/>
          <p:nvPr/>
        </p:nvSpPr>
        <p:spPr>
          <a:xfrm>
            <a:off x="1034990" y="4783331"/>
            <a:ext cx="1617872" cy="32546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>
                <a:latin typeface="Helvetica" panose="020b0604020202020204" pitchFamily="34" charset="0"/>
                <a:cs typeface="Helvetica" panose="020b0604020202020204" pitchFamily="34" charset="0"/>
              </a:rPr>
              <a:t>40,8 млн. руб.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97F96AE7-D5B4-4CF6-9F8C-F731BA0E4B7B}"/>
              </a:ext>
            </a:extLst>
          </p:cNvPr>
          <p:cNvSpPr/>
          <p:nvPr/>
        </p:nvSpPr>
        <p:spPr>
          <a:xfrm>
            <a:off x="1069529" y="5901158"/>
            <a:ext cx="1617872" cy="32546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>
                <a:latin typeface="Helvetica" panose="020b0604020202020204" pitchFamily="34" charset="0"/>
                <a:cs typeface="Helvetica" panose="020b0604020202020204" pitchFamily="34" charset="0"/>
              </a:rPr>
              <a:t>57,8 млн. руб.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81F796-E74D-437C-88AF-DDA94F6323D4}"/>
              </a:ext>
            </a:extLst>
          </p:cNvPr>
          <p:cNvSpPr txBox="1"/>
          <p:nvPr/>
        </p:nvSpPr>
        <p:spPr>
          <a:xfrm>
            <a:off x="269519" y="5212573"/>
            <a:ext cx="3270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latin typeface="Helvetica "/>
                <a:cs typeface="Times New Roman" panose="02020603050405020304" pitchFamily="18" charset="0"/>
              </a:rPr>
              <a:t>Средства предусмотренные </a:t>
            </a:r>
          </a:p>
          <a:p>
            <a:r>
              <a:rPr lang="ru-RU">
                <a:latin typeface="Helvetica "/>
                <a:cs typeface="Times New Roman" panose="02020603050405020304" pitchFamily="18" charset="0"/>
              </a:rPr>
              <a:t>на ремонт и оборудование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2AC638-3849-451C-84D5-98D9252CE700}"/>
              </a:ext>
            </a:extLst>
          </p:cNvPr>
          <p:cNvSpPr txBox="1"/>
          <p:nvPr/>
        </p:nvSpPr>
        <p:spPr>
          <a:xfrm>
            <a:off x="4527051" y="3636167"/>
            <a:ext cx="3871060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latin typeface="Helvetica "/>
                <a:cs typeface="Times New Roman" panose="02020603050405020304" pitchFamily="18" charset="0"/>
              </a:rPr>
              <a:t>Средства муниципального района</a:t>
            </a:r>
          </a:p>
          <a:p>
            <a:endParaRPr lang="ru-RU" sz="800">
              <a:latin typeface="Helvetica "/>
              <a:cs typeface="Times New Roman" panose="02020603050405020304" pitchFamily="18" charset="0"/>
            </a:endParaRPr>
          </a:p>
          <a:p>
            <a:endParaRPr lang="ru-RU" sz="100">
              <a:latin typeface="Helvetica "/>
              <a:cs typeface="Times New Roman" panose="02020603050405020304" pitchFamily="18" charset="0"/>
            </a:endParaRPr>
          </a:p>
          <a:p>
            <a:endParaRPr lang="ru-RU" sz="100">
              <a:latin typeface="Helvetica "/>
              <a:cs typeface="Times New Roman" panose="02020603050405020304" pitchFamily="18" charset="0"/>
            </a:endParaRPr>
          </a:p>
          <a:p>
            <a:r>
              <a:rPr lang="ru-RU" i="1">
                <a:latin typeface="Helvetica "/>
                <a:cs typeface="Times New Roman" panose="02020603050405020304" pitchFamily="18" charset="0"/>
              </a:rPr>
              <a:t>Муниципальный бюджет:</a:t>
            </a:r>
          </a:p>
          <a:p>
            <a:endParaRPr lang="ru-RU" i="1">
              <a:latin typeface="Helvetica 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600">
                <a:latin typeface="Helvetica "/>
                <a:cs typeface="Times New Roman" panose="02020603050405020304" pitchFamily="18" charset="0"/>
              </a:rPr>
              <a:t>Разработка ПСД</a:t>
            </a:r>
          </a:p>
          <a:p>
            <a:pPr marL="285750" indent="-285750">
              <a:buFontTx/>
              <a:buChar char="-"/>
            </a:pPr>
            <a:endParaRPr lang="ru-RU" sz="1600">
              <a:latin typeface="Helvetica 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100">
              <a:latin typeface="Helvetica "/>
              <a:cs typeface="Times New Roman" panose="02020603050405020304" pitchFamily="18" charset="0"/>
            </a:endParaRPr>
          </a:p>
          <a:p>
            <a:r>
              <a:rPr lang="ru-RU">
                <a:latin typeface="Helvetica "/>
                <a:cs typeface="Times New Roman" panose="02020603050405020304" pitchFamily="18" charset="0"/>
              </a:rPr>
              <a:t>- </a:t>
            </a:r>
            <a:r>
              <a:rPr lang="ru-RU" sz="1600">
                <a:latin typeface="Helvetica "/>
                <a:cs typeface="Times New Roman" panose="02020603050405020304" pitchFamily="18" charset="0"/>
              </a:rPr>
              <a:t>Ремонт отмостки здания</a:t>
            </a:r>
          </a:p>
          <a:p>
            <a:endParaRPr lang="ru-RU">
              <a:latin typeface="Helvetica 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339A1A33-D899-4078-B8B0-7F2A7B4D1020}"/>
              </a:ext>
            </a:extLst>
          </p:cNvPr>
          <p:cNvSpPr/>
          <p:nvPr/>
        </p:nvSpPr>
        <p:spPr>
          <a:xfrm>
            <a:off x="8683945" y="3748458"/>
            <a:ext cx="1617872" cy="32546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>
                <a:latin typeface="Helvetica" panose="020b0604020202020204" pitchFamily="34" charset="0"/>
                <a:cs typeface="Helvetica" panose="020b0604020202020204" pitchFamily="34" charset="0"/>
              </a:rPr>
              <a:t>17,0 млн. руб.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FA1550D5-0D47-440D-A992-57DD323766B8}"/>
              </a:ext>
            </a:extLst>
          </p:cNvPr>
          <p:cNvSpPr/>
          <p:nvPr/>
        </p:nvSpPr>
        <p:spPr>
          <a:xfrm>
            <a:off x="7639978" y="4571189"/>
            <a:ext cx="1617872" cy="32546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>
                <a:latin typeface="Helvetica" panose="020b0604020202020204" pitchFamily="34" charset="0"/>
                <a:cs typeface="Helvetica" panose="020b0604020202020204" pitchFamily="34" charset="0"/>
              </a:rPr>
              <a:t>5,0 млн. руб.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F259ECFE-73EA-4F2D-9477-23185B95FD18}"/>
              </a:ext>
            </a:extLst>
          </p:cNvPr>
          <p:cNvSpPr/>
          <p:nvPr/>
        </p:nvSpPr>
        <p:spPr>
          <a:xfrm>
            <a:off x="7617149" y="5176450"/>
            <a:ext cx="1617872" cy="32546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>
                <a:latin typeface="Helvetica" panose="020b0604020202020204" pitchFamily="34" charset="0"/>
                <a:cs typeface="Helvetica" panose="020b0604020202020204" pitchFamily="34" charset="0"/>
              </a:rPr>
              <a:t>2,0 млн. руб.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69592A-C9F4-4B8B-9E98-17E20E07CFDB}"/>
              </a:ext>
            </a:extLst>
          </p:cNvPr>
          <p:cNvSpPr txBox="1"/>
          <p:nvPr/>
        </p:nvSpPr>
        <p:spPr>
          <a:xfrm>
            <a:off x="4608997" y="6172626"/>
            <a:ext cx="3789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>
                <a:latin typeface="Helvetica "/>
                <a:cs typeface="Times New Roman" panose="02020603050405020304" pitchFamily="18" charset="0"/>
              </a:rPr>
              <a:t>Средства спонсоров (АО «БКО»)</a:t>
            </a:r>
          </a:p>
          <a:p>
            <a:r>
              <a:rPr lang="ru-RU">
                <a:latin typeface="Helvetica "/>
                <a:cs typeface="Times New Roman" panose="02020603050405020304" pitchFamily="18" charset="0"/>
              </a:rPr>
              <a:t>- </a:t>
            </a:r>
            <a:r>
              <a:rPr lang="ru-RU" sz="1600">
                <a:latin typeface="Helvetica "/>
                <a:cs typeface="Times New Roman" panose="02020603050405020304" pitchFamily="18" charset="0"/>
              </a:rPr>
              <a:t>Ремонт крыши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191A790A-9556-444F-9405-6B5E581F565E}"/>
              </a:ext>
            </a:extLst>
          </p:cNvPr>
          <p:cNvSpPr/>
          <p:nvPr/>
        </p:nvSpPr>
        <p:spPr>
          <a:xfrm>
            <a:off x="7589175" y="6666353"/>
            <a:ext cx="1617872" cy="32546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>
                <a:latin typeface="Helvetica" panose="020b0604020202020204" pitchFamily="34" charset="0"/>
                <a:cs typeface="Helvetica" panose="020b0604020202020204" pitchFamily="34" charset="0"/>
              </a:rPr>
              <a:t>10,0 млн. руб.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38B33BD-C32B-4C49-AA83-75A6D2E358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790" t="24490" r="22560" b="30622"/>
          <a:stretch>
            <a:fillRect/>
          </a:stretch>
        </p:blipFill>
        <p:spPr>
          <a:xfrm>
            <a:off x="863162" y="934779"/>
            <a:ext cx="2969223" cy="29791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7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РЕЗУЛЬТАТЫ ПРОЕКТА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311462"/>
              </p:ext>
            </p:extLst>
          </p:nvPr>
        </p:nvGraphicFramePr>
        <p:xfrm>
          <a:off x="324112" y="1115541"/>
          <a:ext cx="10153126" cy="4871373"/>
        </p:xfrm>
        <a:graphic>
          <a:graphicData uri="http://schemas.openxmlformats.org/drawingml/2006/table">
            <a:tbl>
              <a:tblPr firstRow="1" bandRow="1"/>
              <a:tblGrid>
                <a:gridCol w="389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4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712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3653"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пп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Показатель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База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Цель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Комментарий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8515">
                <a:tc>
                  <a:txBody>
                    <a:bodyPr vert="horz" wrap="square"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6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6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Количество молодежных объединений, вовлеченных в создание дизайн-проекта современного единого пространства, ед.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6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6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10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6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6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Вовлеченные молодежные объединения: Молодежный Совет, "Студенческие отряды", "Юнармия", "Волонтеры Победы", "Волонтеры культуры", "Клуб Мы вместе", "рок группа "Бревис", молодежный коллектив уличных танцев "Step by step", волонтеры клуба Позитив "Добрые руки", театральная студия "Жили- были", молодежный театр "Метаморфозы", центр технического творчества "АртТех", клуб молодой семьи "Гера"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718">
                <a:tc>
                  <a:txBody>
                    <a:bodyPr vert="horz" wrap="square"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6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6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План-проект по созданию современного единого пространства для молодежи, отвечающего запросам молодежи (нет/да)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6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нет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6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да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6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да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6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Разработан дизайн проект современного молодежного центра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718">
                <a:tc>
                  <a:txBody>
                    <a:bodyPr vert="horz" wrap="square"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6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6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Количество тематических пространств, ед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6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6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20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6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20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6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Определены пространства отвечающие разным направлениям деятельности и потребности молодежи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3378" y="6172815"/>
            <a:ext cx="9001125" cy="2876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400" b="1" u="none" spc="0">
                <a:solidFill>
                  <a:srgbClr val="2F658E">
                    <a:alpha val="100000"/>
                  </a:srgbClr>
                </a:solidFill>
                <a:latin typeface="Arial Black" panose="020b0a04020102020204" pitchFamily="34" charset="0"/>
              </a:rPr>
              <a:t>Решение: 
</a:t>
            </a:r>
            <a:r>
              <a:rPr lang="ru-RU" sz="1400" u="none" spc="0">
                <a:solidFill>
                  <a:srgbClr val="000000">
                    <a:alpha val="100000"/>
                  </a:srgbClr>
                </a:solidFill>
                <a:latin typeface="Arial Black" panose="020b0a04020102020204" pitchFamily="34" charset="0"/>
              </a:rPr>
              <a:t>Закрыть проект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3956620980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3419475"/>
          <a:ext cx="10077450" cy="3781425"/>
          <a:chOff x="361950" y="3419475"/>
          <a:chExt cx="10077450" cy="3781425"/>
        </a:xfrm>
      </p:grpSpPr>
      <p:sp>
        <p:nvSpPr>
          <p:cNvPr id="2" name="TextBox 1"/>
          <p:cNvSpPr txBox="1"/>
          <p:nvPr/>
        </p:nvSpPr>
        <p:spPr>
          <a:xfrm>
            <a:off x="361950" y="3419475"/>
            <a:ext cx="971550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rgbClr val="555555">
                    <a:alpha val="100000"/>
                  </a:srgbClr>
                </a:solidFill>
                <a:effectLst/>
                <a:uLnTx/>
                <a:uFillTx/>
                <a:latin typeface="Scada"/>
                <a:ea typeface="+mn-ea"/>
                <a:cs typeface="+mn-cs"/>
              </a:rPr>
              <a:t>Спасибо за внимание.</a:t>
            </a:r>
          </a:p>
        </p:txBody>
      </p:sp>
    </p:spTree>
    <p:extLst>
      <p:ext uri="{BB962C8B-B14F-4D97-AF65-F5344CB8AC3E}">
        <p14:creationId xmlns:p14="http://schemas.microsoft.com/office/powerpoint/2010/main" val="4246670480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6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ТЕКУЩЕГО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-
</a:t>
            </a:r>
            <a:r>
              <a:rPr lang="ru-RU" sz="1100" b="1" u="sng" spc="0">
                <a:solidFill>
                  <a:srgbClr val="990000">
                    <a:alpha val="100000"/>
                  </a:srgbClr>
                </a:solidFill>
                <a:latin typeface="Scada"/>
              </a:rPr>
              <a:t>Проблемы:
</a:t>
            </a:r>
            <a:r>
              <a:rPr lang="ru-RU" sz="10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Структурные подразделения расположены в разных районах города 
2. Ограниченные виды деятельности по каждому структурному подразделению
3. Несоответствие направлений деятельности требованиям современной молодёжи
4. Деструктивное поведение молодежи и вовлеченность в противоправную деятельность  
5. Отсутствие современного пространства, отвечающего  требованиям молодёжи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Рациональное использование помещений в создаваемом современном пространстве для детей и молодежи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2486025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fontAlgn="ctr">
              <a:lnSpc>
                <a:spcPct val="100000"/>
              </a:lnSpc>
            </a:pPr>
            <a:endParaRPr/>
          </a:p>
        </p:txBody>
      </p:sp>
      <p:sp>
        <p:nvSpPr>
          <p:cNvPr id="30" name="TextBox 29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МБМУ «Молодежный центр» им. В.Н. Огонькова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86025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Организация досуговой деятельности молодежи в структурных подразделениях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25" y="37433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4" name="TextBox 33"/>
          <p:cNvSpPr txBox="1"/>
          <p:nvPr/>
        </p:nvSpPr>
        <p:spPr>
          <a:xfrm>
            <a:off x="3133725" y="37433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1,2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7" name="TextBox 36"/>
          <p:cNvSpPr txBox="1"/>
          <p:nvPr/>
        </p:nvSpPr>
        <p:spPr>
          <a:xfrm>
            <a:off x="424815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fontAlgn="ctr">
              <a:lnSpc>
                <a:spcPct val="100000"/>
              </a:lnSpc>
            </a:pPr>
            <a:endParaRPr/>
          </a:p>
        </p:txBody>
      </p:sp>
      <p:sp>
        <p:nvSpPr>
          <p:cNvPr id="38" name="TextBox 37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 fontScale="925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Структурные подразделения МБМУ «Молодежный центр» им. В.Н. Огонькова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4815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Организация мероприятий, кружков и секций для молодежи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850" y="37433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2" name="TextBox 41"/>
          <p:cNvSpPr txBox="1"/>
          <p:nvPr/>
        </p:nvSpPr>
        <p:spPr>
          <a:xfrm>
            <a:off x="4895850" y="37433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5" name="TextBox 44"/>
          <p:cNvSpPr txBox="1"/>
          <p:nvPr/>
        </p:nvSpPr>
        <p:spPr>
          <a:xfrm>
            <a:off x="6010275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fontAlgn="ctr">
              <a:lnSpc>
                <a:spcPct val="100000"/>
              </a:lnSpc>
            </a:pPr>
            <a:endParaRPr/>
          </a:p>
        </p:txBody>
      </p:sp>
      <p:sp>
        <p:nvSpPr>
          <p:cNvPr id="46" name="TextBox 45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Жители Боровичского муниципального района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010275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Поступление жалоб от жителей города о нехватке современного пространства для молодых людей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975" y="37433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0" name="TextBox 49"/>
          <p:cNvSpPr txBox="1"/>
          <p:nvPr/>
        </p:nvSpPr>
        <p:spPr>
          <a:xfrm>
            <a:off x="6657975" y="37433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2466975"/>
            <a:ext cx="342900" cy="428625"/>
          </a:xfrm>
          <a:prstGeom prst="rect">
            <a:avLst/>
          </a:prstGeom>
          <a:noFill/>
        </p:spPr>
      </p:pic>
      <p:sp>
        <p:nvSpPr>
          <p:cNvPr id="52" name="TextBox 51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3" name="TextBox 52"/>
          <p:cNvSpPr txBox="1"/>
          <p:nvPr/>
        </p:nvSpPr>
        <p:spPr>
          <a:xfrm>
            <a:off x="723900" y="44958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fontAlgn="ctr">
              <a:lnSpc>
                <a:spcPct val="100000"/>
              </a:lnSpc>
            </a:pPr>
            <a:endParaRPr/>
          </a:p>
        </p:txBody>
      </p:sp>
      <p:sp>
        <p:nvSpPr>
          <p:cNvPr id="54" name="TextBox 53"/>
          <p:cNvSpPr txBox="1"/>
          <p:nvPr/>
        </p:nvSpPr>
        <p:spPr>
          <a:xfrm>
            <a:off x="72390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Молодежь Боровичского муниципального района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23900" y="55054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Поступление запроса от молодежи о нехватке современного пространства и видов деятельности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69818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8" name="TextBox 57"/>
          <p:cNvSpPr txBox="1"/>
          <p:nvPr/>
        </p:nvSpPr>
        <p:spPr>
          <a:xfrm>
            <a:off x="1371600" y="69818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3,5</a:t>
            </a: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5705475"/>
            <a:ext cx="342900" cy="428625"/>
          </a:xfrm>
          <a:prstGeom prst="rect">
            <a:avLst/>
          </a:prstGeom>
          <a:noFill/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5705475"/>
            <a:ext cx="342900" cy="428625"/>
          </a:xfrm>
          <a:prstGeom prst="rect">
            <a:avLst/>
          </a:prstGeom>
          <a:noFill/>
        </p:spPr>
      </p:pic>
      <p:sp>
        <p:nvSpPr>
          <p:cNvPr id="61" name="TextBox 60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2" name="TextBox 61"/>
          <p:cNvSpPr txBox="1"/>
          <p:nvPr/>
        </p:nvSpPr>
        <p:spPr>
          <a:xfrm>
            <a:off x="2486025" y="44958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Выход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48602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4" name="TextBox 63"/>
          <p:cNvSpPr txBox="1"/>
          <p:nvPr/>
        </p:nvSpPr>
        <p:spPr>
          <a:xfrm>
            <a:off x="2486025" y="55054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Принятие решения о создании плана-проекта для конкурса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АНАЛИЗ И РЕШЕНИЕ ПРОБЛЕМ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61950" y="1438275"/>
          <a:ext cx="9944100" cy="2590800"/>
        </p:xfrm>
        <a:graphic>
          <a:graphicData uri="http://schemas.openxmlformats.org/drawingml/2006/table">
            <a:tbl>
              <a:tblPr firstRow="1" bandRow="1"/>
              <a:tblGrid>
                <a:gridCol w="542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3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3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n/n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Проблема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Причина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Решение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Структурные подразделения расположены в разных районах города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 90-х годах клубы открывались по месту жительства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Объединение структурных подразделений в одном здании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Ограниченные виды деятельности по каждому структурному подразделению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Клубная деятельность узконаправлена в связи с ограниченностью кадров и территориальному разбросу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Разработка плана мероприятий и наполняемости пространств для молодежи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Несоответствие направлений деятельности требованиям современной молодёжи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Специалисты на местах привыкли к не разносторонним видам деятельности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Проведение опроса среди жителей района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Деструктивное поведение молодежи и вовлеченность в противоправную деятельность 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Молодежь не в полной мере привлекают существующие клубные формирования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Создание современного пространства и проведение интересных мероприятий для молодежи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5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Отсутствие современного пространства, отвечающего  требованиям молодёжи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Отсутствие подходящего здания для объединения специалистов разных направлений.
Отсутствие необходимого финансирования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Проведение опроса среди жителей района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100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ЦЕЛЕВОГО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72 кл.дн
</a:t>
            </a: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Предлагаемые решения:
</a:t>
            </a:r>
            <a:r>
              <a:rPr lang="ru-RU" sz="10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Объединение структурных подразделений в одном здании
2. Разработка плана мероприятий и наполняемости пространств для молодежи
3. Проведение опроса среди жителей района
4. Создание современных пространств и проведение интересных мероприятий для молодежи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Рациональное использование помещений в создаваемом современном пространстве для детей и молодежи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14 кл.дн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Отдел по молодежной политике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Мониторинг досуговой деятельности молодежи (молодежные объединения, виды деятельности, задействованные специалисты)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488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3133725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8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8" name="TextBox 37"/>
          <p:cNvSpPr txBox="1"/>
          <p:nvPr/>
        </p:nvSpPr>
        <p:spPr>
          <a:xfrm>
            <a:off x="24860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7 кл.дн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 fontScale="925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Молодежный Совет, молодежные объединения, отдел по молодежной политике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Сбор информации среди заинтересованных лиц о форматах тематических пространств, в которых нуждается молодежь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6" name="TextBox 45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613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8" name="TextBox 47"/>
          <p:cNvSpPr txBox="1"/>
          <p:nvPr/>
        </p:nvSpPr>
        <p:spPr>
          <a:xfrm>
            <a:off x="4895850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196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0" name="TextBox 49"/>
          <p:cNvSpPr txBox="1"/>
          <p:nvPr/>
        </p:nvSpPr>
        <p:spPr>
          <a:xfrm>
            <a:off x="424815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52" name="TextBox 51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3" name="TextBox 52"/>
          <p:cNvSpPr txBox="1"/>
          <p:nvPr/>
        </p:nvSpPr>
        <p:spPr>
          <a:xfrm>
            <a:off x="601027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3722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30 кл.дн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 fontScale="925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МБМУ «Молодежный центр» им. В.Н. Огонькова, Отдел по молодежной политике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01027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Анализ потребности тематических пространств среди молодежи
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1027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8" name="TextBox 57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738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0" name="TextBox 59"/>
          <p:cNvSpPr txBox="1"/>
          <p:nvPr/>
        </p:nvSpPr>
        <p:spPr>
          <a:xfrm>
            <a:off x="6657975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408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2" name="TextBox 61"/>
          <p:cNvSpPr txBox="1"/>
          <p:nvPr/>
        </p:nvSpPr>
        <p:spPr>
          <a:xfrm>
            <a:off x="601027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2466975"/>
            <a:ext cx="342900" cy="428625"/>
          </a:xfrm>
          <a:prstGeom prst="rect">
            <a:avLst/>
          </a:prstGeom>
          <a:noFill/>
        </p:spPr>
      </p:pic>
      <p:sp>
        <p:nvSpPr>
          <p:cNvPr id="64" name="TextBox 63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5" name="TextBox 64"/>
          <p:cNvSpPr txBox="1"/>
          <p:nvPr/>
        </p:nvSpPr>
        <p:spPr>
          <a:xfrm>
            <a:off x="72390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0763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7 кл.дн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2390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 fontScale="92500" lnSpcReduction="1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Отдел по молодежной политике,  МБМУ «Молодежный центр» им. В.Н. Огонькова, Молодежный Совет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2390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Классификация и структурирование пространств по направлениям деятельности на основании заявленной потребности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390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363" y="70199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2" name="TextBox 71"/>
          <p:cNvSpPr txBox="1"/>
          <p:nvPr/>
        </p:nvSpPr>
        <p:spPr>
          <a:xfrm>
            <a:off x="1371600" y="70199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71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4" name="TextBox 73"/>
          <p:cNvSpPr txBox="1"/>
          <p:nvPr/>
        </p:nvSpPr>
        <p:spPr>
          <a:xfrm>
            <a:off x="72390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5705475"/>
            <a:ext cx="342900" cy="428625"/>
          </a:xfrm>
          <a:prstGeom prst="rect">
            <a:avLst/>
          </a:prstGeom>
          <a:noFill/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5705475"/>
            <a:ext cx="342900" cy="428625"/>
          </a:xfrm>
          <a:prstGeom prst="rect">
            <a:avLst/>
          </a:prstGeom>
          <a:noFill/>
        </p:spPr>
      </p:pic>
      <p:sp>
        <p:nvSpPr>
          <p:cNvPr id="77" name="TextBox 76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8" name="TextBox 77"/>
          <p:cNvSpPr txBox="1"/>
          <p:nvPr/>
        </p:nvSpPr>
        <p:spPr>
          <a:xfrm>
            <a:off x="2486025" y="44958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fontAlgn="ctr">
              <a:lnSpc>
                <a:spcPct val="100000"/>
              </a:lnSpc>
            </a:pPr>
            <a:endParaRPr/>
          </a:p>
        </p:txBody>
      </p:sp>
      <p:sp>
        <p:nvSpPr>
          <p:cNvPr id="79" name="TextBox 78"/>
          <p:cNvSpPr txBox="1"/>
          <p:nvPr/>
        </p:nvSpPr>
        <p:spPr>
          <a:xfrm>
            <a:off x="248602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 fontScale="925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Отдел по молодежной политике, МБМУ «Молодежный центр» им. В.Н. Огонькова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486025" y="55054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Разработка плана мероприятий, соответствующих запросам молодежи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488" y="70199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3" name="TextBox 82"/>
          <p:cNvSpPr txBox="1"/>
          <p:nvPr/>
        </p:nvSpPr>
        <p:spPr>
          <a:xfrm>
            <a:off x="3133725" y="70199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5705475"/>
            <a:ext cx="342900" cy="428625"/>
          </a:xfrm>
          <a:prstGeom prst="rect">
            <a:avLst/>
          </a:prstGeom>
          <a:noFill/>
        </p:spPr>
      </p:pic>
      <p:sp>
        <p:nvSpPr>
          <p:cNvPr id="85" name="TextBox 84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6" name="TextBox 85"/>
          <p:cNvSpPr txBox="1"/>
          <p:nvPr/>
        </p:nvSpPr>
        <p:spPr>
          <a:xfrm>
            <a:off x="424815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610100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14 кл.дн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24815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 fontScale="925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Отдел по молодежной политике, МБМУ «Молодежный центр» им. В.Н. Огонькова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24815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 lnSpcReduction="1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Подготовка документации для подачи заявки на Всероссийский конкурс программ комплексного развития молодежной политики в регионах России «Регион для молодых».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24815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1" name="TextBox 90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92" name="Рисунок 9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488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3" name="TextBox 92"/>
          <p:cNvSpPr txBox="1"/>
          <p:nvPr/>
        </p:nvSpPr>
        <p:spPr>
          <a:xfrm>
            <a:off x="479107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94" name="Рисунок 9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5705475"/>
            <a:ext cx="342900" cy="428625"/>
          </a:xfrm>
          <a:prstGeom prst="rect">
            <a:avLst/>
          </a:prstGeom>
          <a:noFill/>
        </p:spPr>
      </p:pic>
      <p:sp>
        <p:nvSpPr>
          <p:cNvPr id="95" name="TextBox 94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6" name="TextBox 95"/>
          <p:cNvSpPr txBox="1"/>
          <p:nvPr/>
        </p:nvSpPr>
        <p:spPr>
          <a:xfrm>
            <a:off x="6010275" y="44958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Выход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01027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8" name="TextBox 97"/>
          <p:cNvSpPr txBox="1"/>
          <p:nvPr/>
        </p:nvSpPr>
        <p:spPr>
          <a:xfrm>
            <a:off x="6010275" y="55054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Окончание процесса - создание плана-проекта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ПЛАН МЕРОПРИЯТИЙ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FE6F984-7696-47F9-8664-9F6C7A02F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819454" y="-777631"/>
            <a:ext cx="6617189" cy="1007745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ПЛАН МЕРОПРИЯТИЙ 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6102F72E-145A-4D4A-8E07-3DD02C05CD13}"/>
              </a:ext>
            </a:extLst>
          </p:cNvPr>
          <p:cNvGraphicFramePr>
            <a:graphicFrameLocks noGrp="1"/>
          </p:cNvGraphicFramePr>
          <p:nvPr/>
        </p:nvGraphicFramePr>
        <p:xfrm>
          <a:off x="361950" y="979527"/>
          <a:ext cx="10077451" cy="7010401"/>
        </p:xfrm>
        <a:graphic>
          <a:graphicData uri="http://schemas.openxmlformats.org/drawingml/2006/table">
            <a:tbl>
              <a:tblPr firstRow="1" bandRow="1"/>
              <a:tblGrid>
                <a:gridCol w="228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7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25550441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69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8031"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пп</a:t>
                      </a:r>
                      <a:endParaRPr lang="ru-RU" sz="1000" b="1" u="none" spc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Задача, Ответственный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Мероприятия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План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Замечания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Статус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970"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Заседание Молодежного Совета с обсуждением вопроса о необходимости создания Молодежного центра, ориентированного на запросы современной молодежи.
(Ответственный: Лебедева А.Э.)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Заседание Молодежного Совета совместно с специалистами отдела по молодежной политике 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23.01.2024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23.01.2024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20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2152"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Диалог на равных с заместителем Главы Администрации Боровичского муниципального района. Обсуждение вопросов позитивной трансформации городской и молодежной среды, современных принципов работы Молодежного центра, наполнения пространств Молодежного центра событиями и смыслами
(Ответственный: Лебедева А.Э.)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«Диалог на равных» с заместителем Главы Администрации Боровичского муниципального района – Гетмановой С. Ю.</a:t>
                      </a:r>
                    </a:p>
                    <a:p>
                      <a:pPr marL="38100" marR="3810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(Приложение </a:t>
                      </a:r>
                      <a:r>
                        <a:rPr lang="en-US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)</a:t>
                      </a: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900" u="none" spc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13.02.2024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13.02.2024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20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061"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Посещение молодежью здания, предполагаемого для дальнейшего размещения молодежного центра, с целью вовлечения аудитории</a:t>
                      </a: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 деятельность, связанную с наполнением пространств </a:t>
                      </a: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Молодежного центра
(Ответственный: Жаренова М.Н.)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Участник Молодежного Совета Жаренова М.Н  совместно</a:t>
                      </a: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 активистами и специалистами отдела по молодежной политике посетили здание, предполагаемого для дальнейшего размещения молодежного центра,  посмотрели варианты планировки.</a:t>
                      </a:r>
                      <a:r>
                        <a:rPr lang="en-US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(Приложение </a:t>
                      </a:r>
                      <a:r>
                        <a:rPr lang="en-US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01.03.2024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01.03.2024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20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6061"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Привлечение участников молодежных объединений к выявлению потребности по направлениям деятельности
(Ответственный: Белавина А.М.)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Обсуждение с участниками молодежных объединений, расположенных на территории Боровичского муниципального района, увлечений современной молодежи и актуальных направлений их деятельности</a:t>
                      </a: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(«Волонтёры Победы», «Волонтеры-Медики», «Волонтеры культуры», </a:t>
                      </a:r>
                      <a:r>
                        <a:rPr lang="ru-RU" sz="900" b="0" i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«Юнармия»</a:t>
                      </a: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11.03.2024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11.03.2024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20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879"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5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Разработка и создание интернет опроса в формате гугл-формы
(Ответственный: Силантьева Ю.С.)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Разработка и создание интернет опроса, составленного на основе предложенных на обсуждении молодежных инициатив.</a:t>
                      </a:r>
                    </a:p>
                    <a:p>
                      <a:pPr marL="38100" marR="3810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(Приложение </a:t>
                      </a:r>
                      <a:r>
                        <a:rPr lang="en-US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15.03.2024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15.03.2024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20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031"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6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Планирование инфраструктурного блока пространств
(Ответственный: Семенова Е.А.)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Планирование</a:t>
                      </a:r>
                      <a:r>
                        <a:rPr lang="ru-RU" sz="900" u="none" spc="0" baseline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 потребности в  ремонтных работах и наполнении пространств</a:t>
                      </a:r>
                      <a:endParaRPr lang="ru-RU" sz="900" u="none" spc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22.03.2024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22.03.2024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20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710"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7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Сбор и анализ информации среди заинтересованных лиц о форматах тематических пространств, в которых нуждается молодежь
(Ответственный: Лебедева А.Э.)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Мониторинг промежуточных результатов, проведенных опросов.</a:t>
                      </a:r>
                    </a:p>
                    <a:p>
                      <a:pPr marL="38100" marR="3810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(Приложение 3)</a:t>
                      </a: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900" u="none" spc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24.03.2024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24.03.2024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20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3879"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8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Классификация и структурирование пространств по направлениям деятельности на основании заявленной потребности
(Ответственный: Белавина А.М.)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Функциональная планировка зон  молодежного центра</a:t>
                      </a: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(Приложение 4)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26.03.2024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26.03.2024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20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92152"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9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Проведение опроса среди молодежи о необходимости создания Молодежного центра, ориентированного на запросы современной молодежи
(Ответственный: Силантьева Ю.С.)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Анализ информации проведенного опроса:</a:t>
                      </a:r>
                    </a:p>
                    <a:p>
                      <a:pPr marL="209550" marR="38100" lvl="0" indent="-171450" algn="l" fontAlgn="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Потребность создания Молодежного Центра</a:t>
                      </a:r>
                    </a:p>
                    <a:p>
                      <a:pPr marL="209550" marR="38100" lvl="0" indent="-171450" algn="l" fontAlgn="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Возраст</a:t>
                      </a:r>
                    </a:p>
                    <a:p>
                      <a:pPr marL="209550" marR="38100" lvl="0" indent="-171450" algn="l" fontAlgn="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Время работы</a:t>
                      </a:r>
                    </a:p>
                    <a:p>
                      <a:pPr marL="209550" marR="38100" lvl="0" indent="-171450" algn="l" fontAlgn="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Пространства</a:t>
                      </a:r>
                    </a:p>
                    <a:p>
                      <a:pPr marL="209550" marR="38100" lvl="0" indent="-171450" algn="l" fontAlgn="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Мероприятия</a:t>
                      </a:r>
                    </a:p>
                    <a:p>
                      <a:pPr marL="209550" marR="38100" lvl="0" indent="-171450" algn="l" fontAlgn="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ru-RU" sz="900" u="none" spc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31.03.2024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31.03.2024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20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5916505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ПЛАН МЕРОПРИЯТИЙ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D2D67F39-7C04-4D3D-9B5E-4ACF4903A1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648993"/>
              </p:ext>
            </p:extLst>
          </p:nvPr>
        </p:nvGraphicFramePr>
        <p:xfrm>
          <a:off x="488156" y="979527"/>
          <a:ext cx="9951245" cy="3779520"/>
        </p:xfrm>
        <a:graphic>
          <a:graphicData uri="http://schemas.openxmlformats.org/drawingml/2006/table">
            <a:tbl>
              <a:tblPr firstRow="1" bandRow="1"/>
              <a:tblGrid>
                <a:gridCol w="321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0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40223">
                  <a:extLst>
                    <a:ext uri="{9D8B030D-6E8A-4147-A177-3AD203B41FA5}">
                      <a16:colId xmlns:a16="http://schemas.microsoft.com/office/drawing/2014/main" val="25550441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69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 err="1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пп</a:t>
                      </a:r>
                      <a:endParaRPr lang="ru-RU" sz="1000" b="1" u="none" spc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Задача, Ответственный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Мероприятия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План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Замечания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Статус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10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Получение предложений на проведение ремонтных работ и оснащения пространств
(Ответственный: Семенова Е.А.)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Получены ценовые предложения по инфраструктурному блоку (Ремонтные работы и оснащение пространств)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01.04.2024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01.04.2024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20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Разработка дизайн-проекта
(Ответственный: Силантьева Ю.С.)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Получены предложения по дизайн-макету помещений</a:t>
                      </a:r>
                    </a:p>
                    <a:p>
                      <a:pPr marL="38100" marR="38100" lvl="0" indent="0" algn="l" defTabSz="91440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(Приложение </a:t>
                      </a:r>
                      <a:r>
                        <a:rPr lang="en-US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5</a:t>
                      </a: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)</a:t>
                      </a: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endParaRPr lang="ru-RU" sz="900" u="none" spc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05.04.2024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05.04.2024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20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Разработка плана мероприятий, соответствующих запросам молодежи
(Ответственный: Семенова Е.А.)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Совместно с комитетом по молодежной политике Новгородской области разработан региональный  план мероприятий, в который вошли мероприятия, запланированные на территории БМР</a:t>
                      </a:r>
                    </a:p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(Рок-фестиваль для рабочей молодежи «огнеупорные парни со стальным характером», Фестиваль военно-спортивных народных игр «Русская сила; Региональный форум волонтеров медиков, Семейный пикник и День молодежи)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10.04.2024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10.04.2024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20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Подготовка концепции и паспорта Молодежного центра  
(Ответственный: Семенова Е.А.)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Подготовлены</a:t>
                      </a:r>
                      <a:r>
                        <a:rPr lang="ru-RU" sz="900" u="none" spc="0" baseline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 информационные материалы, необходимые  для участия в конкурсе, в которых отражены все аспекты развития  инфраструктуры  молодежной политики на территории района.</a:t>
                      </a:r>
                      <a:endParaRPr lang="ru-RU" sz="900" u="none" spc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15.04.2024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15.04.2024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20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Подача заявки на Всероссийский конкурс программ комплексного развития молодежной политики в регионах России «Регион для молодых».
(Ответственный: Семенова Е.А.)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Подготовленный пакет документов</a:t>
                      </a:r>
                      <a:r>
                        <a:rPr lang="ru-RU" sz="900" u="none" spc="0" baseline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 передан  и зарегистрирован к участию в конкурсе федерального агентства по делам молодежи.</a:t>
                      </a:r>
                      <a:endParaRPr lang="ru-RU" sz="900" u="none" spc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19.04.2024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19.04.2024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20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320950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5905500"/>
          <a:chOff x="361950" y="180975"/>
          <a:chExt cx="10439400" cy="5905500"/>
        </a:xfrm>
      </p:grpSpPr>
      <p:pic>
        <p:nvPicPr>
          <p:cNvPr id="18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КОМАНДА ПРОЕКТА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7605" y="920161"/>
            <a:ext cx="432435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l" fontAlgn="b">
              <a:lnSpc>
                <a:spcPct val="100000"/>
              </a:lnSpc>
            </a:pPr>
            <a:r>
              <a:rPr lang="ru-RU" sz="12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ВЛАДЕЛЕЦ ПРОЦЕССА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74837" y="1316148"/>
            <a:ext cx="154305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TextBox 6"/>
          <p:cNvSpPr txBox="1"/>
          <p:nvPr/>
        </p:nvSpPr>
        <p:spPr>
          <a:xfrm>
            <a:off x="186128" y="3047096"/>
            <a:ext cx="4324350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 err="1">
                <a:solidFill>
                  <a:srgbClr val="2F658E">
                    <a:alpha val="100000"/>
                  </a:srgbClr>
                </a:solidFill>
                <a:latin typeface="Scada"/>
              </a:rPr>
              <a:t>Гетманова С.Ю.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заместитель Главы Администрации </a:t>
            </a:r>
          </a:p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Боровичского муниципального района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79167" y="994011"/>
            <a:ext cx="20430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spAutoFit/>
          </a:bodyPr>
          <a:lstStyle/>
          <a:p>
            <a:pPr marL="0" marR="0" lvl="0" indent="0" algn="l" fontAlgn="b">
              <a:lnSpc>
                <a:spcPct val="100000"/>
              </a:lnSpc>
            </a:pPr>
            <a:r>
              <a:rPr lang="ru-RU" sz="12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РУКОВОДИТЕЛЬ ПРОЕКТА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4510478" y="1304459"/>
            <a:ext cx="1566936" cy="8631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TextBox 9"/>
          <p:cNvSpPr txBox="1"/>
          <p:nvPr/>
        </p:nvSpPr>
        <p:spPr>
          <a:xfrm>
            <a:off x="3329682" y="2974840"/>
            <a:ext cx="3871218" cy="8255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 lnSpcReduction="10000"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05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Семенова Е.А.
</a:t>
            </a:r>
            <a:r>
              <a:rPr lang="ru-RU" sz="105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главный специалист отдела по молодежной политике комитета по молодежной политике и организационно-контрольным вопросам Администрации Боровичского муниципального района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7121" y="3810820"/>
            <a:ext cx="1007745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l" fontAlgn="b">
              <a:lnSpc>
                <a:spcPct val="100000"/>
              </a:lnSpc>
            </a:pPr>
            <a:r>
              <a:rPr lang="ru-RU" sz="12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КОМАНДА ПРОЕКТА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86128" y="4139877"/>
            <a:ext cx="1007745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TextBox 12"/>
          <p:cNvSpPr txBox="1"/>
          <p:nvPr/>
        </p:nvSpPr>
        <p:spPr>
          <a:xfrm>
            <a:off x="6312646" y="6421567"/>
            <a:ext cx="2162175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 fontScale="925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Белавина А.М.
</a:t>
            </a:r>
            <a:r>
              <a:rPr lang="ru-RU" sz="11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специалист по работе с молодежью МБМУ "Молодёжный центр" им. В. Н. Огонькова, член молодежного Совета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38063" y="6321425"/>
            <a:ext cx="2162175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 fontScale="925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Жаренова М.Н.
</a:t>
            </a:r>
            <a:r>
              <a:rPr lang="ru-RU" sz="11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специалист по работе с молодежью МБМУ "Молодёжный центр" им. В. Н. Огонькова, член молодежного Совета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16992" y="6485749"/>
            <a:ext cx="2162175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 fontScale="92500" lnSpcReduction="1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Лебедева А.Э.
</a:t>
            </a:r>
            <a:r>
              <a:rPr lang="ru-RU" sz="11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главный специалист отдела по молодежной политике комитета по молодежной политике и организационно-контрольным вопросам Администрации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7121" y="6485749"/>
            <a:ext cx="2162175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 fontScale="92500" lnSpcReduction="1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Силантьева Ю.С.
</a:t>
            </a:r>
            <a:r>
              <a:rPr lang="ru-RU" sz="11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главный служащий отдела по молодежной политике комитета по молодежной политике и организационно-контрольным вопросам Администрации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B6392E-93AC-4C90-8CC4-DACD9D8761B7}"/>
              </a:ext>
            </a:extLst>
          </p:cNvPr>
          <p:cNvSpPr txBox="1"/>
          <p:nvPr/>
        </p:nvSpPr>
        <p:spPr>
          <a:xfrm>
            <a:off x="4424282" y="6421526"/>
            <a:ext cx="2162175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 err="1">
                <a:solidFill>
                  <a:srgbClr val="2F658E">
                    <a:alpha val="100000"/>
                  </a:srgbClr>
                </a:solidFill>
                <a:latin typeface="Scada"/>
              </a:rPr>
              <a:t>Чадина И.Л.
</a:t>
            </a:r>
            <a:r>
              <a:rPr lang="ru-RU" sz="11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председатель комитета по молодежной политике Новгородской области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59A95B1-9B05-413B-946E-185AE98B1670}"/>
              </a:ext>
            </a:extLst>
          </p:cNvPr>
          <p:cNvSpPr txBox="1"/>
          <p:nvPr/>
        </p:nvSpPr>
        <p:spPr>
          <a:xfrm>
            <a:off x="8597645" y="971245"/>
            <a:ext cx="2043013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spAutoFit/>
          </a:bodyPr>
          <a:lstStyle/>
          <a:p>
            <a:pPr marL="0" marR="0" lvl="0" indent="0" algn="l" fontAlgn="b">
              <a:lnSpc>
                <a:spcPct val="100000"/>
              </a:lnSpc>
            </a:pPr>
            <a:r>
              <a:rPr lang="ru-RU" sz="1200">
                <a:solidFill>
                  <a:srgbClr val="777777">
                    <a:alpha val="100000"/>
                  </a:srgbClr>
                </a:solidFill>
                <a:latin typeface="Scada"/>
              </a:rPr>
              <a:t>КУРАТОР </a:t>
            </a:r>
            <a:r>
              <a:rPr lang="ru-RU" sz="12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ПРОЕКТА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E9F8D4EF-F55D-4D74-8B6F-84ADEDEE74F6}"/>
              </a:ext>
            </a:extLst>
          </p:cNvPr>
          <p:cNvCxnSpPr/>
          <p:nvPr/>
        </p:nvCxnSpPr>
        <p:spPr>
          <a:xfrm flipV="1">
            <a:off x="8597645" y="1282111"/>
            <a:ext cx="1566936" cy="8631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BDE45AF-4ADD-4A32-A24B-E19F734B82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74837" y="1434018"/>
            <a:ext cx="1226653" cy="1517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384B0AF-AB93-4BE5-BC9A-D304EDC327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331" y="1399822"/>
            <a:ext cx="1253920" cy="1569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25567BC8-CED2-4087-88B9-002BC37040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4294" y="1353090"/>
            <a:ext cx="1213209" cy="1383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AC0B356-B14A-49F9-B526-F2070BAFAAF8}"/>
              </a:ext>
            </a:extLst>
          </p:cNvPr>
          <p:cNvSpPr txBox="1"/>
          <p:nvPr/>
        </p:nvSpPr>
        <p:spPr>
          <a:xfrm>
            <a:off x="6858074" y="3047096"/>
            <a:ext cx="5350212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050" b="1" i="0" u="none" strike="noStrike" kern="1200" cap="none" spc="0" normalizeH="0" baseline="0" noProof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cada"/>
                <a:ea typeface="Calibri" panose="020f0502020204030204" pitchFamily="34" charset="0"/>
                <a:cs typeface="Times New Roman" panose="02020603050405020304" pitchFamily="18" charset="0"/>
              </a:rPr>
              <a:t>Статуев О.С</a:t>
            </a:r>
            <a:r>
              <a:rPr kumimoji="0" lang="ru-RU" altLang="ru-RU" sz="1050" b="1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Scada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050">
                <a:solidFill>
                  <a:prstClr val="black"/>
                </a:solidFill>
                <a:latin typeface="Scada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kumimoji="0" lang="ru-RU" altLang="ru-RU" sz="105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ada"/>
                <a:ea typeface="Calibri" panose="020f0502020204030204" pitchFamily="34" charset="0"/>
                <a:cs typeface="Times New Roman" panose="02020603050405020304" pitchFamily="18" charset="0"/>
              </a:rPr>
              <a:t>уководитель проекта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ada"/>
                <a:ea typeface="Calibri" panose="020f0502020204030204" pitchFamily="34" charset="0"/>
                <a:cs typeface="Times New Roman" panose="02020603050405020304" pitchFamily="18" charset="0"/>
              </a:rPr>
              <a:t>АО «ПСР» ГК РОСАТОМ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CB596F0-A316-4EBE-BB15-5E062F60DC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8526" y="4336171"/>
            <a:ext cx="1456045" cy="1941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948CE4A3-A150-4D2A-8624-E4D1D6E193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6457" y="4359413"/>
            <a:ext cx="1312910" cy="1972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222167D-23B9-4DC5-99C9-22F617E401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7499" y="4281611"/>
            <a:ext cx="1385184" cy="2079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0AF0D6FC-699C-4C49-A97D-D43BF2D3BB6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8359" t="10082" r="48864" b="22379"/>
          <a:stretch>
            <a:fillRect/>
          </a:stretch>
        </p:blipFill>
        <p:spPr>
          <a:xfrm>
            <a:off x="2440637" y="4330817"/>
            <a:ext cx="1453467" cy="1995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AB6F382-EB6C-4CF1-9A6B-8DF7B26A69A3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6102" t="52993" r="70303" b="18571"/>
          <a:stretch>
            <a:fillRect/>
          </a:stretch>
        </p:blipFill>
        <p:spPr>
          <a:xfrm>
            <a:off x="275660" y="4526042"/>
            <a:ext cx="1741404" cy="1639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Theme43">
  <a:themeElements>
    <a:clrScheme name="Theme4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3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>Microsoft Corporation</Company>
  <PresentationFormat>Произвольный</PresentationFormat>
  <Paragraphs>167</Paragraphs>
  <Slides>23</Slides>
  <Notes>0</Notes>
  <TotalTime>563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baseType="lpstr" size="31">
      <vt:lpstr>Arial</vt:lpstr>
      <vt:lpstr>Calibri</vt:lpstr>
      <vt:lpstr>Scada</vt:lpstr>
      <vt:lpstr>Times New Roman</vt:lpstr>
      <vt:lpstr>Helvetica</vt:lpstr>
      <vt:lpstr>Arial Black</vt:lpstr>
      <vt:lpstr>Helvetica </vt:lpstr>
      <vt:lpstr>Theme43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Untitled Presentation</dc:title>
  <dc:creator>Unknown Creator</dc:creator>
  <cp:lastModifiedBy>Силантьева Виктория Владимировна</cp:lastModifiedBy>
  <cp:revision>14</cp:revision>
  <cp:lastPrinted>2024-09-16T08:44:13.000</cp:lastPrinted>
  <dcterms:created xsi:type="dcterms:W3CDTF">2024-03-29T14:41:24Z</dcterms:created>
  <dcterms:modified xsi:type="dcterms:W3CDTF">2024-10-01T12:40:28Z</dcterms:modified>
</cp:coreProperties>
</file>