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87" r:id="rId6"/>
    <p:sldId id="260" r:id="rId7"/>
    <p:sldId id="261" r:id="rId8"/>
    <p:sldId id="262" r:id="rId9"/>
    <p:sldId id="263" r:id="rId10"/>
    <p:sldId id="279" r:id="rId11"/>
    <p:sldId id="281" r:id="rId12"/>
    <p:sldId id="264" r:id="rId13"/>
    <p:sldId id="265" r:id="rId14"/>
    <p:sldId id="289" r:id="rId15"/>
    <p:sldId id="266" r:id="rId16"/>
    <p:sldId id="268" r:id="rId17"/>
    <p:sldId id="269" r:id="rId18"/>
    <p:sldId id="288" r:id="rId19"/>
    <p:sldId id="267" r:id="rId20"/>
    <p:sldId id="275" r:id="rId21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83;&#1077;&#1085;&#1072;\Desktop\&#1069;&#1092;&#1092;&#1077;&#1082;&#1090;&#1080;&#1074;&#1085;&#1099;&#1081;%20&#1088;&#1077;&#1075;&#1080;&#1086;&#1085;\&#1055;&#1088;&#1086;&#1080;&#1079;&#1074;&#1086;&#1076;&#1089;&#1090;&#1074;&#1077;&#1085;&#1085;&#1099;&#1081;%20&#1072;&#1085;&#1072;&#1083;&#1080;&#1079;%20&#8470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83;&#1077;&#1085;&#1072;\Desktop\&#1069;&#1092;&#1092;&#1077;&#1082;&#1090;&#1080;&#1074;&#1085;&#1099;&#1081;%20&#1088;&#1077;&#1075;&#1080;&#1086;&#1085;\&#1055;&#1088;&#1086;&#1080;&#1079;&#1074;&#1086;&#1076;&#1089;&#1090;&#1074;&#1077;&#1085;&#1085;&#1099;&#1081;%20&#1072;&#1085;&#1072;&#1083;&#1080;&#1079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83;&#1077;&#1085;&#1072;\Desktop\&#1069;&#1092;&#1092;&#1077;&#1082;&#1090;&#1080;&#1074;&#1085;&#1099;&#1081;%20&#1088;&#1077;&#1075;&#1080;&#1086;&#1085;\&#1055;&#1088;&#1086;&#1080;&#1079;&#1074;&#1086;&#1076;&#1089;&#1090;&#1074;&#1077;&#1085;&#1085;&#1099;&#1081;%20&#1072;&#1085;&#1072;&#1083;&#1080;&#1079;%20&#8470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83;&#1077;&#1085;&#1072;\Desktop\&#1069;&#1092;&#1092;&#1077;&#1082;&#1090;&#1080;&#1074;&#1085;&#1099;&#1081;%20&#1088;&#1077;&#1075;&#1080;&#1086;&#1085;\&#1055;&#1088;&#1086;&#1080;&#1079;&#1074;&#1086;&#1076;&#1089;&#1090;&#1074;&#1077;&#1085;&#1085;&#1099;&#1081;%20&#1072;&#1085;&#1072;&#1083;&#1080;&#1079;%20&#8470;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83;&#1077;&#1085;&#1072;\Desktop\&#1069;&#1092;&#1092;&#1077;&#1082;&#1090;&#1080;&#1074;&#1085;&#1099;&#1081;%20&#1088;&#1077;&#1075;&#1080;&#1086;&#1085;\&#1055;&#1088;&#1086;&#1080;&#1079;&#1074;&#1086;&#1076;&#1089;&#1090;&#1074;&#1077;&#1085;&#1085;&#1099;&#1081;%20&#1072;&#1085;&#1072;&#1083;&#1080;&#1079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Финансовые потери</a:t>
            </a:r>
            <a:br>
              <a:rPr lang="ru-RU"/>
            </a:br>
            <a:r>
              <a:rPr lang="ru-RU"/>
              <a:t>2023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Лист1!$H$14:$L$14</c:f>
              <c:strCache>
                <c:ptCount val="5"/>
                <c:pt idx="0">
                  <c:v> МКБО </c:v>
                </c:pt>
                <c:pt idx="1">
                  <c:v> ДНТ </c:v>
                </c:pt>
                <c:pt idx="2">
                  <c:v> ЦКР </c:v>
                </c:pt>
                <c:pt idx="3">
                  <c:v> ГЦБС </c:v>
                </c:pt>
                <c:pt idx="4">
                  <c:v> ДШИ </c:v>
                </c:pt>
              </c:strCache>
            </c:strRef>
          </c:cat>
          <c:val>
            <c:numRef>
              <c:f>Лист1!$H$13:$L$13</c:f>
              <c:numCache>
                <c:formatCode>_("₽"* #,##0.00_);_("₽"* \(#,##0.00\);_("₽"* "-"??_);_(@_)</c:formatCode>
                <c:ptCount val="5"/>
                <c:pt idx="0">
                  <c:v>41250</c:v>
                </c:pt>
                <c:pt idx="1">
                  <c:v>30000</c:v>
                </c:pt>
                <c:pt idx="2">
                  <c:v>49000</c:v>
                </c:pt>
                <c:pt idx="3">
                  <c:v>9000</c:v>
                </c:pt>
                <c:pt idx="4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28-4CB3-B94A-1D0D18A926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31157272"/>
        <c:axId val="331154528"/>
      </c:barChart>
      <c:catAx>
        <c:axId val="331157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154528"/>
        <c:crosses val="autoZero"/>
        <c:auto val="1"/>
        <c:lblAlgn val="ctr"/>
        <c:lblOffset val="100"/>
        <c:noMultiLvlLbl val="0"/>
      </c:catAx>
      <c:valAx>
        <c:axId val="33115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₽&quot;* #,##0.00_);_(&quot;₽&quot;* \(#,##0.00\);_(&quot;₽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1572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Финансовые потери</a:t>
            </a:r>
          </a:p>
          <a:p>
            <a:pPr>
              <a:defRPr/>
            </a:pPr>
            <a:r>
              <a:rPr lang="ru-RU" dirty="0"/>
              <a:t>Январь-август 2024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Лист1!$S$54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Лист1!$T$52:$Y$53</c:f>
              <c:strCache>
                <c:ptCount val="6"/>
                <c:pt idx="0">
                  <c:v>Все УК</c:v>
                </c:pt>
                <c:pt idx="1">
                  <c:v> МКБО </c:v>
                </c:pt>
                <c:pt idx="2">
                  <c:v> ДНТ </c:v>
                </c:pt>
                <c:pt idx="3">
                  <c:v> ЦКР </c:v>
                </c:pt>
                <c:pt idx="4">
                  <c:v> ГЦБС </c:v>
                </c:pt>
                <c:pt idx="5">
                  <c:v> ДШИ </c:v>
                </c:pt>
              </c:strCache>
            </c:strRef>
          </c:cat>
          <c:val>
            <c:numRef>
              <c:f>Лист1!$T$54:$Y$54</c:f>
              <c:numCache>
                <c:formatCode>#\ ##0.00\ "₽"</c:formatCode>
                <c:ptCount val="6"/>
                <c:pt idx="0">
                  <c:v>874770</c:v>
                </c:pt>
                <c:pt idx="1">
                  <c:v>61400</c:v>
                </c:pt>
                <c:pt idx="2">
                  <c:v>62150</c:v>
                </c:pt>
                <c:pt idx="3">
                  <c:v>661720</c:v>
                </c:pt>
                <c:pt idx="4" formatCode="_(&quot;₽&quot;* #,##0.00_);_(&quot;₽&quot;* \(#,##0.00\);_(&quot;₽&quot;* &quot;-&quot;??_);_(@_)">
                  <c:v>48000</c:v>
                </c:pt>
                <c:pt idx="5">
                  <c:v>41500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A-46EE-9D0D-147984B0366B}"/>
            </c:ext>
          </c:extLst>
        </c:ser>
        <c:ser>
          <c:idx val="1"/>
          <c:order val="1"/>
          <c:tx>
            <c:strRef>
              <c:f>Лист1!$S$55</c:f>
              <c:strCache>
                <c:ptCount val="1"/>
                <c:pt idx="0">
                  <c:v>Потери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342155009451797E-2"/>
                  <c:y val="-5.938242280285181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900,00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ACA-46EE-9D0D-147984B0366B}"/>
                </c:ext>
              </c:extLst>
            </c:dLbl>
            <c:dLbl>
              <c:idx val="1"/>
              <c:layout>
                <c:manualLayout>
                  <c:x val="1.2602394454946439E-2"/>
                  <c:y val="-1.451553566710117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CA-46EE-9D0D-147984B0366B}"/>
                </c:ext>
              </c:extLst>
            </c:dLbl>
            <c:dLbl>
              <c:idx val="2"/>
              <c:layout>
                <c:manualLayout>
                  <c:x val="2.6465028355387523E-2"/>
                  <c:y val="-1.4515535667101179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600,00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ACA-46EE-9D0D-147984B0366B}"/>
                </c:ext>
              </c:extLst>
            </c:dLbl>
            <c:dLbl>
              <c:idx val="3"/>
              <c:layout>
                <c:manualLayout>
                  <c:x val="1.2602394454946439E-2"/>
                  <c:y val="-5.938242280285035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3 300,00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ACA-46EE-9D0D-147984B0366B}"/>
                </c:ext>
              </c:extLst>
            </c:dLbl>
            <c:dLbl>
              <c:idx val="4"/>
              <c:layout>
                <c:manualLayout>
                  <c:x val="1.8903591682419566E-2"/>
                  <c:y val="-1.451553566710117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CA-46EE-9D0D-147984B0366B}"/>
                </c:ext>
              </c:extLst>
            </c:dLbl>
            <c:dLbl>
              <c:idx val="5"/>
              <c:layout>
                <c:manualLayout>
                  <c:x val="1.386263390044108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200,00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ACA-46EE-9D0D-147984B036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Лист1!$T$52:$Y$53</c:f>
              <c:strCache>
                <c:ptCount val="6"/>
                <c:pt idx="0">
                  <c:v>Все УК</c:v>
                </c:pt>
                <c:pt idx="1">
                  <c:v> МКБО </c:v>
                </c:pt>
                <c:pt idx="2">
                  <c:v> ДНТ </c:v>
                </c:pt>
                <c:pt idx="3">
                  <c:v> ЦКР </c:v>
                </c:pt>
                <c:pt idx="4">
                  <c:v> ГЦБС </c:v>
                </c:pt>
                <c:pt idx="5">
                  <c:v> ДШИ </c:v>
                </c:pt>
              </c:strCache>
            </c:strRef>
          </c:cat>
          <c:val>
            <c:numRef>
              <c:f>Лист1!$T$55:$Y$55</c:f>
              <c:numCache>
                <c:formatCode>#\ ##0.00\ "₽"</c:formatCode>
                <c:ptCount val="6"/>
                <c:pt idx="0">
                  <c:v>22900</c:v>
                </c:pt>
                <c:pt idx="1">
                  <c:v>3500</c:v>
                </c:pt>
                <c:pt idx="2">
                  <c:v>3600</c:v>
                </c:pt>
                <c:pt idx="3">
                  <c:v>9300</c:v>
                </c:pt>
                <c:pt idx="4" formatCode="_(&quot;₽&quot;* #,##0.00_);_(&quot;₽&quot;* \(#,##0.00\);_(&quot;₽&quot;* &quot;-&quot;??_);_(@_)">
                  <c:v>2300</c:v>
                </c:pt>
                <c:pt idx="5" formatCode="_(&quot;₽&quot;* #,##0.00_);_(&quot;₽&quot;* \(#,##0.00\);_(&quot;₽&quot;* &quot;-&quot;??_);_(@_)">
                  <c:v>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A-46EE-9D0D-147984B036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1934848"/>
        <c:axId val="331929360"/>
      </c:barChart>
      <c:catAx>
        <c:axId val="33193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929360"/>
        <c:crosses val="autoZero"/>
        <c:auto val="1"/>
        <c:lblAlgn val="ctr"/>
        <c:lblOffset val="100"/>
        <c:noMultiLvlLbl val="0"/>
      </c:catAx>
      <c:valAx>
        <c:axId val="33192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₽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93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38767505668596713"/>
          <c:y val="0.89988466406069789"/>
          <c:w val="0.1717198299172906"/>
          <c:h val="0.10011533593930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Анализ</a:t>
            </a:r>
            <a:r>
              <a:rPr lang="ru-RU" baseline="0"/>
              <a:t> отклония мероприятий</a:t>
            </a:r>
            <a:br>
              <a:rPr lang="ru-RU" baseline="0"/>
            </a:br>
            <a:r>
              <a:rPr lang="ru-RU" baseline="0"/>
              <a:t>2023 год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Лист1!$P$8</c:f>
              <c:strCache>
                <c:ptCount val="1"/>
                <c:pt idx="0">
                  <c:v>Заявлено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Лист1!$Q$7:$U$7</c:f>
              <c:strCache>
                <c:ptCount val="5"/>
                <c:pt idx="0">
                  <c:v>МКБО</c:v>
                </c:pt>
                <c:pt idx="1">
                  <c:v>ДНТ</c:v>
                </c:pt>
                <c:pt idx="2">
                  <c:v>ЦКР</c:v>
                </c:pt>
                <c:pt idx="3">
                  <c:v>ГЦБС</c:v>
                </c:pt>
                <c:pt idx="4">
                  <c:v>ДШИ</c:v>
                </c:pt>
              </c:strCache>
            </c:strRef>
          </c:cat>
          <c:val>
            <c:numRef>
              <c:f>Лист1!$Q$8:$U$8</c:f>
              <c:numCache>
                <c:formatCode>General</c:formatCode>
                <c:ptCount val="5"/>
                <c:pt idx="0">
                  <c:v>49</c:v>
                </c:pt>
                <c:pt idx="1">
                  <c:v>41</c:v>
                </c:pt>
                <c:pt idx="2">
                  <c:v>104</c:v>
                </c:pt>
                <c:pt idx="3">
                  <c:v>45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3-484D-A38E-5C517A910CBC}"/>
            </c:ext>
          </c:extLst>
        </c:ser>
        <c:ser>
          <c:idx val="1"/>
          <c:order val="1"/>
          <c:tx>
            <c:strRef>
              <c:f>Лист1!$P$9</c:f>
              <c:strCache>
                <c:ptCount val="1"/>
                <c:pt idx="0">
                  <c:v>Отклонено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Лист1!$Q$7:$U$7</c:f>
              <c:strCache>
                <c:ptCount val="5"/>
                <c:pt idx="0">
                  <c:v>МКБО</c:v>
                </c:pt>
                <c:pt idx="1">
                  <c:v>ДНТ</c:v>
                </c:pt>
                <c:pt idx="2">
                  <c:v>ЦКР</c:v>
                </c:pt>
                <c:pt idx="3">
                  <c:v>ГЦБС</c:v>
                </c:pt>
                <c:pt idx="4">
                  <c:v>ДШИ</c:v>
                </c:pt>
              </c:strCache>
            </c:strRef>
          </c:cat>
          <c:val>
            <c:numRef>
              <c:f>Лист1!$Q$9:$U$9</c:f>
              <c:numCache>
                <c:formatCode>General</c:formatCode>
                <c:ptCount val="5"/>
                <c:pt idx="0">
                  <c:v>19</c:v>
                </c:pt>
                <c:pt idx="1">
                  <c:v>11</c:v>
                </c:pt>
                <c:pt idx="2">
                  <c:v>26</c:v>
                </c:pt>
                <c:pt idx="3">
                  <c:v>12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43-484D-A38E-5C517A910C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1157664"/>
        <c:axId val="331153744"/>
      </c:barChart>
      <c:catAx>
        <c:axId val="33115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153744"/>
        <c:crosses val="autoZero"/>
        <c:auto val="1"/>
        <c:lblAlgn val="ctr"/>
        <c:lblOffset val="100"/>
        <c:noMultiLvlLbl val="0"/>
      </c:catAx>
      <c:valAx>
        <c:axId val="33115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15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Анализ отклонений мепроприятий</a:t>
            </a:r>
            <a:r>
              <a:rPr lang="ru-RU" baseline="0"/>
              <a:t> </a:t>
            </a:r>
          </a:p>
          <a:p>
            <a:pPr>
              <a:defRPr/>
            </a:pPr>
            <a:r>
              <a:rPr lang="ru-RU" baseline="0"/>
              <a:t>ФЕВРАЛЬ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Лист1!$Q$28</c:f>
              <c:strCache>
                <c:ptCount val="1"/>
                <c:pt idx="0">
                  <c:v>Заявлено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Лист1!$R$27:$V$27</c:f>
              <c:strCache>
                <c:ptCount val="5"/>
                <c:pt idx="0">
                  <c:v>МКБО</c:v>
                </c:pt>
                <c:pt idx="1">
                  <c:v>ДНТ</c:v>
                </c:pt>
                <c:pt idx="2">
                  <c:v>ЦКР</c:v>
                </c:pt>
                <c:pt idx="3">
                  <c:v>ГЦБС</c:v>
                </c:pt>
                <c:pt idx="4">
                  <c:v>ДШИ</c:v>
                </c:pt>
              </c:strCache>
            </c:strRef>
          </c:cat>
          <c:val>
            <c:numRef>
              <c:f>Лист1!$R$28:$V$28</c:f>
              <c:numCache>
                <c:formatCode>General</c:formatCode>
                <c:ptCount val="5"/>
                <c:pt idx="0">
                  <c:v>7</c:v>
                </c:pt>
                <c:pt idx="1">
                  <c:v>1</c:v>
                </c:pt>
                <c:pt idx="2">
                  <c:v>7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8-4C50-863D-8E0A735CD9B0}"/>
            </c:ext>
          </c:extLst>
        </c:ser>
        <c:ser>
          <c:idx val="1"/>
          <c:order val="1"/>
          <c:tx>
            <c:strRef>
              <c:f>Лист1!$Q$29</c:f>
              <c:strCache>
                <c:ptCount val="1"/>
                <c:pt idx="0">
                  <c:v>Отклонено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Лист1!$R$27:$V$27</c:f>
              <c:strCache>
                <c:ptCount val="5"/>
                <c:pt idx="0">
                  <c:v>МКБО</c:v>
                </c:pt>
                <c:pt idx="1">
                  <c:v>ДНТ</c:v>
                </c:pt>
                <c:pt idx="2">
                  <c:v>ЦКР</c:v>
                </c:pt>
                <c:pt idx="3">
                  <c:v>ГЦБС</c:v>
                </c:pt>
                <c:pt idx="4">
                  <c:v>ДШИ</c:v>
                </c:pt>
              </c:strCache>
            </c:strRef>
          </c:cat>
          <c:val>
            <c:numRef>
              <c:f>Лист1!$R$29:$V$29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8-4C50-863D-8E0A735CD9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1156488"/>
        <c:axId val="331158448"/>
      </c:barChart>
      <c:catAx>
        <c:axId val="33115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158448"/>
        <c:crosses val="autoZero"/>
        <c:auto val="1"/>
        <c:lblAlgn val="ctr"/>
        <c:lblOffset val="100"/>
        <c:noMultiLvlLbl val="0"/>
      </c:catAx>
      <c:valAx>
        <c:axId val="33115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15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Лист1!$C$17</c:f>
              <c:strCache>
                <c:ptCount val="1"/>
                <c:pt idx="0">
                  <c:v>март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157-4A2E-8458-356D5E5B0EF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157-4A2E-8458-356D5E5B0E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Лист1!$B$18:$B$19</c:f>
              <c:strCache>
                <c:ptCount val="2"/>
                <c:pt idx="0">
                  <c:v>Количество проведенных мероприятий</c:v>
                </c:pt>
                <c:pt idx="1">
                  <c:v>Количество отклонений </c:v>
                </c:pt>
              </c:strCache>
            </c:strRef>
          </c:cat>
          <c:val>
            <c:numRef>
              <c:f>Лист1!$C$18:$C$19</c:f>
              <c:numCache>
                <c:formatCode>General</c:formatCode>
                <c:ptCount val="2"/>
                <c:pt idx="0">
                  <c:v>26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57-4A2E-8458-356D5E5B0EF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Апрель-май</a:t>
            </a:r>
          </a:p>
        </c:rich>
      </c:tx>
      <c:layout>
        <c:manualLayout>
          <c:xMode val="edge"/>
          <c:yMode val="edge"/>
          <c:x val="0.40693652788372159"/>
          <c:y val="1.1181513231457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Лист1!$C$23</c:f>
              <c:strCache>
                <c:ptCount val="1"/>
                <c:pt idx="0">
                  <c:v>апрель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721-4065-B98F-6EFF999260B5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E721-4065-B98F-6EFF999260B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721-4065-B98F-6EFF999260B5}"/>
                </c:ext>
              </c:extLst>
            </c:dLbl>
            <c:dLbl>
              <c:idx val="1"/>
              <c:layout>
                <c:manualLayout>
                  <c:x val="1.7878531973667268E-2"/>
                  <c:y val="0.16292609342579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21-4065-B98F-6EFF999260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Лист1!$B$24:$B$25</c:f>
              <c:strCache>
                <c:ptCount val="2"/>
                <c:pt idx="0">
                  <c:v>Количество проведенных мероприятий</c:v>
                </c:pt>
                <c:pt idx="1">
                  <c:v>Количество отклонений </c:v>
                </c:pt>
              </c:strCache>
            </c:strRef>
          </c:cat>
          <c:val>
            <c:numRef>
              <c:f>Лист1!$C$24:$C$25</c:f>
              <c:numCache>
                <c:formatCode>General</c:formatCode>
                <c:ptCount val="2"/>
                <c:pt idx="0">
                  <c:v>27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21-4065-B98F-6EFF999260B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577046833671742E-2"/>
          <c:y val="0.14153946839388273"/>
          <c:w val="0.83899161671034928"/>
          <c:h val="6.289645214400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Июнь-август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Лист1!$C$4</c:f>
              <c:strCache>
                <c:ptCount val="1"/>
                <c:pt idx="0">
                  <c:v>май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F08-4EA4-AEA5-51D440065444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6F08-4EA4-AEA5-51D4400654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F08-4EA4-AEA5-51D440065444}"/>
                </c:ext>
              </c:extLst>
            </c:dLbl>
            <c:dLbl>
              <c:idx val="1"/>
              <c:layout>
                <c:manualLayout>
                  <c:x val="-4.860400244028216E-3"/>
                  <c:y val="0.177710049568440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08-4EA4-AEA5-51D440065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Лист1!$B$5:$B$6</c:f>
              <c:strCache>
                <c:ptCount val="2"/>
                <c:pt idx="0">
                  <c:v>Количество проведенных мероприятий</c:v>
                </c:pt>
                <c:pt idx="1">
                  <c:v>Количество отклонений </c:v>
                </c:pt>
              </c:strCache>
            </c:strRef>
          </c:cat>
          <c:val>
            <c:numRef>
              <c:f>Лист1!$C$5:$C$6</c:f>
              <c:numCache>
                <c:formatCode>General</c:formatCode>
                <c:ptCount val="2"/>
                <c:pt idx="0">
                  <c:v>18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08-4EA4-AEA5-51D44006544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Лист1!$C$12</c:f>
              <c:strCache>
                <c:ptCount val="1"/>
                <c:pt idx="0">
                  <c:v>февраль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C29C-4291-B28C-4B1928E06D2F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C29C-4291-B28C-4B1928E06D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Лист1!$B$13:$B$14</c:f>
              <c:strCache>
                <c:ptCount val="2"/>
                <c:pt idx="0">
                  <c:v>Количество проведенных мероприятий</c:v>
                </c:pt>
                <c:pt idx="1">
                  <c:v>Количество отклонений </c:v>
                </c:pt>
              </c:strCache>
            </c:strRef>
          </c:cat>
          <c:val>
            <c:numRef>
              <c:f>Лист1!$C$13:$C$14</c:f>
              <c:numCache>
                <c:formatCode>General</c:formatCode>
                <c:ptCount val="2"/>
                <c:pt idx="0">
                  <c:v>27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9C-4291-B28C-4B1928E06D2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/>
              <a:t>Финансовые потери январь-август</a:t>
            </a:r>
          </a:p>
        </c:rich>
      </c:tx>
      <c:layout>
        <c:manualLayout>
          <c:xMode val="edge"/>
          <c:yMode val="edge"/>
          <c:x val="0.18196234627301047"/>
          <c:y val="3.304125412307548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252308717535028E-2"/>
          <c:y val="0.10967047614678456"/>
          <c:w val="0.89500475246830224"/>
          <c:h val="0.73486237238571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48D1DBF4-3780-4DF8-BD4D-FD2196ECD1D5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D29-45D7-A32B-FCC65F06574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9663A053-1B3B-4EB6-9F68-66D1B730480E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D29-45D7-A32B-FCC65F06574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614A1F4F-16FA-4B00-A5FF-CC0F1C9BFA24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D29-45D7-A32B-FCC65F06574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D1433DBB-8E49-40F8-A43F-1A78FD973625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D29-45D7-A32B-FCC65F06574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420F34CD-F060-4D7F-A625-AE420F5B150B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D29-45D7-A32B-FCC65F06574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B6AEA21C-6526-477D-AAA2-39C760F0C0F0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D29-45D7-A32B-FCC65F06574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 учреждения</c:v>
                </c:pt>
                <c:pt idx="1">
                  <c:v>МКБО</c:v>
                </c:pt>
                <c:pt idx="2">
                  <c:v>ДНТ</c:v>
                </c:pt>
                <c:pt idx="3">
                  <c:v>ЦКР</c:v>
                </c:pt>
                <c:pt idx="4">
                  <c:v>ДШИ</c:v>
                </c:pt>
                <c:pt idx="5">
                  <c:v>ГЦБС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50000</c:v>
                </c:pt>
                <c:pt idx="1">
                  <c:v>9000</c:v>
                </c:pt>
                <c:pt idx="2">
                  <c:v>7400</c:v>
                </c:pt>
                <c:pt idx="3">
                  <c:v>23000</c:v>
                </c:pt>
                <c:pt idx="4">
                  <c:v>5900</c:v>
                </c:pt>
                <c:pt idx="5">
                  <c:v>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9-45D7-A32B-FCC65F0657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 учреждения</c:v>
                </c:pt>
                <c:pt idx="1">
                  <c:v>МКБО</c:v>
                </c:pt>
                <c:pt idx="2">
                  <c:v>ДНТ</c:v>
                </c:pt>
                <c:pt idx="3">
                  <c:v>ЦКР</c:v>
                </c:pt>
                <c:pt idx="4">
                  <c:v>ДШИ</c:v>
                </c:pt>
                <c:pt idx="5">
                  <c:v>ГЦБС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9900</c:v>
                </c:pt>
                <c:pt idx="1">
                  <c:v>3500</c:v>
                </c:pt>
                <c:pt idx="2">
                  <c:v>600</c:v>
                </c:pt>
                <c:pt idx="3">
                  <c:v>3300</c:v>
                </c:pt>
                <c:pt idx="4">
                  <c:v>200</c:v>
                </c:pt>
                <c:pt idx="5">
                  <c:v>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9-45D7-A32B-FCC65F0657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Лист1!$A$2:$A$7</c:f>
              <c:strCache>
                <c:ptCount val="6"/>
                <c:pt idx="0">
                  <c:v>все учреждения</c:v>
                </c:pt>
                <c:pt idx="1">
                  <c:v>МКБО</c:v>
                </c:pt>
                <c:pt idx="2">
                  <c:v>ДНТ</c:v>
                </c:pt>
                <c:pt idx="3">
                  <c:v>ЦКР</c:v>
                </c:pt>
                <c:pt idx="4">
                  <c:v>ДШИ</c:v>
                </c:pt>
                <c:pt idx="5">
                  <c:v>ГЦБС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D29-45D7-A32B-FCC65F065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30084415"/>
        <c:axId val="2019506975"/>
      </c:barChart>
      <c:catAx>
        <c:axId val="1730084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9506975"/>
        <c:crosses val="autoZero"/>
        <c:auto val="1"/>
        <c:lblAlgn val="ctr"/>
        <c:lblOffset val="100"/>
        <c:noMultiLvlLbl val="0"/>
      </c:catAx>
      <c:valAx>
        <c:axId val="2019506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0084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Финансовые потери</a:t>
            </a:r>
            <a:br>
              <a:rPr lang="ru-RU" dirty="0"/>
            </a:br>
            <a:r>
              <a:rPr lang="ru-RU" dirty="0"/>
              <a:t>Январь-август 2023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953316591483359"/>
          <c:y val="9.5944341914007206E-2"/>
          <c:w val="0.87242025660502154"/>
          <c:h val="0.77233277564441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Лист1!$C$54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1352194640465511E-3"/>
                  <c:y val="-2.13903743315508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8C-4BCC-93F5-9D1B62465A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Лист1!$D$52:$I$53</c:f>
              <c:strCache>
                <c:ptCount val="6"/>
                <c:pt idx="0">
                  <c:v>Все УК</c:v>
                </c:pt>
                <c:pt idx="1">
                  <c:v> МКБО </c:v>
                </c:pt>
                <c:pt idx="2">
                  <c:v> ДНТ </c:v>
                </c:pt>
                <c:pt idx="3">
                  <c:v> ЦКР </c:v>
                </c:pt>
                <c:pt idx="4">
                  <c:v> ГЦБС </c:v>
                </c:pt>
                <c:pt idx="5">
                  <c:v> ДШИ </c:v>
                </c:pt>
              </c:strCache>
            </c:strRef>
          </c:cat>
          <c:val>
            <c:numRef>
              <c:f>Лист1!$D$54:$I$54</c:f>
              <c:numCache>
                <c:formatCode>#\ ##0.00\ "₽"</c:formatCode>
                <c:ptCount val="6"/>
                <c:pt idx="0">
                  <c:v>883808</c:v>
                </c:pt>
                <c:pt idx="1">
                  <c:v>15500</c:v>
                </c:pt>
                <c:pt idx="2">
                  <c:v>186800</c:v>
                </c:pt>
                <c:pt idx="3">
                  <c:v>589260</c:v>
                </c:pt>
                <c:pt idx="4" formatCode="_(&quot;₽&quot;* #,##0.00_);_(&quot;₽&quot;* \(#,##0.00\);_(&quot;₽&quot;* &quot;-&quot;??_);_(@_)">
                  <c:v>41148</c:v>
                </c:pt>
                <c:pt idx="5">
                  <c:v>51050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5-4A94-8D88-D79D752AE29C}"/>
            </c:ext>
          </c:extLst>
        </c:ser>
        <c:ser>
          <c:idx val="1"/>
          <c:order val="1"/>
          <c:tx>
            <c:strRef>
              <c:f>Лист1!$C$55</c:f>
              <c:strCache>
                <c:ptCount val="1"/>
                <c:pt idx="0">
                  <c:v>Потери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313833963376895E-2"/>
                  <c:y val="-9.72289742343218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8C-4BCC-93F5-9D1B62465A4B}"/>
                </c:ext>
              </c:extLst>
            </c:dLbl>
            <c:dLbl>
              <c:idx val="1"/>
              <c:layout>
                <c:manualLayout>
                  <c:x val="4.9081755712372405E-3"/>
                  <c:y val="-3.8891589693728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8C-4BCC-93F5-9D1B62465A4B}"/>
                </c:ext>
              </c:extLst>
            </c:dLbl>
            <c:dLbl>
              <c:idx val="2"/>
              <c:layout>
                <c:manualLayout>
                  <c:x val="1.8405658392139652E-2"/>
                  <c:y val="-7.77831793874574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8C-4BCC-93F5-9D1B62465A4B}"/>
                </c:ext>
              </c:extLst>
            </c:dLbl>
            <c:dLbl>
              <c:idx val="3"/>
              <c:layout>
                <c:manualLayout>
                  <c:x val="1.5951570606520943E-2"/>
                  <c:y val="-7.77831793874574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8C-4BCC-93F5-9D1B62465A4B}"/>
                </c:ext>
              </c:extLst>
            </c:dLbl>
            <c:dLbl>
              <c:idx val="4"/>
              <c:layout>
                <c:manualLayout>
                  <c:x val="1.4724526713711633E-2"/>
                  <c:y val="-7.77831793874574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8C-4BCC-93F5-9D1B62465A4B}"/>
                </c:ext>
              </c:extLst>
            </c:dLbl>
            <c:dLbl>
              <c:idx val="5"/>
              <c:layout>
                <c:manualLayout>
                  <c:x val="2.2086790070567585E-2"/>
                  <c:y val="-5.83373845405930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8C-4BCC-93F5-9D1B62465A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Лист1!$D$52:$I$53</c:f>
              <c:strCache>
                <c:ptCount val="6"/>
                <c:pt idx="0">
                  <c:v>Все УК</c:v>
                </c:pt>
                <c:pt idx="1">
                  <c:v> МКБО </c:v>
                </c:pt>
                <c:pt idx="2">
                  <c:v> ДНТ </c:v>
                </c:pt>
                <c:pt idx="3">
                  <c:v> ЦКР </c:v>
                </c:pt>
                <c:pt idx="4">
                  <c:v> ГЦБС </c:v>
                </c:pt>
                <c:pt idx="5">
                  <c:v> ДШИ </c:v>
                </c:pt>
              </c:strCache>
            </c:strRef>
          </c:cat>
          <c:val>
            <c:numRef>
              <c:f>Лист1!$D$55:$I$55</c:f>
              <c:numCache>
                <c:formatCode>#\ ##0.00\ "₽"</c:formatCode>
                <c:ptCount val="6"/>
                <c:pt idx="0">
                  <c:v>50000</c:v>
                </c:pt>
                <c:pt idx="1">
                  <c:v>9000</c:v>
                </c:pt>
                <c:pt idx="2">
                  <c:v>7400</c:v>
                </c:pt>
                <c:pt idx="3">
                  <c:v>23000</c:v>
                </c:pt>
                <c:pt idx="4" formatCode="_(&quot;₽&quot;* #,##0.00_);_(&quot;₽&quot;* \(#,##0.00\);_(&quot;₽&quot;* &quot;-&quot;??_);_(@_)">
                  <c:v>4700</c:v>
                </c:pt>
                <c:pt idx="5" formatCode="_(&quot;₽&quot;* #,##0.00_);_(&quot;₽&quot;* \(#,##0.00\);_(&quot;₽&quot;* &quot;-&quot;??_);_(@_)">
                  <c:v>5900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35-4A94-8D88-D79D752AE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1153352"/>
        <c:axId val="331933280"/>
      </c:barChart>
      <c:catAx>
        <c:axId val="33115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933280"/>
        <c:crosses val="autoZero"/>
        <c:auto val="1"/>
        <c:lblAlgn val="ctr"/>
        <c:lblOffset val="100"/>
        <c:noMultiLvlLbl val="0"/>
      </c:catAx>
      <c:valAx>
        <c:axId val="33193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₽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153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903942946130456"/>
          <c:y val="0.93607171976619108"/>
          <c:w val="0.16842365825648853"/>
          <c:h val="5.2260803325690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643264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2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Сокращение времени протекания процесса размещения информации о мероприятиях по Пушкинской карте на платформе PROКультура в Боровичском муниципальном районе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 Александрова Оксана Васильевна</a:t>
            </a:r>
            <a:r>
              <a:rPr lang="ru-RU" sz="16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 Администрация Боровичского муниципального района Комитет культуры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229"/>
              </p:ext>
            </p:extLst>
          </p:nvPr>
        </p:nvGraphicFramePr>
        <p:xfrm>
          <a:off x="521369" y="1153641"/>
          <a:ext cx="9698956" cy="1625754"/>
        </p:xfrm>
        <a:graphic>
          <a:graphicData uri="http://schemas.openxmlformats.org/drawingml/2006/table">
            <a:tbl>
              <a:tblPr firstRow="1" bandRow="1"/>
              <a:tblGrid>
                <a:gridCol w="36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3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117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Примечание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183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экспертного совета по Пушкинской карте
(Ответственный: Александрова Оксана Васильевна)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25.03.2024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25.03.2024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Мероприятие выполнено.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В соответствии с приказом комитета культуры от 25.03.2024 № создан экспертный совет.</a:t>
                      </a:r>
                      <a:endParaRPr lang="ru-RU" sz="3200" u="none" spc="0" dirty="0">
                        <a:solidFill>
                          <a:srgbClr val="00CC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454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Обучение экспертного совета в Министерстве культуры Новгородской области
(Ответственный: </a:t>
                      </a:r>
                      <a:r>
                        <a:rPr lang="ru-RU" sz="9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Остапук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Елена Владимировна)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15.04.2024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15.04.2024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chemeClr val="tx1"/>
                          </a:solidFill>
                          <a:latin typeface="Scada"/>
                        </a:rPr>
                        <a:t>Мероприятие выполнено.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chemeClr val="tx1"/>
                          </a:solidFill>
                          <a:latin typeface="Scada"/>
                        </a:rPr>
                        <a:t>15.04.2024 прошел семинар-обучение с модераторами Министерства культуры по программе "Пушкинская карта«.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27E2E5-F4B2-4E63-9B10-E030DDC130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2416" r="5322"/>
          <a:stretch/>
        </p:blipFill>
        <p:spPr>
          <a:xfrm>
            <a:off x="809402" y="3123411"/>
            <a:ext cx="3037418" cy="4197952"/>
          </a:xfrm>
          <a:prstGeom prst="rect">
            <a:avLst/>
          </a:prstGeom>
          <a:ln>
            <a:solidFill>
              <a:srgbClr val="00CC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F4E5C5-ABDC-4E3E-9765-BB8C04343A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73" y="3486613"/>
            <a:ext cx="6171639" cy="347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5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359698"/>
              </p:ext>
            </p:extLst>
          </p:nvPr>
        </p:nvGraphicFramePr>
        <p:xfrm>
          <a:off x="565150" y="952500"/>
          <a:ext cx="9671050" cy="853440"/>
        </p:xfrm>
        <a:graphic>
          <a:graphicData uri="http://schemas.openxmlformats.org/drawingml/2006/table">
            <a:tbl>
              <a:tblPr firstRow="1" bandRow="1"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0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Примечание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шаблона с рекомендациями по созданию мероприятий по Пушкинской карте
(Ответственный: </a:t>
                      </a:r>
                      <a:r>
                        <a:rPr lang="ru-RU" sz="9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Водолазская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Анна Станиславовна)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20.04.2024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20.04.2024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chemeClr val="tx1"/>
                          </a:solidFill>
                          <a:latin typeface="Scada"/>
                        </a:rPr>
                        <a:t>Мероприятие выполнено.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B419DD-DDDC-41D6-A40D-01894F9F2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4" y="4526210"/>
            <a:ext cx="3168230" cy="22395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DB4764-B8E2-4DA9-B43D-61B3196409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016" y="5099108"/>
            <a:ext cx="3219646" cy="22758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191EAF-83B4-4145-8B7E-EF385EBD1C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10" y="2280213"/>
            <a:ext cx="2881614" cy="20369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F1FD4E-4FCD-45BA-9778-E3352501CC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87" y="4531748"/>
            <a:ext cx="3195178" cy="2258591"/>
          </a:xfrm>
          <a:prstGeom prst="rect">
            <a:avLst/>
          </a:prstGeom>
        </p:spPr>
      </p:pic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D4F6533F-D436-479A-8D7A-718506E2BD8D}"/>
              </a:ext>
            </a:extLst>
          </p:cNvPr>
          <p:cNvSpPr/>
          <p:nvPr/>
        </p:nvSpPr>
        <p:spPr>
          <a:xfrm>
            <a:off x="4193778" y="3121646"/>
            <a:ext cx="872847" cy="330878"/>
          </a:xfrm>
          <a:prstGeom prst="rightArrow">
            <a:avLst>
              <a:gd name="adj1" fmla="val 50000"/>
              <a:gd name="adj2" fmla="val 57487"/>
            </a:avLst>
          </a:prstGeom>
          <a:solidFill>
            <a:srgbClr val="E329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4EA2AD-0003-4D72-8E77-6A09F0D58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8179" y="2238875"/>
            <a:ext cx="2036941" cy="203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8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809625"/>
          <a:chOff x="361950" y="180975"/>
          <a:chExt cx="10439400" cy="809625"/>
        </a:xfrm>
      </p:grpSpPr>
      <p:pic>
        <p:nvPicPr>
          <p:cNvPr id="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A60A3A5-5E1F-43E3-893D-8C5811A762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605908"/>
              </p:ext>
            </p:extLst>
          </p:nvPr>
        </p:nvGraphicFramePr>
        <p:xfrm>
          <a:off x="5436677" y="868799"/>
          <a:ext cx="4697759" cy="340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FDCC2CD-E614-4CAA-A74B-5AEB55E4E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019723"/>
              </p:ext>
            </p:extLst>
          </p:nvPr>
        </p:nvGraphicFramePr>
        <p:xfrm>
          <a:off x="275522" y="4133174"/>
          <a:ext cx="4823047" cy="340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AF401F1-A06C-4FD0-AF82-0DDD60888F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39572"/>
              </p:ext>
            </p:extLst>
          </p:nvPr>
        </p:nvGraphicFramePr>
        <p:xfrm>
          <a:off x="5436677" y="4159474"/>
          <a:ext cx="4661756" cy="340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B605FEA-7A10-4FBA-89E2-1BB8541779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932228"/>
              </p:ext>
            </p:extLst>
          </p:nvPr>
        </p:nvGraphicFramePr>
        <p:xfrm>
          <a:off x="449362" y="854364"/>
          <a:ext cx="4347103" cy="340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14 </a:t>
            </a:r>
            <a:r>
              <a:rPr lang="ru-RU" sz="1200" b="1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кл.дн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Использование шаблона при описании мероприятия по Пушкинской карте
2. Направление описания мероприятия муниципальному экспертному совету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мероприятия в рамках проекта "Пушкинская карта"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 кл.дн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сотрудник учреждения культуры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пресс релиза для размещения на портале PRO.Культура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fontScale="85000" lnSpcReduction="2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 кл.дн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 кл.дн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сотрудник учреждения культуры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информации на портале PRO.Культура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fontScale="85000" lnSpcReduction="2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минут кл.дн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 дней кл.дн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модератор портала PRO.Культура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ожидание модерации мероприятия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7258051" y="1924050"/>
            <a:ext cx="514349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2" name="TextBox 61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 дней кл.дн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модераторы "Пушкинской карты"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ожидание модерации экспертами "Пушкинской карты"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7" name="TextBox 66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9" name="TextBox 68"/>
          <p:cNvSpPr txBox="1"/>
          <p:nvPr/>
        </p:nvSpPr>
        <p:spPr>
          <a:xfrm>
            <a:off x="12573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2" name="TextBox 71"/>
          <p:cNvSpPr txBox="1"/>
          <p:nvPr/>
        </p:nvSpPr>
        <p:spPr>
          <a:xfrm>
            <a:off x="1964531" y="5162550"/>
            <a:ext cx="5429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 кл.дн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эксперт портала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информации о мероприятии на портале. Потенциальный зритель может увидеть информацию о мероприятии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9" name="TextBox 7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1" name="TextBox 80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3781425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fontScale="85000" lnSpcReduction="2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минута кл.дн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5" name="TextBox 84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 кл.дн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работник учреждения культуры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мероприятия на сайте, через который можно приобрести билеты по "Пушкинской карте"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0" name="TextBox 89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2" name="TextBox 91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4" name="TextBox 93"/>
          <p:cNvSpPr txBox="1"/>
          <p:nvPr/>
        </p:nvSpPr>
        <p:spPr>
          <a:xfrm>
            <a:off x="5543550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fontScale="85000" lnSpcReduction="2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 кл.дн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6" name="TextBox 95"/>
          <p:cNvSpPr txBox="1"/>
          <p:nvPr/>
        </p:nvSpPr>
        <p:spPr>
          <a:xfrm>
            <a:off x="601027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8" name="TextBox 97"/>
          <p:cNvSpPr txBox="1"/>
          <p:nvPr/>
        </p:nvSpPr>
        <p:spPr>
          <a:xfrm>
            <a:off x="601027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Информация получена зрителем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5941" y="880916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759A5C-69F2-4DAC-9B5A-46612D572954}"/>
              </a:ext>
            </a:extLst>
          </p:cNvPr>
          <p:cNvSpPr txBox="1"/>
          <p:nvPr/>
        </p:nvSpPr>
        <p:spPr>
          <a:xfrm>
            <a:off x="1993001" y="109170"/>
            <a:ext cx="8730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b="1" u="none" spc="0" dirty="0">
                <a:latin typeface="Scada"/>
              </a:rPr>
              <a:t>Сокращение времени протекания процесса размещения информации </a:t>
            </a:r>
          </a:p>
          <a:p>
            <a:pPr marL="0" marR="0" lvl="0" indent="0" algn="ctr" fontAlgn="t">
              <a:lnSpc>
                <a:spcPct val="100000"/>
              </a:lnSpc>
            </a:pPr>
            <a:r>
              <a:rPr lang="ru-RU" b="1" u="none" spc="0" dirty="0">
                <a:latin typeface="Scada"/>
              </a:rPr>
              <a:t>о мероприятиях по Пушкинской карте на платформе </a:t>
            </a:r>
            <a:r>
              <a:rPr lang="ru-RU" b="1" u="none" spc="0" dirty="0" err="1">
                <a:latin typeface="Scada"/>
              </a:rPr>
              <a:t>PROКультура</a:t>
            </a:r>
            <a:endParaRPr lang="ru-RU" b="1" u="none" spc="0" dirty="0">
              <a:latin typeface="Scad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446034-EC54-454D-9BDE-FBA83042F89A}"/>
              </a:ext>
            </a:extLst>
          </p:cNvPr>
          <p:cNvSpPr txBox="1"/>
          <p:nvPr/>
        </p:nvSpPr>
        <p:spPr>
          <a:xfrm>
            <a:off x="167175" y="908732"/>
            <a:ext cx="45583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u="sng" kern="1200" dirty="0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Направленность проекта</a:t>
            </a:r>
          </a:p>
          <a:p>
            <a:r>
              <a:rPr lang="ru-RU" sz="1100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экономический  эффект </a:t>
            </a:r>
            <a:endParaRPr lang="ru-RU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958134-38F2-4E69-869F-218315432D89}"/>
              </a:ext>
            </a:extLst>
          </p:cNvPr>
          <p:cNvSpPr txBox="1"/>
          <p:nvPr/>
        </p:nvSpPr>
        <p:spPr>
          <a:xfrm>
            <a:off x="166697" y="1334887"/>
            <a:ext cx="4465651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u="sng" dirty="0">
                <a:solidFill>
                  <a:schemeClr val="tx2"/>
                </a:solidFill>
                <a:latin typeface="Helvetica" panose="020B0604020202020204" pitchFamily="34" charset="0"/>
              </a:rPr>
              <a:t>Обоснование выбора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Длительность процесса модерации мероприятий по Пушкинской карте на платформе </a:t>
            </a:r>
            <a:r>
              <a:rPr lang="ru-RU" sz="1100" kern="12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PROКультура.РФ</a:t>
            </a:r>
            <a:endParaRPr lang="ru-RU" sz="1100" kern="12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Временные потери при отклонении мероприятий экспертным советом Пушкинской карты, следовательно, неактуальность мероприятия.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Сложный процесс размещения информации на портале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dirty="0">
                <a:latin typeface="Helvetica" panose="020B0604020202020204" pitchFamily="34" charset="0"/>
                <a:cs typeface="Helvetica" panose="020B0604020202020204" pitchFamily="34" charset="0"/>
              </a:rPr>
              <a:t>Отмена мероприятий по причине нарушения сроков согласования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D93262-1291-48A3-9308-1C49A2EE3597}"/>
              </a:ext>
            </a:extLst>
          </p:cNvPr>
          <p:cNvSpPr txBox="1"/>
          <p:nvPr/>
        </p:nvSpPr>
        <p:spPr>
          <a:xfrm>
            <a:off x="4276969" y="880916"/>
            <a:ext cx="624147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u="sng" kern="1200" dirty="0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Цели проекта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Сокращение времени протекания процесса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Исключение отклонений мероприятий по Пушкинской карте на платформе </a:t>
            </a:r>
            <a:r>
              <a:rPr lang="ru-RU" sz="1100" u="none" spc="0" dirty="0" err="1">
                <a:solidFill>
                  <a:srgbClr val="000000">
                    <a:alpha val="10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PROКультура.РФ</a:t>
            </a: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(возвраты на доработку)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Исключение случаев отмены мероприятий по причине нарушения сроков рассмотрения заявок</a:t>
            </a:r>
            <a:endParaRPr lang="ru-RU" sz="1100" b="1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8DF2DE2-42DE-4587-93AC-A2318F97BF21}"/>
              </a:ext>
            </a:extLst>
          </p:cNvPr>
          <p:cNvCxnSpPr>
            <a:cxnSpLocks/>
          </p:cNvCxnSpPr>
          <p:nvPr/>
        </p:nvCxnSpPr>
        <p:spPr>
          <a:xfrm flipH="1">
            <a:off x="-255597" y="3131765"/>
            <a:ext cx="1097962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C10BA54-073C-47D4-BB84-B4A5E9A494C2}"/>
              </a:ext>
            </a:extLst>
          </p:cNvPr>
          <p:cNvSpPr txBox="1"/>
          <p:nvPr/>
        </p:nvSpPr>
        <p:spPr>
          <a:xfrm>
            <a:off x="2717097" y="3131765"/>
            <a:ext cx="5368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tx2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Результаты работы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4891A0-E342-418A-B22F-0140EAC56E7F}"/>
              </a:ext>
            </a:extLst>
          </p:cNvPr>
          <p:cNvSpPr txBox="1"/>
          <p:nvPr/>
        </p:nvSpPr>
        <p:spPr>
          <a:xfrm>
            <a:off x="4278394" y="1926135"/>
            <a:ext cx="63335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u="sng" kern="1200" dirty="0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Эффект</a:t>
            </a:r>
          </a:p>
          <a:p>
            <a:pPr marL="208026" marR="36576" indent="-171450" algn="l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0" i="0" u="none" strike="noStrike" spc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Исключение ошибок при описании мероприятия до отправки на модерацию</a:t>
            </a:r>
            <a:endParaRPr lang="ru-RU" sz="1100" b="0" i="0" u="none" strike="noStrike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08026" marR="36576" indent="-171450" algn="l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0" i="0" u="none" strike="noStrike" spc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Методическое сопровождение учреждений культуры </a:t>
            </a:r>
            <a:endParaRPr lang="ru-RU" sz="1100" b="0" i="0" u="none" strike="noStrike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08026" marR="36576" indent="-171450" algn="l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0" i="0" u="none" strike="noStrike" spc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Исключение ошибок при описании мероприятий по Пушкинской карте</a:t>
            </a:r>
            <a:endParaRPr lang="ru-RU" sz="1100" b="0" i="0" u="none" strike="noStrike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08026" marR="36576" indent="-171450" algn="l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0" i="0" u="none" strike="noStrike" spc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Финансово-экономический </a:t>
            </a:r>
            <a:endParaRPr lang="ru-RU" sz="1100" b="0" i="0" u="none" strike="noStrike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08026" marR="36576" indent="-171450" algn="l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0" i="0" u="none" strike="noStrike" spc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Отсутствие отклонений мероприятий при модерации по Пушкинской карте </a:t>
            </a:r>
            <a:endParaRPr lang="ru-RU" sz="1100" b="0" i="0" u="none" strike="noStrike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b="1" u="sng" kern="1200" dirty="0">
              <a:solidFill>
                <a:schemeClr val="tx2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C94DD8-CAC2-412E-BE00-5EB2A2646127}"/>
              </a:ext>
            </a:extLst>
          </p:cNvPr>
          <p:cNvSpPr txBox="1"/>
          <p:nvPr/>
        </p:nvSpPr>
        <p:spPr>
          <a:xfrm>
            <a:off x="6426026" y="3193087"/>
            <a:ext cx="3991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Анализ отклонений мероприятий на платформе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ED9682-4ACD-4B72-915A-4D35E78ECC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3" r="8512"/>
          <a:stretch/>
        </p:blipFill>
        <p:spPr>
          <a:xfrm>
            <a:off x="5433636" y="3764133"/>
            <a:ext cx="5080169" cy="3487794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265CEAD-DFD9-4C09-866A-16EE48F60B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709624"/>
              </p:ext>
            </p:extLst>
          </p:nvPr>
        </p:nvGraphicFramePr>
        <p:xfrm>
          <a:off x="149394" y="3213983"/>
          <a:ext cx="5467241" cy="423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0401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571105"/>
              </p:ext>
            </p:extLst>
          </p:nvPr>
        </p:nvGraphicFramePr>
        <p:xfrm>
          <a:off x="361950" y="1438275"/>
          <a:ext cx="9705975" cy="134112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времени протекания процесса, дн.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25*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14*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14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Трудоемкость выполняемых операций, часы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3*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1*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Исключение отклонений мероприятий по Пушкинской карте на платформе PROКультура.РФ (возвраты на доработку)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Исключение случаев отмены мероприятий по причине нарушения сроков рассмотрения заявок, ед. в мес.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1800" y="3059757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2285" t="32041" r="23060" b="14081"/>
          <a:stretch/>
        </p:blipFill>
        <p:spPr>
          <a:xfrm>
            <a:off x="2694306" y="3121291"/>
            <a:ext cx="7373619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Странникова Ирина Александровна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Главы администрации Боровичского муниципального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Александрова Оксана Васильевна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председатель комитета культуры администрации Боровичского муниципального района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87" y="3936736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 dirty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9362" y="4355901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357187" y="4427909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Васютина Алена Александровна
</a:t>
            </a: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методист по культурно-досуговой деятельности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9753" y="4427909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 err="1">
                <a:solidFill>
                  <a:srgbClr val="2F658E">
                    <a:alpha val="100000"/>
                  </a:srgbClr>
                </a:solidFill>
                <a:latin typeface="Scada"/>
              </a:rPr>
              <a:t>Водолазская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 Анна Станиславовна
</a:t>
            </a: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методист по народному творчеству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4407" y="4427909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Ермолаева Эльвира Петровна
</a:t>
            </a: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заведующая методическо-аналитическим отделом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38194" y="4427909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 err="1">
                <a:solidFill>
                  <a:srgbClr val="2F658E">
                    <a:alpha val="100000"/>
                  </a:srgbClr>
                </a:solidFill>
                <a:latin typeface="Scada"/>
              </a:rPr>
              <a:t>Остапук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 Елена Владимировна
</a:t>
            </a: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председателя комитета культуры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2330135"/>
            <a:ext cx="1224136" cy="163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32" y="2268140"/>
            <a:ext cx="1205996" cy="1679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" t="6184" r="8109"/>
          <a:stretch/>
        </p:blipFill>
        <p:spPr>
          <a:xfrm>
            <a:off x="449362" y="5307614"/>
            <a:ext cx="1524876" cy="1842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"/>
          <a:stretch/>
        </p:blipFill>
        <p:spPr>
          <a:xfrm>
            <a:off x="5395912" y="5292005"/>
            <a:ext cx="1450571" cy="185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875" r="2407" b="3110"/>
          <a:stretch/>
        </p:blipFill>
        <p:spPr>
          <a:xfrm>
            <a:off x="8010202" y="5292005"/>
            <a:ext cx="147901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/>
          <a:stretch/>
        </p:blipFill>
        <p:spPr>
          <a:xfrm>
            <a:off x="2926624" y="5275147"/>
            <a:ext cx="153481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11784"/>
              </p:ext>
            </p:extLst>
          </p:nvPr>
        </p:nvGraphicFramePr>
        <p:xfrm>
          <a:off x="361950" y="1438275"/>
          <a:ext cx="10086975" cy="1524000"/>
        </p:xfrm>
        <a:graphic>
          <a:graphicData uri="http://schemas.openxmlformats.org/drawingml/2006/table">
            <a:tbl>
              <a:tblPr firstRow="1" bandRow="1"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экспертного совета по Пушкинской карте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Исключение ошибок при описании мероприятия до отправки на модерацию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Обучение экспертного совета в Министерстве культуры Новгородской области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Методическое сопровождение учреждений культуры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шаблона с рекомендациями по созданию мероприятий по Пушкинской карте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Исключение ошибок при описании мероприятий по Пушкинской карте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Внедрение улучшений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Финансово-экономический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Закрепление результатов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Отсутствие отклонений мероприятий при модерации по Пушкинской карте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77795F-CCF9-459C-AC90-C18693B40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08" y="3131765"/>
            <a:ext cx="4004169" cy="26694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9672C4-A527-42A4-B7CC-76A0E9BA9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5131807"/>
            <a:ext cx="7866186" cy="22370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CF33E8A-92B1-4FB5-B2F8-F772676994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195471"/>
              </p:ext>
            </p:extLst>
          </p:nvPr>
        </p:nvGraphicFramePr>
        <p:xfrm>
          <a:off x="89322" y="847724"/>
          <a:ext cx="10350078" cy="653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281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708762A-D34D-4093-9B69-5E0894C413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201455"/>
              </p:ext>
            </p:extLst>
          </p:nvPr>
        </p:nvGraphicFramePr>
        <p:xfrm>
          <a:off x="361950" y="924560"/>
          <a:ext cx="10077450" cy="641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Вовлеченные лица и рамки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2. Обоснование выбора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076325"/>
            <a:ext cx="4676775" cy="2105024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Заказчики процесса: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Герасимов А.Н. - Глава Боровичского муниципального района
</a:t>
            </a: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Периметр проекта: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учреждения культуры, комитет культуры, жители Боровичского муниципального района держатели Пушкинской карты, учреждения образования, средние профессиональные учреждения города
</a:t>
            </a: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Границы проекта: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от создания рабочей группы по модерации мероприятий по Пушкинской карте до утверждения мероприятия на портале </a:t>
            </a:r>
            <a:r>
              <a:rPr lang="ru-RU" sz="9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PROКультура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Владелец процесса: 
</a:t>
            </a:r>
            <a:r>
              <a:rPr lang="ru-RU" sz="9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Странникова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Ирина Александровна</a:t>
            </a:r>
            <a:r>
              <a:rPr lang="ru-RU" sz="900" u="none" spc="0" dirty="0">
                <a:solidFill>
                  <a:srgbClr val="777777">
                    <a:alpha val="100000"/>
                  </a:srgbClr>
                </a:solidFill>
                <a:latin typeface="Scada"/>
              </a:rPr>
              <a:t>
заместитель Главы администрации Боровичского муниципального района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Руководитель проекта: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Александрова Оксана Васильевна</a:t>
            </a:r>
            <a:r>
              <a:rPr lang="ru-RU" sz="900" u="none" spc="0" dirty="0">
                <a:solidFill>
                  <a:srgbClr val="777777">
                    <a:alpha val="100000"/>
                  </a:srgbClr>
                </a:solidFill>
                <a:latin typeface="Scada"/>
              </a:rPr>
              <a:t>
председатель комитета культуры администрации Боровичского муниципального района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Команда проекта: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Васютина Алена Александровна; </a:t>
            </a:r>
            <a:r>
              <a:rPr lang="ru-RU" sz="9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Водолазская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Анна Станиславовна; Ермолаева Эльвира Петровна; </a:t>
            </a:r>
            <a:r>
              <a:rPr lang="ru-RU" sz="9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Остапук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Елена Владимировна;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Описание проблемы: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Длительность процесса модерации мероприятий по Пушкинской карте на платформе PROКультура.РФ.
2. Временные потери при отклонении мероприятий экспертным советом Пушкинской карты, следовательно, неактуальность мероприятия.
3. Сложный процесс размещения информации на портале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Ключевой риск: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отмена мероприятий по причине нарушения сроков согласования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3. Цели и плановый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4. Ключевые события проекта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61950" y="3781425"/>
          <a:ext cx="4686300" cy="1341120"/>
        </p:xfrm>
        <a:graphic>
          <a:graphicData uri="http://schemas.openxmlformats.org/drawingml/2006/table">
            <a:tbl>
              <a:tblPr firstRow="1" bandRow="1"/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времени протекания процесса, дн.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25*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14*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Трудоемкость выполняемых операций, часы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3*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1*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Исключение отклонений мероприятий по Пушкинской карте на платформе PROКультура.РФ (возвраты на доработку)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Исключение случаев отмены мероприятий по причине нарушения сроков рассмотрения заявок, ед. в мес.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590357"/>
              </p:ext>
            </p:extLst>
          </p:nvPr>
        </p:nvGraphicFramePr>
        <p:xfrm>
          <a:off x="5581650" y="3781425"/>
          <a:ext cx="4867275" cy="2971800"/>
        </p:xfrm>
        <a:graphic>
          <a:graphicData uri="http://schemas.openxmlformats.org/drawingml/2006/table">
            <a:tbl>
              <a:tblPr firstRow="1" bandRow="1"/>
              <a:tblGrid>
                <a:gridCol w="341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Начало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Окончание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Старт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Диагностика и целевое состояние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19.02.2024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17.03.2024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1.1. Разработка текущей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19.02.2024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03.03.2024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1.2. Сбор фактических данных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19.02.2024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03.03.2024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1.3. Разработка целевой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04.03.2024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1.4. Разработка плана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17.03.2024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 Реализация плана мероприятий по улучшению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2.1. Совещание по защите подходов внедрения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2.2. Внедрение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19.03.2024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 Анализ результатов и закрытие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3.1. Мониторинг достигнутых результатов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19.05.2024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3.2. Оформление карты достигнутого состояния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26.05.2024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3.3. Разработка стандарта/норматива и тиражирование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27.05.2024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3.4. Закрытие проекта (отчет руководителю)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29.07.2024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31.07.2024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2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27 </a:t>
            </a:r>
            <a:r>
              <a:rPr lang="ru-RU" sz="1200" b="1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кл.дн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100" b="1" u="sng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неправильный формат фотографий
2. использование в тексте стоп слов 
3. отклонение мероприятия модераторами портала 
4. отклонение мероприятия модераторами Пушкинской карты"
5. отказ модераторов разъяснять причины отклонения мероприятия
6.  упущенные сроки проведения мероприятия (размещение становится не актуальным)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мероприятия в рамках проекта "Пушкинская карта"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2 часа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 кл.дн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сотрудник учреждения культуры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пресс релиза для размещения на портале PROКультура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3731759" y="1924050"/>
            <a:ext cx="548473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 кл.дн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сотрудник учреждения культуры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информации о мероприятии на портале PROКультура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895350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3962400" y="895350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1., 2.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5476875" y="1924050"/>
            <a:ext cx="533401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минут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 дней кл.дн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модераторы портала PROКультура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ожидание модерации мероприятия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5" y="895350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3" name="TextBox 62"/>
          <p:cNvSpPr txBox="1"/>
          <p:nvPr/>
        </p:nvSpPr>
        <p:spPr>
          <a:xfrm>
            <a:off x="5724525" y="895350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5" name="TextBox 64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1.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7" name="TextBox 66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7215973" y="1964348"/>
            <a:ext cx="609600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lvl="0" algn="ctr" fontAlgn="ctr"/>
            <a:r>
              <a:rPr lang="ru-RU" sz="9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 дней кл.дн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модераторы "Пушкинской карты"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ожидание модерации экспертами "Пушкинской карты"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4143375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8" name="TextBox 77"/>
          <p:cNvSpPr txBox="1"/>
          <p:nvPr/>
        </p:nvSpPr>
        <p:spPr>
          <a:xfrm>
            <a:off x="428625" y="4143375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0" name="TextBox 79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1., 2., 3., 4., 5., 6.</a:t>
            </a: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2" name="TextBox 81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1943100" y="5162550"/>
            <a:ext cx="5048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7" name="TextBox 86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 кл.дн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сотрудник учреждения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выяснение обоснования отклонения мероприятия, внесение правок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2" name="TextBox 91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275" y="4143375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4" name="TextBox 93"/>
          <p:cNvSpPr txBox="1"/>
          <p:nvPr/>
        </p:nvSpPr>
        <p:spPr>
          <a:xfrm>
            <a:off x="2200275" y="4143375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6" name="TextBox 95"/>
          <p:cNvSpPr txBox="1"/>
          <p:nvPr/>
        </p:nvSpPr>
        <p:spPr>
          <a:xfrm>
            <a:off x="313372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1., 2.</a:t>
            </a: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8" name="TextBox 97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100" name="TextBox 99"/>
          <p:cNvSpPr txBox="1"/>
          <p:nvPr/>
        </p:nvSpPr>
        <p:spPr>
          <a:xfrm>
            <a:off x="3731759" y="5162550"/>
            <a:ext cx="5429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15 минут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2" name="TextBox 101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 дней кл.дн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модераторы портала PRO.Культура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повторная модерация мероприятия и его утверждение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7" name="TextBox 106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9" name="TextBox 108"/>
          <p:cNvSpPr txBox="1"/>
          <p:nvPr/>
        </p:nvSpPr>
        <p:spPr>
          <a:xfrm>
            <a:off x="489585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6.</a:t>
            </a: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11" name="TextBox 110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113" name="TextBox 112"/>
          <p:cNvSpPr txBox="1"/>
          <p:nvPr/>
        </p:nvSpPr>
        <p:spPr>
          <a:xfrm>
            <a:off x="5516231" y="5143500"/>
            <a:ext cx="495300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15" name="TextBox 114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дней кл.дн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модераторы "Пушкинской карты"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повторная модерация мероприятия и его утверждение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20" name="TextBox 119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21" name="Рисунок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2" name="TextBox 121"/>
          <p:cNvSpPr txBox="1"/>
          <p:nvPr/>
        </p:nvSpPr>
        <p:spPr>
          <a:xfrm>
            <a:off x="665797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6.</a:t>
            </a:r>
          </a:p>
        </p:txBody>
      </p:sp>
      <p:pic>
        <p:nvPicPr>
          <p:cNvPr id="123" name="Рисунок 1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4" name="TextBox 123"/>
          <p:cNvSpPr txBox="1"/>
          <p:nvPr/>
        </p:nvSpPr>
        <p:spPr>
          <a:xfrm>
            <a:off x="60102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25" name="Рисунок 1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  <p:sp>
        <p:nvSpPr>
          <p:cNvPr id="126" name="TextBox 125"/>
          <p:cNvSpPr txBox="1"/>
          <p:nvPr/>
        </p:nvSpPr>
        <p:spPr>
          <a:xfrm>
            <a:off x="7305675" y="5162550"/>
            <a:ext cx="519898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49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27 </a:t>
            </a:r>
            <a:r>
              <a:rPr lang="ru-RU" sz="1200" b="1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кл.дн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100" b="1" u="sng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неправильный формат фотографий
2. использование в тексте стоп слов 
3. отклонение мероприятия модераторами портала 
4. отклонение мероприятия модераторами Пушкинской карты"
5. отказ модераторов разъяснять причины отклонения мероприятия
6.  упущенные сроки проведения мероприятия (размещение становится не актуальным)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минута кл.дн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эксперт портала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информации о мероприятии на портале
Потенциальный зритель может увидеть информацию о мероприятии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2573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 кл.дн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работник учреждения культуры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размещения мероприятия на сайте, через который можно приобрести билеты по "Пушкинской карте"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3714751" y="1924050"/>
            <a:ext cx="533400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424815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424815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Информация получена зрителем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809625"/>
          <a:chOff x="361950" y="180975"/>
          <a:chExt cx="10439400" cy="809625"/>
        </a:xfrm>
      </p:grpSpPr>
      <p:pic>
        <p:nvPicPr>
          <p:cNvPr id="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dirty="0">
                <a:solidFill>
                  <a:srgbClr val="000000">
                    <a:alpha val="100000"/>
                  </a:srgbClr>
                </a:solidFill>
                <a:latin typeface="Scada"/>
              </a:rPr>
              <a:t>ПРОИЗВОДСТВЕННЫЙ АНАЛИЗ №1</a:t>
            </a: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37617F9-EB36-43D2-B1FB-89356BD4BF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696283"/>
              </p:ext>
            </p:extLst>
          </p:nvPr>
        </p:nvGraphicFramePr>
        <p:xfrm>
          <a:off x="162219" y="783074"/>
          <a:ext cx="6336704" cy="300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83D9D7E2-3200-4D02-B3B1-C9CD36F1E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422874"/>
              </p:ext>
            </p:extLst>
          </p:nvPr>
        </p:nvGraphicFramePr>
        <p:xfrm>
          <a:off x="3041650" y="3961954"/>
          <a:ext cx="7650163" cy="3521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991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809625"/>
          <a:chOff x="361950" y="180975"/>
          <a:chExt cx="10439400" cy="809625"/>
        </a:xfrm>
      </p:grpSpPr>
      <p:pic>
        <p:nvPicPr>
          <p:cNvPr id="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152935C-DC15-4E70-AD49-974CD7FBD2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394015"/>
              </p:ext>
            </p:extLst>
          </p:nvPr>
        </p:nvGraphicFramePr>
        <p:xfrm>
          <a:off x="1169442" y="1331565"/>
          <a:ext cx="8784976" cy="547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944100" cy="2667000"/>
        </p:xfrm>
        <a:graphic>
          <a:graphicData uri="http://schemas.openxmlformats.org/drawingml/2006/table">
            <a:tbl>
              <a:tblPr firstRow="1" bandRow="1"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неправильный формат фотографий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сотрудники загружают фотографии не соответствующего требованиям формата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Прописание четких требований в чек-листе к фотографиям 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использование в тексте стоп слов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ответственный за размещение сотрудник не владеет достоверной информацией о стоп-словах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отдельного чек-листа стоп слов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отклонение мероприятия модераторами портала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 соответствие заявленного мероприятия требованиям экспертного совета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Премодерация мероприятий 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отклонение мероприятия модераторами "Пушкинской карты"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 соответствие заявленного мероприятия требованиям экспертного совета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Премодерация мероприятий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отказ модераторов разъяснять причины отклонения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 обязанности модераторов не входит разъяснения причин отклонения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Прохождение обучения у областного экспертного совета.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упущенные сроки проведения мероприятия (размещение становится не актуальным)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Не своевременное размещение информации о мероприятии
2. Повторяющиеся отклонения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местного экспертного совета по премодерации мероприятии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14 </a:t>
            </a:r>
            <a:r>
              <a:rPr lang="ru-RU" sz="1200" b="1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кл.дн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мероприятия в рамках проекта "Пушкинская карта"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 кл.дн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сотрудник учреждения культуры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пресс релиза для размещения на портале PRO.Культура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fontScale="85000" lnSpcReduction="2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 кл.дн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 кл.дн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сотрудник учреждения культуры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информации на портале PRO.Культура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fontScale="85000" lnSpcReduction="2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минут кл.дн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 дней кл.дн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модератор портала PRO.Культура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ожидание модерации мероприятия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7245071" y="1908768"/>
            <a:ext cx="552450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2" name="TextBox 61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 дней кл.дн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модераторы "Пушкинской карты"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ожидание модерации экспертами "Пушкинской карты"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7" name="TextBox 66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9" name="TextBox 68"/>
          <p:cNvSpPr txBox="1"/>
          <p:nvPr/>
        </p:nvSpPr>
        <p:spPr>
          <a:xfrm>
            <a:off x="12573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2" name="TextBox 71"/>
          <p:cNvSpPr txBox="1"/>
          <p:nvPr/>
        </p:nvSpPr>
        <p:spPr>
          <a:xfrm>
            <a:off x="1952626" y="5162550"/>
            <a:ext cx="495300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 кл.дн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эксперт портала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информации о мероприятии на портале. Потенциальный зритель может увидеть информацию о мероприятии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9" name="TextBox 7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1" name="TextBox 80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3781425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fontScale="85000" lnSpcReduction="2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минута кл.дн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5" name="TextBox 84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 кл.дн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работник учреждения культуры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мероприятия на сайте, через который можно приобрести билеты по "Пушкинской карте"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0" name="TextBox 89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2" name="TextBox 91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4" name="TextBox 93"/>
          <p:cNvSpPr txBox="1"/>
          <p:nvPr/>
        </p:nvSpPr>
        <p:spPr>
          <a:xfrm>
            <a:off x="5543550" y="51625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fontScale="85000" lnSpcReduction="2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минут кл.дн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6" name="TextBox 95"/>
          <p:cNvSpPr txBox="1"/>
          <p:nvPr/>
        </p:nvSpPr>
        <p:spPr>
          <a:xfrm>
            <a:off x="601027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8" name="TextBox 97"/>
          <p:cNvSpPr txBox="1"/>
          <p:nvPr/>
        </p:nvSpPr>
        <p:spPr>
          <a:xfrm>
            <a:off x="601027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Информация получена зрителем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818494"/>
              </p:ext>
            </p:extLst>
          </p:nvPr>
        </p:nvGraphicFramePr>
        <p:xfrm>
          <a:off x="504825" y="1438275"/>
          <a:ext cx="9715500" cy="408432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3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8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экспертного совета по Пушкинской карте
(Ответственный: Александрова Оксана Васильевна)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25.03.2024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25.03.2024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Обучение экспертного совета в Министерстве культуры Новгородской области
(Ответственный: </a:t>
                      </a:r>
                      <a:r>
                        <a:rPr lang="ru-RU" sz="12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Остапук</a:t>
                      </a: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Елена Владимировна)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15.04.2024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15.04.2024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шаблона с рекомендациями по созданию мероприятий по Пушкинской карте
(Ответственный: </a:t>
                      </a:r>
                      <a:r>
                        <a:rPr lang="ru-RU" sz="12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Водолазская</a:t>
                      </a: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Анна Станиславовна)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20.04.2024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20.04.2024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Внедрение улучшений
(Ответственный: Ермолаева Эльвира Петровна,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Водолазская</a:t>
                      </a: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Анна Станиславовна)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30.04.2024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30.04.2024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Закрепление результатов
(Ответственный: Ермолаева Эльвира Петровна,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Водолазская</a:t>
                      </a: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Анна Станиславовна)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30.04.2024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30.04.2024 – 01.09.2024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41">
  <a:themeElements>
    <a:clrScheme name="Theme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2072</Words>
  <Application>Microsoft Office PowerPoint</Application>
  <PresentationFormat>Произвольный</PresentationFormat>
  <Paragraphs>485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Helvetica</vt:lpstr>
      <vt:lpstr>Scada</vt:lpstr>
      <vt:lpstr>Wingdings</vt:lpstr>
      <vt:lpstr>Theme41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Силантьева Виктория Владимировна</cp:lastModifiedBy>
  <cp:revision>36</cp:revision>
  <dcterms:created xsi:type="dcterms:W3CDTF">2024-06-03T12:06:16Z</dcterms:created>
  <dcterms:modified xsi:type="dcterms:W3CDTF">2024-10-01T08:03:25Z</dcterms:modified>
  <cp:category/>
</cp:coreProperties>
</file>