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307" r:id="rId6"/>
    <p:sldId id="260" r:id="rId7"/>
    <p:sldId id="309" r:id="rId8"/>
    <p:sldId id="261" r:id="rId9"/>
    <p:sldId id="262" r:id="rId10"/>
    <p:sldId id="263" r:id="rId11"/>
    <p:sldId id="264" r:id="rId12"/>
    <p:sldId id="310" r:id="rId13"/>
    <p:sldId id="304" r:id="rId14"/>
    <p:sldId id="303" r:id="rId15"/>
    <p:sldId id="311" r:id="rId16"/>
    <p:sldId id="299" r:id="rId17"/>
    <p:sldId id="272" r:id="rId18"/>
    <p:sldId id="306" r:id="rId19"/>
    <p:sldId id="274" r:id="rId20"/>
    <p:sldId id="279" r:id="rId21"/>
    <p:sldId id="284" r:id="rId22"/>
    <p:sldId id="286" r:id="rId23"/>
    <p:sldId id="288" r:id="rId24"/>
    <p:sldId id="290" r:id="rId25"/>
    <p:sldId id="289" r:id="rId26"/>
    <p:sldId id="292" r:id="rId27"/>
    <p:sldId id="297" r:id="rId28"/>
    <p:sldId id="301" r:id="rId29"/>
    <p:sldId id="296" r:id="rId30"/>
    <p:sldId id="308" r:id="rId31"/>
    <p:sldId id="282" r:id="rId32"/>
    <p:sldId id="276" r:id="rId33"/>
    <p:sldId id="405" r:id="rId34"/>
  </p:sldIdLst>
  <p:sldSz cx="10691813" cy="7559675"/>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7BCE5CB-5B3D-40D5-B982-D469CEEFFA12}">
          <p14:sldIdLst>
            <p14:sldId id="256"/>
            <p14:sldId id="257"/>
            <p14:sldId id="258"/>
            <p14:sldId id="259"/>
            <p14:sldId id="307"/>
            <p14:sldId id="260"/>
            <p14:sldId id="309"/>
            <p14:sldId id="261"/>
            <p14:sldId id="262"/>
            <p14:sldId id="263"/>
            <p14:sldId id="264"/>
            <p14:sldId id="310"/>
            <p14:sldId id="304"/>
            <p14:sldId id="303"/>
            <p14:sldId id="311"/>
            <p14:sldId id="299"/>
            <p14:sldId id="272"/>
            <p14:sldId id="306"/>
            <p14:sldId id="274"/>
            <p14:sldId id="279"/>
            <p14:sldId id="284"/>
            <p14:sldId id="286"/>
            <p14:sldId id="288"/>
            <p14:sldId id="290"/>
            <p14:sldId id="289"/>
            <p14:sldId id="292"/>
            <p14:sldId id="297"/>
            <p14:sldId id="301"/>
            <p14:sldId id="296"/>
            <p14:sldId id="308"/>
            <p14:sldId id="282"/>
            <p14:sldId id="276"/>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82943" autoAdjust="0"/>
  </p:normalViewPr>
  <p:slideViewPr>
    <p:cSldViewPr>
      <p:cViewPr varScale="1">
        <p:scale>
          <a:sx n="68" d="100"/>
          <a:sy n="68" d="100"/>
        </p:scale>
        <p:origin x="10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accent1"/>
                </a:solidFill>
              </a:rPr>
              <a:t>Претензионная</a:t>
            </a:r>
            <a:r>
              <a:rPr lang="ru-RU" sz="1600" baseline="0" dirty="0">
                <a:solidFill>
                  <a:schemeClr val="accent1"/>
                </a:solidFill>
              </a:rPr>
              <a:t> работа</a:t>
            </a:r>
            <a:endParaRPr lang="ru-RU" sz="1600"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8.5890937037381279E-2"/>
          <c:y val="0.28897421054358469"/>
          <c:w val="0.88771689000830489"/>
          <c:h val="0.37382114716676901"/>
        </c:manualLayout>
      </c:layout>
      <c:barChart>
        <c:barDir val="col"/>
        <c:grouping val="clustered"/>
        <c:varyColors val="0"/>
        <c:ser>
          <c:idx val="0"/>
          <c:order val="0"/>
          <c:tx>
            <c:strRef>
              <c:f>Лист1!$B$1</c:f>
              <c:strCache>
                <c:ptCount val="1"/>
                <c:pt idx="0">
                  <c:v>сред. 6 мес. 2022-2023</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1-04CE-4B97-B3C7-B622FF77A064}"/>
              </c:ext>
            </c:extLst>
          </c:dPt>
          <c:dPt>
            <c:idx val="2"/>
            <c:invertIfNegative val="0"/>
            <c:bubble3D val="0"/>
            <c:spPr>
              <a:solidFill>
                <a:srgbClr val="00B050"/>
              </a:solidFill>
              <a:ln>
                <a:noFill/>
              </a:ln>
              <a:effectLst/>
            </c:spPr>
            <c:extLst>
              <c:ext xmlns:c16="http://schemas.microsoft.com/office/drawing/2014/chart" uri="{C3380CC4-5D6E-409C-BE32-E72D297353CC}">
                <c16:uniqueId val="{00000003-04CE-4B97-B3C7-B622FF77A064}"/>
              </c:ext>
            </c:extLst>
          </c:dPt>
          <c:dLbls>
            <c:dLbl>
              <c:idx val="0"/>
              <c:layout>
                <c:manualLayout>
                  <c:x val="0"/>
                  <c:y val="2.2323207229672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F9-44EA-B313-F140AC23D536}"/>
                </c:ext>
              </c:extLst>
            </c:dLbl>
            <c:dLbl>
              <c:idx val="1"/>
              <c:layout>
                <c:manualLayout>
                  <c:x val="0"/>
                  <c:y val="1.48821381531149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CE-4B97-B3C7-B622FF77A064}"/>
                </c:ext>
              </c:extLst>
            </c:dLbl>
            <c:dLbl>
              <c:idx val="2"/>
              <c:layout>
                <c:manualLayout>
                  <c:x val="-4.7985769007843218E-3"/>
                  <c:y val="2.2323207229672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CE-4B97-B3C7-B622FF77A0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в среднем за 6 мес. 2022-2023</c:v>
                </c:pt>
                <c:pt idx="1">
                  <c:v>5 мес. проекта</c:v>
                </c:pt>
                <c:pt idx="2">
                  <c:v>цел. показ. проекта</c:v>
                </c:pt>
              </c:strCache>
            </c:strRef>
          </c:cat>
          <c:val>
            <c:numRef>
              <c:f>Лист1!$B$2:$B$5</c:f>
              <c:numCache>
                <c:formatCode>General</c:formatCode>
                <c:ptCount val="4"/>
                <c:pt idx="0">
                  <c:v>27</c:v>
                </c:pt>
                <c:pt idx="1">
                  <c:v>425</c:v>
                </c:pt>
                <c:pt idx="2">
                  <c:v>420</c:v>
                </c:pt>
              </c:numCache>
            </c:numRef>
          </c:val>
          <c:extLst>
            <c:ext xmlns:c16="http://schemas.microsoft.com/office/drawing/2014/chart" uri="{C3380CC4-5D6E-409C-BE32-E72D297353CC}">
              <c16:uniqueId val="{00000004-04CE-4B97-B3C7-B622FF77A064}"/>
            </c:ext>
          </c:extLst>
        </c:ser>
        <c:dLbls>
          <c:dLblPos val="outEnd"/>
          <c:showLegendKey val="0"/>
          <c:showVal val="1"/>
          <c:showCatName val="0"/>
          <c:showSerName val="0"/>
          <c:showPercent val="0"/>
          <c:showBubbleSize val="0"/>
        </c:dLbls>
        <c:gapWidth val="219"/>
        <c:overlap val="-27"/>
        <c:axId val="500459648"/>
        <c:axId val="500479200"/>
      </c:barChart>
      <c:catAx>
        <c:axId val="50045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0479200"/>
        <c:crosses val="autoZero"/>
        <c:auto val="1"/>
        <c:lblAlgn val="ctr"/>
        <c:lblOffset val="100"/>
        <c:noMultiLvlLbl val="0"/>
      </c:catAx>
      <c:valAx>
        <c:axId val="50047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045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accent1"/>
                </a:solidFill>
              </a:rPr>
              <a:t>Заявления в суд</a:t>
            </a:r>
          </a:p>
        </c:rich>
      </c:tx>
      <c:layout>
        <c:manualLayout>
          <c:xMode val="edge"/>
          <c:yMode val="edge"/>
          <c:x val="0.34296807725842571"/>
          <c:y val="1.85883309191271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8.7661342289177657E-2"/>
          <c:y val="0.31002262312085882"/>
          <c:w val="0.87679901906430036"/>
          <c:h val="0.29478555847688875"/>
        </c:manualLayout>
      </c:layout>
      <c:barChart>
        <c:barDir val="col"/>
        <c:grouping val="clustered"/>
        <c:varyColors val="0"/>
        <c:ser>
          <c:idx val="0"/>
          <c:order val="0"/>
          <c:tx>
            <c:strRef>
              <c:f>Лист1!$B$1</c:f>
              <c:strCache>
                <c:ptCount val="1"/>
                <c:pt idx="0">
                  <c:v>сред. 6 мес. 2022-2023</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1-82EC-463E-BFA9-251279F34433}"/>
              </c:ext>
            </c:extLst>
          </c:dPt>
          <c:dPt>
            <c:idx val="2"/>
            <c:invertIfNegative val="0"/>
            <c:bubble3D val="0"/>
            <c:spPr>
              <a:solidFill>
                <a:srgbClr val="00B050"/>
              </a:solidFill>
              <a:ln>
                <a:noFill/>
              </a:ln>
              <a:effectLst/>
            </c:spPr>
            <c:extLst>
              <c:ext xmlns:c16="http://schemas.microsoft.com/office/drawing/2014/chart" uri="{C3380CC4-5D6E-409C-BE32-E72D297353CC}">
                <c16:uniqueId val="{00000003-82EC-463E-BFA9-251279F3443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в среднем за 6 мес. 2022-2023</c:v>
                </c:pt>
                <c:pt idx="1">
                  <c:v> 5 мес. проекта</c:v>
                </c:pt>
                <c:pt idx="2">
                  <c:v>цел. показ. проекта</c:v>
                </c:pt>
              </c:strCache>
            </c:strRef>
          </c:cat>
          <c:val>
            <c:numRef>
              <c:f>Лист1!$B$2:$B$5</c:f>
              <c:numCache>
                <c:formatCode>General</c:formatCode>
                <c:ptCount val="4"/>
                <c:pt idx="0">
                  <c:v>63</c:v>
                </c:pt>
                <c:pt idx="1">
                  <c:v>182</c:v>
                </c:pt>
                <c:pt idx="2">
                  <c:v>180</c:v>
                </c:pt>
              </c:numCache>
            </c:numRef>
          </c:val>
          <c:extLst>
            <c:ext xmlns:c16="http://schemas.microsoft.com/office/drawing/2014/chart" uri="{C3380CC4-5D6E-409C-BE32-E72D297353CC}">
              <c16:uniqueId val="{00000004-82EC-463E-BFA9-251279F34433}"/>
            </c:ext>
          </c:extLst>
        </c:ser>
        <c:dLbls>
          <c:dLblPos val="outEnd"/>
          <c:showLegendKey val="0"/>
          <c:showVal val="1"/>
          <c:showCatName val="0"/>
          <c:showSerName val="0"/>
          <c:showPercent val="0"/>
          <c:showBubbleSize val="0"/>
        </c:dLbls>
        <c:gapWidth val="219"/>
        <c:overlap val="-27"/>
        <c:axId val="500459648"/>
        <c:axId val="500479200"/>
      </c:barChart>
      <c:catAx>
        <c:axId val="50045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0479200"/>
        <c:crosses val="autoZero"/>
        <c:auto val="1"/>
        <c:lblAlgn val="ctr"/>
        <c:lblOffset val="100"/>
        <c:noMultiLvlLbl val="0"/>
      </c:catAx>
      <c:valAx>
        <c:axId val="50047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045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B9CDA7E-FBA4-4C44-9B9C-E696A03DB7B8}" type="datetimeFigureOut">
              <a:rPr lang="ru-RU" smtClean="0"/>
              <a:t>23.09.2024</a:t>
            </a:fld>
            <a:endParaRPr lang="ru-RU"/>
          </a:p>
        </p:txBody>
      </p:sp>
      <p:sp>
        <p:nvSpPr>
          <p:cNvPr id="4" name="Образ слайда 3"/>
          <p:cNvSpPr>
            <a:spLocks noGrp="1" noRot="1" noChangeAspect="1"/>
          </p:cNvSpPr>
          <p:nvPr>
            <p:ph type="sldImg" idx="2"/>
          </p:nvPr>
        </p:nvSpPr>
        <p:spPr>
          <a:xfrm>
            <a:off x="1042988" y="1233488"/>
            <a:ext cx="4711700"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6DB3EBA-3B4E-4E22-BD56-79B627EB84C2}" type="slidenum">
              <a:rPr lang="ru-RU" smtClean="0"/>
              <a:t>‹#›</a:t>
            </a:fld>
            <a:endParaRPr lang="ru-RU"/>
          </a:p>
        </p:txBody>
      </p:sp>
    </p:spTree>
    <p:extLst>
      <p:ext uri="{BB962C8B-B14F-4D97-AF65-F5344CB8AC3E}">
        <p14:creationId xmlns:p14="http://schemas.microsoft.com/office/powerpoint/2010/main" val="154384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5</a:t>
            </a:fld>
            <a:endParaRPr lang="ru-RU"/>
          </a:p>
        </p:txBody>
      </p:sp>
    </p:spTree>
    <p:extLst>
      <p:ext uri="{BB962C8B-B14F-4D97-AF65-F5344CB8AC3E}">
        <p14:creationId xmlns:p14="http://schemas.microsoft.com/office/powerpoint/2010/main" val="899847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25</a:t>
            </a:fld>
            <a:endParaRPr lang="ru-RU" dirty="0"/>
          </a:p>
        </p:txBody>
      </p:sp>
    </p:spTree>
    <p:extLst>
      <p:ext uri="{BB962C8B-B14F-4D97-AF65-F5344CB8AC3E}">
        <p14:creationId xmlns:p14="http://schemas.microsoft.com/office/powerpoint/2010/main" val="129031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26</a:t>
            </a:fld>
            <a:endParaRPr lang="ru-RU"/>
          </a:p>
        </p:txBody>
      </p:sp>
    </p:spTree>
    <p:extLst>
      <p:ext uri="{BB962C8B-B14F-4D97-AF65-F5344CB8AC3E}">
        <p14:creationId xmlns:p14="http://schemas.microsoft.com/office/powerpoint/2010/main" val="59469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27</a:t>
            </a:fld>
            <a:endParaRPr lang="ru-RU"/>
          </a:p>
        </p:txBody>
      </p:sp>
    </p:spTree>
    <p:extLst>
      <p:ext uri="{BB962C8B-B14F-4D97-AF65-F5344CB8AC3E}">
        <p14:creationId xmlns:p14="http://schemas.microsoft.com/office/powerpoint/2010/main" val="169978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28</a:t>
            </a:fld>
            <a:endParaRPr lang="ru-RU"/>
          </a:p>
        </p:txBody>
      </p:sp>
    </p:spTree>
    <p:extLst>
      <p:ext uri="{BB962C8B-B14F-4D97-AF65-F5344CB8AC3E}">
        <p14:creationId xmlns:p14="http://schemas.microsoft.com/office/powerpoint/2010/main" val="190252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29</a:t>
            </a:fld>
            <a:endParaRPr lang="ru-RU"/>
          </a:p>
        </p:txBody>
      </p:sp>
    </p:spTree>
    <p:extLst>
      <p:ext uri="{BB962C8B-B14F-4D97-AF65-F5344CB8AC3E}">
        <p14:creationId xmlns:p14="http://schemas.microsoft.com/office/powerpoint/2010/main" val="13982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31</a:t>
            </a:fld>
            <a:endParaRPr lang="ru-RU" dirty="0"/>
          </a:p>
        </p:txBody>
      </p:sp>
    </p:spTree>
    <p:extLst>
      <p:ext uri="{BB962C8B-B14F-4D97-AF65-F5344CB8AC3E}">
        <p14:creationId xmlns:p14="http://schemas.microsoft.com/office/powerpoint/2010/main" val="277613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32</a:t>
            </a:fld>
            <a:endParaRPr lang="ru-RU"/>
          </a:p>
        </p:txBody>
      </p:sp>
    </p:spTree>
    <p:extLst>
      <p:ext uri="{BB962C8B-B14F-4D97-AF65-F5344CB8AC3E}">
        <p14:creationId xmlns:p14="http://schemas.microsoft.com/office/powerpoint/2010/main" val="405493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A85C2C-2C20-40C6-9386-811BECB7922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34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14</a:t>
            </a:fld>
            <a:endParaRPr lang="ru-RU"/>
          </a:p>
        </p:txBody>
      </p:sp>
    </p:spTree>
    <p:extLst>
      <p:ext uri="{BB962C8B-B14F-4D97-AF65-F5344CB8AC3E}">
        <p14:creationId xmlns:p14="http://schemas.microsoft.com/office/powerpoint/2010/main" val="268640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15</a:t>
            </a:fld>
            <a:endParaRPr lang="ru-RU"/>
          </a:p>
        </p:txBody>
      </p:sp>
    </p:spTree>
    <p:extLst>
      <p:ext uri="{BB962C8B-B14F-4D97-AF65-F5344CB8AC3E}">
        <p14:creationId xmlns:p14="http://schemas.microsoft.com/office/powerpoint/2010/main" val="299608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16</a:t>
            </a:fld>
            <a:endParaRPr lang="ru-RU"/>
          </a:p>
        </p:txBody>
      </p:sp>
    </p:spTree>
    <p:extLst>
      <p:ext uri="{BB962C8B-B14F-4D97-AF65-F5344CB8AC3E}">
        <p14:creationId xmlns:p14="http://schemas.microsoft.com/office/powerpoint/2010/main" val="34886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20</a:t>
            </a:fld>
            <a:endParaRPr lang="ru-RU" dirty="0"/>
          </a:p>
        </p:txBody>
      </p:sp>
    </p:spTree>
    <p:extLst>
      <p:ext uri="{BB962C8B-B14F-4D97-AF65-F5344CB8AC3E}">
        <p14:creationId xmlns:p14="http://schemas.microsoft.com/office/powerpoint/2010/main" val="234520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21</a:t>
            </a:fld>
            <a:endParaRPr lang="ru-RU" dirty="0"/>
          </a:p>
        </p:txBody>
      </p:sp>
    </p:spTree>
    <p:extLst>
      <p:ext uri="{BB962C8B-B14F-4D97-AF65-F5344CB8AC3E}">
        <p14:creationId xmlns:p14="http://schemas.microsoft.com/office/powerpoint/2010/main" val="349137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22</a:t>
            </a:fld>
            <a:endParaRPr lang="ru-RU" dirty="0"/>
          </a:p>
        </p:txBody>
      </p:sp>
    </p:spTree>
    <p:extLst>
      <p:ext uri="{BB962C8B-B14F-4D97-AF65-F5344CB8AC3E}">
        <p14:creationId xmlns:p14="http://schemas.microsoft.com/office/powerpoint/2010/main" val="298036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23</a:t>
            </a:fld>
            <a:endParaRPr lang="ru-RU" dirty="0"/>
          </a:p>
        </p:txBody>
      </p:sp>
    </p:spTree>
    <p:extLst>
      <p:ext uri="{BB962C8B-B14F-4D97-AF65-F5344CB8AC3E}">
        <p14:creationId xmlns:p14="http://schemas.microsoft.com/office/powerpoint/2010/main" val="231643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DB3EBA-3B4E-4E22-BD56-79B627EB84C2}" type="slidenum">
              <a:rPr lang="ru-RU" smtClean="0"/>
              <a:t>24</a:t>
            </a:fld>
            <a:endParaRPr lang="ru-RU"/>
          </a:p>
        </p:txBody>
      </p:sp>
    </p:spTree>
    <p:extLst>
      <p:ext uri="{BB962C8B-B14F-4D97-AF65-F5344CB8AC3E}">
        <p14:creationId xmlns:p14="http://schemas.microsoft.com/office/powerpoint/2010/main" val="171045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1886" y="2348403"/>
            <a:ext cx="9088041" cy="1620430"/>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603772" y="4283816"/>
            <a:ext cx="7484269" cy="1931917"/>
          </a:xfrm>
          <a:prstGeom prst="rect">
            <a:avLst/>
          </a:prstGeom>
        </p:spPr>
        <p:txBody>
          <a:bodyPr/>
          <a:lstStyle>
            <a:lvl1pPr marL="0" indent="0" algn="ctr">
              <a:buNone/>
              <a:defRPr>
                <a:solidFill>
                  <a:schemeClr val="tx1">
                    <a:tint val="75000"/>
                  </a:schemeClr>
                </a:solidFill>
              </a:defRPr>
            </a:lvl1pPr>
            <a:lvl2pPr marL="491535" indent="0" algn="ctr">
              <a:buNone/>
              <a:defRPr>
                <a:solidFill>
                  <a:schemeClr val="tx1">
                    <a:tint val="75000"/>
                  </a:schemeClr>
                </a:solidFill>
              </a:defRPr>
            </a:lvl2pPr>
            <a:lvl3pPr marL="983073" indent="0" algn="ctr">
              <a:buNone/>
              <a:defRPr>
                <a:solidFill>
                  <a:schemeClr val="tx1">
                    <a:tint val="75000"/>
                  </a:schemeClr>
                </a:solidFill>
              </a:defRPr>
            </a:lvl3pPr>
            <a:lvl4pPr marL="1474607" indent="0" algn="ctr">
              <a:buNone/>
              <a:defRPr>
                <a:solidFill>
                  <a:schemeClr val="tx1">
                    <a:tint val="75000"/>
                  </a:schemeClr>
                </a:solidFill>
              </a:defRPr>
            </a:lvl4pPr>
            <a:lvl5pPr marL="1966144" indent="0" algn="ctr">
              <a:buNone/>
              <a:defRPr>
                <a:solidFill>
                  <a:schemeClr val="tx1">
                    <a:tint val="75000"/>
                  </a:schemeClr>
                </a:solidFill>
              </a:defRPr>
            </a:lvl5pPr>
            <a:lvl6pPr marL="2457680" indent="0" algn="ctr">
              <a:buNone/>
              <a:defRPr>
                <a:solidFill>
                  <a:schemeClr val="tx1">
                    <a:tint val="75000"/>
                  </a:schemeClr>
                </a:solidFill>
              </a:defRPr>
            </a:lvl6pPr>
            <a:lvl7pPr marL="2949216" indent="0" algn="ctr">
              <a:buNone/>
              <a:defRPr>
                <a:solidFill>
                  <a:schemeClr val="tx1">
                    <a:tint val="75000"/>
                  </a:schemeClr>
                </a:solidFill>
              </a:defRPr>
            </a:lvl7pPr>
            <a:lvl8pPr marL="3440752" indent="0" algn="ctr">
              <a:buNone/>
              <a:defRPr>
                <a:solidFill>
                  <a:schemeClr val="tx1">
                    <a:tint val="75000"/>
                  </a:schemeClr>
                </a:solidFill>
              </a:defRPr>
            </a:lvl8pPr>
            <a:lvl9pPr marL="393228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34592" y="7006700"/>
            <a:ext cx="2494756" cy="402483"/>
          </a:xfrm>
          <a:prstGeom prst="rect">
            <a:avLst/>
          </a:prstGeom>
        </p:spPr>
        <p:txBody>
          <a:bodyPr/>
          <a:lstStyle/>
          <a:p>
            <a:fld id="{45BE4FCE-DEF6-48AC-807F-D89CBE74A3FE}" type="datetimeFigureOut">
              <a:rPr lang="ru-RU" smtClean="0"/>
              <a:t>23.09.2024</a:t>
            </a:fld>
            <a:endParaRPr lang="ru-RU"/>
          </a:p>
        </p:txBody>
      </p:sp>
      <p:sp>
        <p:nvSpPr>
          <p:cNvPr id="5" name="Нижний колонтитул 4"/>
          <p:cNvSpPr>
            <a:spLocks noGrp="1"/>
          </p:cNvSpPr>
          <p:nvPr>
            <p:ph type="ftr" sz="quarter" idx="11"/>
          </p:nvPr>
        </p:nvSpPr>
        <p:spPr>
          <a:xfrm>
            <a:off x="3653040" y="7006700"/>
            <a:ext cx="3385741" cy="402483"/>
          </a:xfrm>
          <a:prstGeom prst="rect">
            <a:avLst/>
          </a:prstGeom>
        </p:spPr>
        <p:txBody>
          <a:bodyPr/>
          <a:lstStyle/>
          <a:p>
            <a:endParaRPr lang="ru-RU"/>
          </a:p>
        </p:txBody>
      </p:sp>
      <p:sp>
        <p:nvSpPr>
          <p:cNvPr id="6" name="Номер слайда 5"/>
          <p:cNvSpPr>
            <a:spLocks noGrp="1"/>
          </p:cNvSpPr>
          <p:nvPr>
            <p:ph type="sldNum" sz="quarter" idx="12"/>
          </p:nvPr>
        </p:nvSpPr>
        <p:spPr>
          <a:xfrm>
            <a:off x="7662466" y="7006700"/>
            <a:ext cx="2494756" cy="402483"/>
          </a:xfrm>
          <a:prstGeom prst="rect">
            <a:avLst/>
          </a:prstGeom>
        </p:spPr>
        <p:txBody>
          <a:bodyPr/>
          <a:lstStyle/>
          <a:p>
            <a:fld id="{C6FC1216-9A7A-486E-A0ED-5622F14A49F2}" type="slidenum">
              <a:rPr lang="ru-RU" smtClean="0"/>
              <a:t>‹#›</a:t>
            </a:fld>
            <a:endParaRPr lang="ru-RU"/>
          </a:p>
        </p:txBody>
      </p:sp>
    </p:spTree>
    <p:extLst>
      <p:ext uri="{BB962C8B-B14F-4D97-AF65-F5344CB8AC3E}">
        <p14:creationId xmlns:p14="http://schemas.microsoft.com/office/powerpoint/2010/main" val="1200256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0027935" r:id="rId1"/>
    <p:sldLayoutId id="2400027936" r:id="rId2"/>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package" Target="../embeddings/Microsoft_Word_Document.docx"/><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0448925" cy="7562850"/>
          <a:chOff x="0" y="0"/>
          <a:chExt cx="10448925" cy="7562850"/>
        </a:xfrm>
      </p:grpSpPr>
      <p:sp>
        <p:nvSpPr>
          <p:cNvPr id="9" name="TextBox 8"/>
          <p:cNvSpPr txBox="1"/>
          <p:nvPr/>
        </p:nvSpPr>
        <p:spPr>
          <a:xfrm>
            <a:off x="0" y="0"/>
            <a:ext cx="361950" cy="7562850"/>
          </a:xfrm>
          <a:prstGeom prst="rect">
            <a:avLst/>
          </a:prstGeom>
          <a:solidFill>
            <a:srgbClr val="CC9933">
              <a:alpha val="100000"/>
            </a:srgbClr>
          </a:solidFill>
        </p:spPr>
        <p:txBody>
          <a:bodyPr lIns="91440" tIns="45720" rIns="91440" bIns="45720" rtlCol="0">
            <a:spAutoFit/>
          </a:bodyPr>
          <a:lstStyle/>
          <a:p>
            <a:pPr marL="0" marR="0" lvl="0" indent="0" algn="l" fontAlgn="base">
              <a:lnSpc>
                <a:spcPct val="100000"/>
              </a:lnSpc>
            </a:pPr>
            <a:endParaRPr dirty="0"/>
          </a:p>
        </p:txBody>
      </p:sp>
      <p:pic>
        <p:nvPicPr>
          <p:cNvPr id="2" name="Рисунок 1"/>
          <p:cNvPicPr>
            <a:picLocks noChangeAspect="1"/>
          </p:cNvPicPr>
          <p:nvPr/>
        </p:nvPicPr>
        <p:blipFill>
          <a:blip r:embed="rId2"/>
          <a:stretch>
            <a:fillRect/>
          </a:stretch>
        </p:blipFill>
        <p:spPr>
          <a:xfrm>
            <a:off x="361950" y="0"/>
            <a:ext cx="2524125" cy="7562850"/>
          </a:xfrm>
          <a:prstGeom prst="rect">
            <a:avLst/>
          </a:prstGeom>
          <a:noFill/>
        </p:spPr>
      </p:pic>
      <p:pic>
        <p:nvPicPr>
          <p:cNvPr id="3" name="Рисунок 2"/>
          <p:cNvPicPr>
            <a:picLocks noChangeAspect="1"/>
          </p:cNvPicPr>
          <p:nvPr/>
        </p:nvPicPr>
        <p:blipFill>
          <a:blip r:embed="rId3"/>
          <a:stretch>
            <a:fillRect/>
          </a:stretch>
        </p:blipFill>
        <p:spPr>
          <a:xfrm>
            <a:off x="3238500" y="361950"/>
            <a:ext cx="2000250" cy="1428750"/>
          </a:xfrm>
          <a:prstGeom prst="rect">
            <a:avLst/>
          </a:prstGeom>
          <a:noFill/>
        </p:spPr>
      </p:pic>
      <p:sp>
        <p:nvSpPr>
          <p:cNvPr id="4" name="TextBox 3"/>
          <p:cNvSpPr txBox="1"/>
          <p:nvPr/>
        </p:nvSpPr>
        <p:spPr>
          <a:xfrm>
            <a:off x="3238500" y="2343150"/>
            <a:ext cx="7200900" cy="361950"/>
          </a:xfrm>
          <a:prstGeom prst="rect">
            <a:avLst/>
          </a:prstGeom>
          <a:noFill/>
        </p:spPr>
        <p:txBody>
          <a:bodyPr lIns="91440" tIns="45720" rIns="91440" bIns="45720" rtlCol="0" anchor="b">
            <a:spAutoFit/>
          </a:bodyPr>
          <a:lstStyle/>
          <a:p>
            <a:pPr marL="0" marR="0" lvl="0" indent="0" algn="ctr" fontAlgn="b">
              <a:lnSpc>
                <a:spcPct val="100000"/>
              </a:lnSpc>
            </a:pPr>
            <a:r>
              <a:rPr lang="ru-RU" sz="1600" u="none" spc="0" dirty="0">
                <a:solidFill>
                  <a:srgbClr val="777777">
                    <a:alpha val="100000"/>
                  </a:srgbClr>
                </a:solidFill>
                <a:latin typeface="Scada"/>
              </a:rPr>
              <a:t>Отчетная презентация проекта повышения эффективности</a:t>
            </a:r>
          </a:p>
        </p:txBody>
      </p:sp>
      <p:cxnSp>
        <p:nvCxnSpPr>
          <p:cNvPr id="5" name="Прямая соединительная линия 4"/>
          <p:cNvCxnSpPr/>
          <p:nvPr/>
        </p:nvCxnSpPr>
        <p:spPr>
          <a:xfrm>
            <a:off x="3238500" y="2771775"/>
            <a:ext cx="7200900" cy="0"/>
          </a:xfrm>
          <a:prstGeom prst="line">
            <a:avLst/>
          </a:prstGeom>
          <a:ln w="25400" cap="flat" cmpd="sng" algn="ctr">
            <a:solidFill>
              <a:srgbClr val="336699">
                <a:alpha val="100000"/>
              </a:srgbClr>
            </a:solidFill>
            <a:prstDash val="solid"/>
            <a:round/>
            <a:headEnd type="none" w="med" len="med"/>
            <a:tailEnd type="none" w="med" len="med"/>
          </a:ln>
        </p:spPr>
      </p:cxnSp>
      <p:sp>
        <p:nvSpPr>
          <p:cNvPr id="6" name="TextBox 5"/>
          <p:cNvSpPr txBox="1"/>
          <p:nvPr/>
        </p:nvSpPr>
        <p:spPr>
          <a:xfrm>
            <a:off x="3238500" y="2876550"/>
            <a:ext cx="7200900" cy="1076325"/>
          </a:xfrm>
          <a:prstGeom prst="rect">
            <a:avLst/>
          </a:prstGeom>
          <a:noFill/>
        </p:spPr>
        <p:txBody>
          <a:bodyPr lIns="91440" tIns="45720" rIns="91440" bIns="45720" rtlCol="0" anchor="t">
            <a:normAutofit/>
          </a:bodyPr>
          <a:lstStyle/>
          <a:p>
            <a:pPr marL="0" marR="0" lvl="0" indent="0" algn="ctr" fontAlgn="t">
              <a:lnSpc>
                <a:spcPct val="100000"/>
              </a:lnSpc>
            </a:pPr>
            <a:r>
              <a:rPr lang="ru-RU" sz="1800" b="1" u="none" spc="0" dirty="0">
                <a:solidFill>
                  <a:srgbClr val="000000">
                    <a:alpha val="100000"/>
                  </a:srgbClr>
                </a:solidFill>
                <a:latin typeface="Scada"/>
              </a:rPr>
              <a:t>Повышение эффективности управления дебиторской задолженностью по доходам бюджета (платежам за наём жилых помещений) </a:t>
            </a:r>
          </a:p>
        </p:txBody>
      </p:sp>
      <p:sp>
        <p:nvSpPr>
          <p:cNvPr id="7" name="TextBox 6"/>
          <p:cNvSpPr txBox="1"/>
          <p:nvPr/>
        </p:nvSpPr>
        <p:spPr>
          <a:xfrm>
            <a:off x="5921970" y="4324350"/>
            <a:ext cx="4524538" cy="2695575"/>
          </a:xfrm>
          <a:prstGeom prst="rect">
            <a:avLst/>
          </a:prstGeom>
          <a:noFill/>
        </p:spPr>
        <p:txBody>
          <a:bodyPr lIns="91440" tIns="45720" rIns="91440" bIns="45720" rtlCol="0" anchor="t">
            <a:normAutofit/>
          </a:bodyPr>
          <a:lstStyle/>
          <a:p>
            <a:pPr marL="0" marR="0" lvl="0" indent="0" algn="l" fontAlgn="t">
              <a:lnSpc>
                <a:spcPct val="100000"/>
              </a:lnSpc>
            </a:pPr>
            <a:r>
              <a:rPr lang="ru-RU" sz="1200" b="1" u="none" spc="0" dirty="0">
                <a:solidFill>
                  <a:srgbClr val="2F658E">
                    <a:alpha val="100000"/>
                  </a:srgbClr>
                </a:solidFill>
                <a:latin typeface="Scada"/>
              </a:rPr>
              <a:t>ДОКЛАДЧИК: </a:t>
            </a:r>
          </a:p>
          <a:p>
            <a:pPr marL="0" marR="0" lvl="0" indent="0" algn="l" fontAlgn="t">
              <a:lnSpc>
                <a:spcPct val="100000"/>
              </a:lnSpc>
            </a:pPr>
            <a:r>
              <a:rPr lang="ru-RU" sz="1400" dirty="0">
                <a:solidFill>
                  <a:srgbClr val="000000">
                    <a:alpha val="100000"/>
                  </a:srgbClr>
                </a:solidFill>
                <a:latin typeface="Scada"/>
              </a:rPr>
              <a:t>Силантьева Виктория Владимировна –</a:t>
            </a:r>
          </a:p>
          <a:p>
            <a:pPr marL="0" marR="0" lvl="0" indent="0" algn="l" fontAlgn="t">
              <a:lnSpc>
                <a:spcPct val="100000"/>
              </a:lnSpc>
            </a:pPr>
            <a:r>
              <a:rPr lang="ru-RU" sz="1200" dirty="0">
                <a:solidFill>
                  <a:srgbClr val="000000">
                    <a:alpha val="100000"/>
                  </a:srgbClr>
                </a:solidFill>
                <a:latin typeface="Scada"/>
              </a:rPr>
              <a:t>заместитель председателя комитета правового и</a:t>
            </a:r>
          </a:p>
          <a:p>
            <a:pPr marL="0" marR="0" lvl="0" indent="0" algn="l" fontAlgn="t">
              <a:lnSpc>
                <a:spcPct val="100000"/>
              </a:lnSpc>
            </a:pPr>
            <a:r>
              <a:rPr lang="ru-RU" sz="1200" dirty="0">
                <a:solidFill>
                  <a:srgbClr val="000000">
                    <a:alpha val="100000"/>
                  </a:srgbClr>
                </a:solidFill>
                <a:latin typeface="Scada"/>
              </a:rPr>
              <a:t>кадрового обеспечения</a:t>
            </a:r>
            <a:r>
              <a:rPr lang="ru-RU" sz="1200" u="none" spc="0" dirty="0">
                <a:solidFill>
                  <a:srgbClr val="2F658E">
                    <a:alpha val="100000"/>
                  </a:srgbClr>
                </a:solidFill>
                <a:latin typeface="Scada"/>
              </a:rPr>
              <a:t>
</a:t>
            </a:r>
            <a:r>
              <a:rPr lang="ru-RU" sz="1200" u="none" spc="0" dirty="0">
                <a:solidFill>
                  <a:srgbClr val="000000">
                    <a:alpha val="100000"/>
                  </a:srgbClr>
                </a:solidFill>
                <a:latin typeface="Scada"/>
              </a:rPr>
              <a:t>
</a:t>
            </a:r>
            <a:r>
              <a:rPr lang="ru-RU" sz="1200" b="1" u="none" spc="0" dirty="0">
                <a:solidFill>
                  <a:srgbClr val="2F658E">
                    <a:alpha val="100000"/>
                  </a:srgbClr>
                </a:solidFill>
                <a:latin typeface="Scada"/>
              </a:rPr>
              <a:t>ОРГАНИЗАЦИЯ:
</a:t>
            </a:r>
            <a:r>
              <a:rPr lang="ru-RU" sz="1400" u="none" spc="0" dirty="0">
                <a:solidFill>
                  <a:srgbClr val="000000">
                    <a:alpha val="100000"/>
                  </a:srgbClr>
                </a:solidFill>
                <a:latin typeface="Scada"/>
              </a:rPr>
              <a:t>Администрация Боровичского муниципального района </a:t>
            </a:r>
          </a:p>
        </p:txBody>
      </p:sp>
      <p:sp>
        <p:nvSpPr>
          <p:cNvPr id="8" name="TextBox 7"/>
          <p:cNvSpPr txBox="1"/>
          <p:nvPr/>
        </p:nvSpPr>
        <p:spPr>
          <a:xfrm>
            <a:off x="3238500" y="7019925"/>
            <a:ext cx="7200900" cy="361950"/>
          </a:xfrm>
          <a:prstGeom prst="rect">
            <a:avLst/>
          </a:prstGeom>
          <a:noFill/>
        </p:spPr>
        <p:txBody>
          <a:bodyPr lIns="91440" tIns="45720" rIns="91440" bIns="45720" rtlCol="0" anchor="b">
            <a:noAutofit/>
          </a:bodyPr>
          <a:lstStyle/>
          <a:p>
            <a:pPr marL="0" marR="0" lvl="0" indent="0" algn="ctr" fontAlgn="b">
              <a:lnSpc>
                <a:spcPct val="100000"/>
              </a:lnSpc>
            </a:pPr>
            <a:r>
              <a:rPr lang="ru-RU" sz="1200" u="none" spc="0" dirty="0">
                <a:solidFill>
                  <a:srgbClr val="555555">
                    <a:alpha val="100000"/>
                  </a:srgbClr>
                </a:solidFill>
                <a:latin typeface="Scada"/>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08"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457700"/>
          </a:xfrm>
          <a:prstGeom prst="rect">
            <a:avLst/>
          </a:prstGeom>
          <a:noFill/>
        </p:spPr>
        <p:txBody>
          <a:bodyPr lIns="91440" tIns="45720" rIns="91440" bIns="45720" rtlCol="0" anchor="t">
            <a:normAutofit fontScale="40000" lnSpcReduction="20000"/>
          </a:bodyPr>
          <a:lstStyle/>
          <a:p>
            <a:pPr marL="0" marR="0" lvl="0" indent="0" algn="l" fontAlgn="t">
              <a:lnSpc>
                <a:spcPct val="100000"/>
              </a:lnSpc>
            </a:pPr>
            <a:r>
              <a:rPr lang="ru-RU" sz="1900" b="1" u="none" spc="0" dirty="0">
                <a:solidFill>
                  <a:srgbClr val="2F658E">
                    <a:alpha val="100000"/>
                  </a:srgbClr>
                </a:solidFill>
                <a:latin typeface="Scada"/>
              </a:rPr>
              <a:t>Время протекания процесса:
</a:t>
            </a:r>
            <a:r>
              <a:rPr lang="ru-RU" sz="1900" b="1" u="none" spc="0" dirty="0">
                <a:solidFill>
                  <a:srgbClr val="000000">
                    <a:alpha val="100000"/>
                  </a:srgbClr>
                </a:solidFill>
                <a:latin typeface="Scada"/>
              </a:rPr>
              <a:t>211 ч
</a:t>
            </a:r>
            <a:r>
              <a:rPr lang="ru-RU" sz="1900" b="1" u="none" spc="0" dirty="0">
                <a:solidFill>
                  <a:srgbClr val="2F658E">
                    <a:alpha val="100000"/>
                  </a:srgbClr>
                </a:solidFill>
                <a:latin typeface="Scada"/>
              </a:rPr>
              <a:t>Предлагаемые решения:</a:t>
            </a:r>
            <a:r>
              <a:rPr lang="ru-RU" sz="1100" b="1" u="none" spc="0" dirty="0">
                <a:solidFill>
                  <a:srgbClr val="2F658E">
                    <a:alpha val="100000"/>
                  </a:srgbClr>
                </a:solidFill>
                <a:latin typeface="Scada"/>
              </a:rPr>
              <a:t>
</a:t>
            </a:r>
          </a:p>
          <a:p>
            <a:pPr marL="0" marR="0" lvl="0" indent="0" algn="l" fontAlgn="t">
              <a:lnSpc>
                <a:spcPct val="100000"/>
              </a:lnSpc>
            </a:pPr>
            <a:r>
              <a:rPr lang="ru-RU" sz="1700" u="none" spc="0" dirty="0">
                <a:solidFill>
                  <a:srgbClr val="000000">
                    <a:alpha val="100000"/>
                  </a:srgbClr>
                </a:solidFill>
                <a:latin typeface="Scada"/>
              </a:rPr>
              <a:t>1. 1) Приглашение на комиссию - заседание рабочей группы по укреплению налоговой и бюджетной дисциплины.
2) Направление писем, размещение объявлений в СМИ о кампании по оформлению (переоформлению)  договоров социального найма.  
2. Составление ежемесячного плана работы по количеству лицевых счетов для направления заявлений в суд и направления претензий.
3. Взаимодействие с исполнителем по запросу (в устной форме периодические напоминания о параметрах запроса).
4. 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
5. На время проекта уделить особое внимание работе по взысканию задолженности за наем жилых помещений.
6. 1) Проведение информационной работы с населением (в том числе через СМИ, социальные сети, на официальном сайте Администрации). 
2) Проведение заседаний рабочей группы по укреплению налоговой и бюджетной дисциплины. 
3) В ходе работы с должниками выявление уважительных причин образования долга - с целью дальнейшего урегулирования вопроса погашения задолженности. 
7. 1) Интенсификация процесса претензионной и исковой работы.
2) Выявление задолженности, имеющей признаки нереальной к взысканию, для дальнейшего списания с баланса по решению соответствующих комиссий. </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6</a:t>
            </a:r>
          </a:p>
        </p:txBody>
      </p:sp>
      <p:sp>
        <p:nvSpPr>
          <p:cNvPr id="24" name="TextBox 23"/>
          <p:cNvSpPr txBox="1"/>
          <p:nvPr/>
        </p:nvSpPr>
        <p:spPr>
          <a:xfrm>
            <a:off x="10763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0,25 ч</a:t>
            </a:r>
          </a:p>
        </p:txBody>
      </p:sp>
      <p:sp>
        <p:nvSpPr>
          <p:cNvPr id="25" name="TextBox 24"/>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26" name="TextBox 25"/>
          <p:cNvSpPr txBox="1"/>
          <p:nvPr/>
        </p:nvSpPr>
        <p:spPr>
          <a:xfrm>
            <a:off x="72390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Формирование запроса в отдел по управлению имуществом Администрации о выдаче выписки из реестра муниципального имущества</a:t>
            </a:r>
          </a:p>
        </p:txBody>
      </p:sp>
      <p:sp>
        <p:nvSpPr>
          <p:cNvPr id="27" name="TextBox 26"/>
          <p:cNvSpPr txBox="1"/>
          <p:nvPr/>
        </p:nvSpPr>
        <p:spPr>
          <a:xfrm>
            <a:off x="72390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28" name="TextBox 27"/>
          <p:cNvSpPr txBox="1"/>
          <p:nvPr/>
        </p:nvSpPr>
        <p:spPr>
          <a:xfrm>
            <a:off x="72390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9" name="Рисунок 28"/>
          <p:cNvPicPr>
            <a:picLocks noChangeAspect="1"/>
          </p:cNvPicPr>
          <p:nvPr/>
        </p:nvPicPr>
        <p:blipFill>
          <a:blip r:embed="rId7"/>
          <a:stretch>
            <a:fillRect/>
          </a:stretch>
        </p:blipFill>
        <p:spPr>
          <a:xfrm>
            <a:off x="1281113" y="3781425"/>
            <a:ext cx="561975" cy="361950"/>
          </a:xfrm>
          <a:prstGeom prst="rect">
            <a:avLst/>
          </a:prstGeom>
          <a:noFill/>
          <a:effectLst>
            <a:outerShdw blurRad="57150" dist="19050" dir="2700000" algn="br" rotWithShape="0">
              <a:srgbClr val="000000">
                <a:alpha val="50000"/>
              </a:srgbClr>
            </a:outerShdw>
          </a:effectLst>
        </p:spPr>
      </p:pic>
      <p:sp>
        <p:nvSpPr>
          <p:cNvPr id="30" name="TextBox 29"/>
          <p:cNvSpPr txBox="1"/>
          <p:nvPr/>
        </p:nvSpPr>
        <p:spPr>
          <a:xfrm>
            <a:off x="12573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1" name="Рисунок 30"/>
          <p:cNvPicPr>
            <a:picLocks noChangeAspect="1"/>
          </p:cNvPicPr>
          <p:nvPr/>
        </p:nvPicPr>
        <p:blipFill>
          <a:blip r:embed="rId8"/>
          <a:stretch>
            <a:fillRect/>
          </a:stretch>
        </p:blipFill>
        <p:spPr>
          <a:xfrm>
            <a:off x="323850" y="2466975"/>
            <a:ext cx="342900" cy="428625"/>
          </a:xfrm>
          <a:prstGeom prst="rect">
            <a:avLst/>
          </a:prstGeom>
          <a:noFill/>
        </p:spPr>
      </p:pic>
      <p:pic>
        <p:nvPicPr>
          <p:cNvPr id="32" name="Рисунок 31"/>
          <p:cNvPicPr>
            <a:picLocks noChangeAspect="1"/>
          </p:cNvPicPr>
          <p:nvPr/>
        </p:nvPicPr>
        <p:blipFill>
          <a:blip r:embed="rId8"/>
          <a:stretch>
            <a:fillRect/>
          </a:stretch>
        </p:blipFill>
        <p:spPr>
          <a:xfrm>
            <a:off x="2047875" y="2466975"/>
            <a:ext cx="342900" cy="428625"/>
          </a:xfrm>
          <a:prstGeom prst="rect">
            <a:avLst/>
          </a:prstGeom>
          <a:noFill/>
        </p:spPr>
      </p:pic>
      <p:sp>
        <p:nvSpPr>
          <p:cNvPr id="33" name="TextBox 32"/>
          <p:cNvSpPr txBox="1"/>
          <p:nvPr/>
        </p:nvSpPr>
        <p:spPr>
          <a:xfrm>
            <a:off x="2019300"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0,25 ч</a:t>
            </a:r>
          </a:p>
        </p:txBody>
      </p:sp>
      <p:sp>
        <p:nvSpPr>
          <p:cNvPr id="34" name="TextBox 33"/>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5" name="TextBox 34"/>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7</a:t>
            </a:r>
          </a:p>
        </p:txBody>
      </p:sp>
      <p:sp>
        <p:nvSpPr>
          <p:cNvPr id="36" name="TextBox 35"/>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8 ч</a:t>
            </a:r>
          </a:p>
        </p:txBody>
      </p:sp>
      <p:sp>
        <p:nvSpPr>
          <p:cNvPr id="37" name="TextBox 36"/>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 по имущественным отношениям</a:t>
            </a:r>
          </a:p>
        </p:txBody>
      </p:sp>
      <p:sp>
        <p:nvSpPr>
          <p:cNvPr id="38" name="TextBox 37"/>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Формирование выписки из реестра муниципального имущества</a:t>
            </a:r>
          </a:p>
        </p:txBody>
      </p:sp>
      <p:sp>
        <p:nvSpPr>
          <p:cNvPr id="39" name="TextBox 38"/>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0" name="TextBox 39"/>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1" name="Рисунок 40"/>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42" name="TextBox 41"/>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3" name="Рисунок 42"/>
          <p:cNvPicPr>
            <a:picLocks noChangeAspect="1"/>
          </p:cNvPicPr>
          <p:nvPr/>
        </p:nvPicPr>
        <p:blipFill>
          <a:blip r:embed="rId8"/>
          <a:stretch>
            <a:fillRect/>
          </a:stretch>
        </p:blipFill>
        <p:spPr>
          <a:xfrm>
            <a:off x="3819525" y="2466975"/>
            <a:ext cx="342900" cy="428625"/>
          </a:xfrm>
          <a:prstGeom prst="rect">
            <a:avLst/>
          </a:prstGeom>
          <a:noFill/>
        </p:spPr>
      </p:pic>
      <p:sp>
        <p:nvSpPr>
          <p:cNvPr id="44" name="TextBox 43"/>
          <p:cNvSpPr txBox="1"/>
          <p:nvPr/>
        </p:nvSpPr>
        <p:spPr>
          <a:xfrm>
            <a:off x="3781425"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0,25 ч</a:t>
            </a:r>
          </a:p>
        </p:txBody>
      </p:sp>
      <p:sp>
        <p:nvSpPr>
          <p:cNvPr id="45" name="TextBox 44"/>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6" name="TextBox 45"/>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8</a:t>
            </a:r>
          </a:p>
        </p:txBody>
      </p:sp>
      <p:sp>
        <p:nvSpPr>
          <p:cNvPr id="47" name="TextBox 46"/>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a:t>
            </a:r>
          </a:p>
        </p:txBody>
      </p:sp>
      <p:sp>
        <p:nvSpPr>
          <p:cNvPr id="48" name="TextBox 47"/>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49" name="TextBox 48"/>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lnSpcReduction="10000"/>
          </a:bodyPr>
          <a:lstStyle/>
          <a:p>
            <a:pPr marL="0" marR="0" lvl="0" indent="0" algn="l" fontAlgn="t">
              <a:lnSpc>
                <a:spcPct val="100000"/>
              </a:lnSpc>
            </a:pPr>
            <a:r>
              <a:rPr lang="ru-RU" sz="900" u="none" spc="0">
                <a:solidFill>
                  <a:srgbClr val="000000">
                    <a:alpha val="100000"/>
                  </a:srgbClr>
                </a:solidFill>
                <a:latin typeface="Scada"/>
              </a:rPr>
              <a:t>Формирование пакета документов для подачи заявления в суд (выгрузка карточки лицевого счета, подготовка справки для суда и служебной записки в комитет правового обеспечения</a:t>
            </a:r>
          </a:p>
        </p:txBody>
      </p:sp>
      <p:sp>
        <p:nvSpPr>
          <p:cNvPr id="50" name="TextBox 49"/>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1" name="TextBox 50"/>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2" name="Рисунок 51"/>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53" name="TextBox 52"/>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4" name="Рисунок 53"/>
          <p:cNvPicPr>
            <a:picLocks noChangeAspect="1"/>
          </p:cNvPicPr>
          <p:nvPr/>
        </p:nvPicPr>
        <p:blipFill>
          <a:blip r:embed="rId8"/>
          <a:stretch>
            <a:fillRect/>
          </a:stretch>
        </p:blipFill>
        <p:spPr>
          <a:xfrm>
            <a:off x="5581650" y="2466975"/>
            <a:ext cx="342900" cy="428625"/>
          </a:xfrm>
          <a:prstGeom prst="rect">
            <a:avLst/>
          </a:prstGeom>
          <a:noFill/>
        </p:spPr>
      </p:pic>
      <p:sp>
        <p:nvSpPr>
          <p:cNvPr id="55" name="TextBox 54"/>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6" name="TextBox 55"/>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9</a:t>
            </a:r>
          </a:p>
        </p:txBody>
      </p:sp>
      <p:sp>
        <p:nvSpPr>
          <p:cNvPr id="57" name="TextBox 56"/>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a:t>
            </a:r>
          </a:p>
        </p:txBody>
      </p:sp>
      <p:sp>
        <p:nvSpPr>
          <p:cNvPr id="58" name="TextBox 57"/>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начальник отдела по жилищным вопросам</a:t>
            </a:r>
          </a:p>
        </p:txBody>
      </p:sp>
      <p:sp>
        <p:nvSpPr>
          <p:cNvPr id="59" name="TextBox 58"/>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Подписание служебной записки</a:t>
            </a:r>
          </a:p>
        </p:txBody>
      </p:sp>
      <p:sp>
        <p:nvSpPr>
          <p:cNvPr id="60" name="TextBox 59"/>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61" name="TextBox 60"/>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2" name="Рисунок 61"/>
          <p:cNvPicPr>
            <a:picLocks noChangeAspect="1"/>
          </p:cNvPicPr>
          <p:nvPr/>
        </p:nvPicPr>
        <p:blipFill>
          <a:blip r:embed="rId7"/>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63" name="TextBox 62"/>
          <p:cNvSpPr txBox="1"/>
          <p:nvPr/>
        </p:nvSpPr>
        <p:spPr>
          <a:xfrm>
            <a:off x="65532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4" name="Рисунок 63"/>
          <p:cNvPicPr>
            <a:picLocks noChangeAspect="1"/>
          </p:cNvPicPr>
          <p:nvPr/>
        </p:nvPicPr>
        <p:blipFill>
          <a:blip r:embed="rId8"/>
          <a:stretch>
            <a:fillRect/>
          </a:stretch>
        </p:blipFill>
        <p:spPr>
          <a:xfrm>
            <a:off x="7343775" y="2466975"/>
            <a:ext cx="342900" cy="428625"/>
          </a:xfrm>
          <a:prstGeom prst="rect">
            <a:avLst/>
          </a:prstGeom>
          <a:noFill/>
        </p:spPr>
      </p:pic>
      <p:sp>
        <p:nvSpPr>
          <p:cNvPr id="65" name="TextBox 64"/>
          <p:cNvSpPr txBox="1"/>
          <p:nvPr/>
        </p:nvSpPr>
        <p:spPr>
          <a:xfrm>
            <a:off x="7305675"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0,25 ч</a:t>
            </a:r>
          </a:p>
        </p:txBody>
      </p:sp>
      <p:sp>
        <p:nvSpPr>
          <p:cNvPr id="66" name="TextBox 65"/>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7" name="TextBox 66"/>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10</a:t>
            </a:r>
          </a:p>
        </p:txBody>
      </p:sp>
      <p:sp>
        <p:nvSpPr>
          <p:cNvPr id="68" name="TextBox 67"/>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 ч</a:t>
            </a:r>
          </a:p>
        </p:txBody>
      </p:sp>
      <p:sp>
        <p:nvSpPr>
          <p:cNvPr id="69" name="TextBox 68"/>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председатель комитета правового обеспечения</a:t>
            </a:r>
          </a:p>
        </p:txBody>
      </p:sp>
      <p:sp>
        <p:nvSpPr>
          <p:cNvPr id="70" name="TextBox 69"/>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Распределение объема исковой работы между сотрудниками</a:t>
            </a:r>
          </a:p>
        </p:txBody>
      </p:sp>
      <p:sp>
        <p:nvSpPr>
          <p:cNvPr id="71" name="TextBox 70"/>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2" name="TextBox 71"/>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3" name="Рисунок 72"/>
          <p:cNvPicPr>
            <a:picLocks noChangeAspect="1"/>
          </p:cNvPicPr>
          <p:nvPr/>
        </p:nvPicPr>
        <p:blipFill>
          <a:blip r:embed="rId7"/>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74" name="TextBox 73"/>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75" name="Рисунок 74"/>
          <p:cNvPicPr>
            <a:picLocks noChangeAspect="1"/>
          </p:cNvPicPr>
          <p:nvPr/>
        </p:nvPicPr>
        <p:blipFill>
          <a:blip r:embed="rId8"/>
          <a:stretch>
            <a:fillRect/>
          </a:stretch>
        </p:blipFill>
        <p:spPr>
          <a:xfrm>
            <a:off x="323850" y="5705475"/>
            <a:ext cx="342900" cy="428625"/>
          </a:xfrm>
          <a:prstGeom prst="rect">
            <a:avLst/>
          </a:prstGeom>
          <a:noFill/>
        </p:spPr>
      </p:pic>
      <p:pic>
        <p:nvPicPr>
          <p:cNvPr id="76" name="Рисунок 75"/>
          <p:cNvPicPr>
            <a:picLocks noChangeAspect="1"/>
          </p:cNvPicPr>
          <p:nvPr/>
        </p:nvPicPr>
        <p:blipFill>
          <a:blip r:embed="rId8"/>
          <a:stretch>
            <a:fillRect/>
          </a:stretch>
        </p:blipFill>
        <p:spPr>
          <a:xfrm>
            <a:off x="2047875" y="5705475"/>
            <a:ext cx="342900" cy="428625"/>
          </a:xfrm>
          <a:prstGeom prst="rect">
            <a:avLst/>
          </a:prstGeom>
          <a:noFill/>
        </p:spPr>
      </p:pic>
      <p:sp>
        <p:nvSpPr>
          <p:cNvPr id="77" name="TextBox 76"/>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8" name="TextBox 77"/>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11</a:t>
            </a:r>
          </a:p>
        </p:txBody>
      </p:sp>
      <p:sp>
        <p:nvSpPr>
          <p:cNvPr id="79" name="TextBox 78"/>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80" name="TextBox 79"/>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специалист комитета правового обеспечения</a:t>
            </a:r>
          </a:p>
        </p:txBody>
      </p:sp>
      <p:sp>
        <p:nvSpPr>
          <p:cNvPr id="81" name="TextBox 80"/>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Проверка документов и формирование документов в суд</a:t>
            </a:r>
          </a:p>
        </p:txBody>
      </p:sp>
      <p:sp>
        <p:nvSpPr>
          <p:cNvPr id="82" name="TextBox 81"/>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3" name="TextBox 82"/>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4" name="Рисунок 83"/>
          <p:cNvPicPr>
            <a:picLocks noChangeAspect="1"/>
          </p:cNvPicPr>
          <p:nvPr/>
        </p:nvPicPr>
        <p:blipFill>
          <a:blip r:embed="rId4"/>
          <a:stretch>
            <a:fillRect/>
          </a:stretch>
        </p:blipFill>
        <p:spPr>
          <a:xfrm>
            <a:off x="3138488" y="7019925"/>
            <a:ext cx="533400" cy="361950"/>
          </a:xfrm>
          <a:prstGeom prst="rect">
            <a:avLst/>
          </a:prstGeom>
          <a:noFill/>
          <a:effectLst>
            <a:outerShdw blurRad="57150" dist="19050" dir="2700000" algn="br" rotWithShape="0">
              <a:srgbClr val="000000">
                <a:alpha val="50000"/>
              </a:srgbClr>
            </a:outerShdw>
          </a:effectLst>
        </p:spPr>
      </p:pic>
      <p:sp>
        <p:nvSpPr>
          <p:cNvPr id="85" name="TextBox 84"/>
          <p:cNvSpPr txBox="1"/>
          <p:nvPr/>
        </p:nvSpPr>
        <p:spPr>
          <a:xfrm>
            <a:off x="3133725" y="70199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4,5</a:t>
            </a:r>
          </a:p>
        </p:txBody>
      </p:sp>
      <p:pic>
        <p:nvPicPr>
          <p:cNvPr id="86" name="Рисунок 85"/>
          <p:cNvPicPr>
            <a:picLocks noChangeAspect="1"/>
          </p:cNvPicPr>
          <p:nvPr/>
        </p:nvPicPr>
        <p:blipFill>
          <a:blip r:embed="rId7"/>
          <a:stretch>
            <a:fillRect/>
          </a:stretch>
        </p:blipFill>
        <p:spPr>
          <a:xfrm>
            <a:off x="2509838" y="7019925"/>
            <a:ext cx="561975" cy="361950"/>
          </a:xfrm>
          <a:prstGeom prst="rect">
            <a:avLst/>
          </a:prstGeom>
          <a:noFill/>
          <a:effectLst>
            <a:outerShdw blurRad="57150" dist="19050" dir="2700000" algn="br" rotWithShape="0">
              <a:srgbClr val="000000">
                <a:alpha val="50000"/>
              </a:srgbClr>
            </a:outerShdw>
          </a:effectLst>
        </p:spPr>
      </p:pic>
      <p:sp>
        <p:nvSpPr>
          <p:cNvPr id="87" name="TextBox 86"/>
          <p:cNvSpPr txBox="1"/>
          <p:nvPr/>
        </p:nvSpPr>
        <p:spPr>
          <a:xfrm>
            <a:off x="24860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88" name="Рисунок 87"/>
          <p:cNvPicPr>
            <a:picLocks noChangeAspect="1"/>
          </p:cNvPicPr>
          <p:nvPr/>
        </p:nvPicPr>
        <p:blipFill>
          <a:blip r:embed="rId8"/>
          <a:stretch>
            <a:fillRect/>
          </a:stretch>
        </p:blipFill>
        <p:spPr>
          <a:xfrm>
            <a:off x="3819525" y="5705475"/>
            <a:ext cx="342900" cy="428625"/>
          </a:xfrm>
          <a:prstGeom prst="rect">
            <a:avLst/>
          </a:prstGeom>
          <a:noFill/>
        </p:spPr>
      </p:pic>
      <p:sp>
        <p:nvSpPr>
          <p:cNvPr id="89" name="TextBox 88"/>
          <p:cNvSpPr txBox="1"/>
          <p:nvPr/>
        </p:nvSpPr>
        <p:spPr>
          <a:xfrm>
            <a:off x="3781425" y="51625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0,25 ч</a:t>
            </a:r>
          </a:p>
        </p:txBody>
      </p:sp>
      <p:sp>
        <p:nvSpPr>
          <p:cNvPr id="90" name="TextBox 89"/>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91" name="TextBox 90"/>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12</a:t>
            </a:r>
          </a:p>
        </p:txBody>
      </p:sp>
      <p:sp>
        <p:nvSpPr>
          <p:cNvPr id="92" name="TextBox 91"/>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93" name="TextBox 92"/>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общего отдела (курьер)</a:t>
            </a:r>
          </a:p>
        </p:txBody>
      </p:sp>
      <p:sp>
        <p:nvSpPr>
          <p:cNvPr id="94" name="TextBox 93"/>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Доставка документов в суд</a:t>
            </a:r>
          </a:p>
        </p:txBody>
      </p:sp>
      <p:sp>
        <p:nvSpPr>
          <p:cNvPr id="95" name="TextBox 94"/>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96" name="TextBox 95"/>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97" name="Рисунок 96"/>
          <p:cNvPicPr>
            <a:picLocks noChangeAspect="1"/>
          </p:cNvPicPr>
          <p:nvPr/>
        </p:nvPicPr>
        <p:blipFill>
          <a:blip r:embed="rId7"/>
          <a:stretch>
            <a:fillRect/>
          </a:stretch>
        </p:blipFill>
        <p:spPr>
          <a:xfrm>
            <a:off x="4814888" y="7019925"/>
            <a:ext cx="561975" cy="361950"/>
          </a:xfrm>
          <a:prstGeom prst="rect">
            <a:avLst/>
          </a:prstGeom>
          <a:noFill/>
          <a:effectLst>
            <a:outerShdw blurRad="57150" dist="19050" dir="2700000" algn="br" rotWithShape="0">
              <a:srgbClr val="000000">
                <a:alpha val="50000"/>
              </a:srgbClr>
            </a:outerShdw>
          </a:effectLst>
        </p:spPr>
      </p:pic>
      <p:sp>
        <p:nvSpPr>
          <p:cNvPr id="98" name="TextBox 97"/>
          <p:cNvSpPr txBox="1"/>
          <p:nvPr/>
        </p:nvSpPr>
        <p:spPr>
          <a:xfrm>
            <a:off x="479107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9" name="Рисунок 98"/>
          <p:cNvPicPr>
            <a:picLocks noChangeAspect="1"/>
          </p:cNvPicPr>
          <p:nvPr/>
        </p:nvPicPr>
        <p:blipFill>
          <a:blip r:embed="rId8"/>
          <a:stretch>
            <a:fillRect/>
          </a:stretch>
        </p:blipFill>
        <p:spPr>
          <a:xfrm>
            <a:off x="5581650" y="5705475"/>
            <a:ext cx="342900" cy="428625"/>
          </a:xfrm>
          <a:prstGeom prst="rect">
            <a:avLst/>
          </a:prstGeom>
          <a:noFill/>
        </p:spPr>
      </p:pic>
      <p:sp>
        <p:nvSpPr>
          <p:cNvPr id="100" name="TextBox 99"/>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101" name="TextBox 100"/>
          <p:cNvSpPr txBox="1"/>
          <p:nvPr/>
        </p:nvSpPr>
        <p:spPr>
          <a:xfrm>
            <a:off x="6010275"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lnSpcReduction="10000"/>
          </a:bodyPr>
          <a:lstStyle/>
          <a:p>
            <a:pPr marL="0" marR="0" lvl="0" indent="0" algn="ctr" fontAlgn="ctr">
              <a:lnSpc>
                <a:spcPct val="100000"/>
              </a:lnSpc>
            </a:pPr>
            <a:endParaRPr/>
          </a:p>
        </p:txBody>
      </p:sp>
      <p:sp>
        <p:nvSpPr>
          <p:cNvPr id="102" name="TextBox 101"/>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103" name="TextBox 102"/>
          <p:cNvSpPr txBox="1"/>
          <p:nvPr/>
        </p:nvSpPr>
        <p:spPr>
          <a:xfrm>
            <a:off x="6010275"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Мониторинг просроченной задолженности на предмет выявления сомнительной задолженности по критериям соответствия, а также ошибок в начислении платежей</a:t>
            </a:r>
          </a:p>
        </p:txBody>
      </p:sp>
      <p:sp>
        <p:nvSpPr>
          <p:cNvPr id="104" name="TextBox 103"/>
          <p:cNvSpPr txBox="1"/>
          <p:nvPr/>
        </p:nvSpPr>
        <p:spPr>
          <a:xfrm>
            <a:off x="6010275"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105" name="Рисунок 104"/>
          <p:cNvPicPr>
            <a:picLocks noChangeAspect="1"/>
          </p:cNvPicPr>
          <p:nvPr/>
        </p:nvPicPr>
        <p:blipFill>
          <a:blip r:embed="rId4"/>
          <a:stretch>
            <a:fillRect/>
          </a:stretch>
        </p:blipFill>
        <p:spPr>
          <a:xfrm>
            <a:off x="6662738" y="7019925"/>
            <a:ext cx="533400" cy="361950"/>
          </a:xfrm>
          <a:prstGeom prst="rect">
            <a:avLst/>
          </a:prstGeom>
          <a:noFill/>
          <a:effectLst>
            <a:outerShdw blurRad="57150" dist="19050" dir="2700000" algn="br" rotWithShape="0">
              <a:srgbClr val="000000">
                <a:alpha val="50000"/>
              </a:srgbClr>
            </a:outerShdw>
          </a:effectLst>
        </p:spPr>
      </p:pic>
      <p:sp>
        <p:nvSpPr>
          <p:cNvPr id="106" name="TextBox 105"/>
          <p:cNvSpPr txBox="1"/>
          <p:nvPr/>
        </p:nvSpPr>
        <p:spPr>
          <a:xfrm>
            <a:off x="6657975" y="70199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7</a:t>
            </a:r>
          </a:p>
        </p:txBody>
      </p:sp>
      <p:pic>
        <p:nvPicPr>
          <p:cNvPr id="107" name="Рисунок 106"/>
          <p:cNvPicPr>
            <a:picLocks noChangeAspect="1"/>
          </p:cNvPicPr>
          <p:nvPr/>
        </p:nvPicPr>
        <p:blipFill>
          <a:blip r:embed="rId8"/>
          <a:stretch>
            <a:fillRect/>
          </a:stretch>
        </p:blipFill>
        <p:spPr>
          <a:xfrm>
            <a:off x="7343775" y="5705475"/>
            <a:ext cx="342900" cy="428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3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fontScale="62500" lnSpcReduction="20000"/>
          </a:bodyPr>
          <a:lstStyle/>
          <a:p>
            <a:pPr marL="0" marR="0" lvl="0" indent="0" algn="l" fontAlgn="t">
              <a:lnSpc>
                <a:spcPct val="100000"/>
              </a:lnSpc>
            </a:pPr>
            <a:r>
              <a:rPr lang="ru-RU" sz="1100" b="1" u="none" spc="0" dirty="0">
                <a:solidFill>
                  <a:srgbClr val="2F658E">
                    <a:alpha val="100000"/>
                  </a:srgbClr>
                </a:solidFill>
                <a:latin typeface="Scada"/>
              </a:rPr>
              <a:t>Время протекания процесса:
</a:t>
            </a:r>
            <a:r>
              <a:rPr lang="ru-RU" sz="1200" b="1" u="none" spc="0" dirty="0">
                <a:solidFill>
                  <a:srgbClr val="000000">
                    <a:alpha val="100000"/>
                  </a:srgbClr>
                </a:solidFill>
                <a:latin typeface="Scada"/>
              </a:rPr>
              <a:t>211 ч
</a:t>
            </a:r>
            <a:r>
              <a:rPr lang="ru-RU" sz="1100" b="1" u="none" spc="0" dirty="0">
                <a:solidFill>
                  <a:srgbClr val="2F658E">
                    <a:alpha val="100000"/>
                  </a:srgbClr>
                </a:solidFill>
                <a:latin typeface="Scada"/>
              </a:rPr>
              <a:t>Предлагаемые решения:
</a:t>
            </a:r>
            <a:r>
              <a:rPr lang="ru-RU" sz="1100" u="none" spc="0" dirty="0">
                <a:solidFill>
                  <a:srgbClr val="000000">
                    <a:alpha val="100000"/>
                  </a:srgbClr>
                </a:solidFill>
                <a:latin typeface="Scada"/>
              </a:rPr>
              <a:t>1. 1) Приглашение на комиссию - заседание рабочей группы по укреплению налоговой и бюджетной дисциплины.
2) Направление писем, размещение объявлений в СМИ о кампании по оформлению (переоформлению)  договоров социального найма.  
2. Составление ежемесячного плана работы по количеству лицевых счетов для направления заявлений в суд и направления претензий.
3. Взаимодействие с исполнителем по запросу (в устной форме периодические напоминания о параметрах запроса).
4. 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
5. На время проекта уделить особое внимание работе по взысканию задолженности за наем жилых помещений.
6. 1) Проведение информационной работы с населением (в том числе через СМИ, социальные сети, на официальном сайте Администрации). 
2) Проведение заседаний рабочей группы по укреплению налоговой и бюджетной дисциплины. 
3) В ходе работы с должниками выявление уважительных причин образования долга - с целью дальнейшего урегулирования вопроса погашения задолженности. 
7. 1) Интенсификация процесса претензионной и исковой работы.
2) Выявление задолженности, имеющей признаки нереальной к взысканию, для дальнейшего списания с баланса по решению соответствующих комиссий. </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lnSpcReduction="10000"/>
          </a:bodyPr>
          <a:lstStyle/>
          <a:p>
            <a:pPr marL="0" marR="0" lvl="0" indent="0" algn="ctr" fontAlgn="ctr">
              <a:lnSpc>
                <a:spcPct val="100000"/>
              </a:lnSpc>
            </a:pPr>
            <a:endParaRP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комиссия по признанию сомнительной задолженности</a:t>
            </a: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проведение заседаний комиссии с целью эффективного управления дебиторской задолженностью по доходам бюджета</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4"/>
          <a:stretch>
            <a:fillRect/>
          </a:stretch>
        </p:blipFill>
        <p:spPr>
          <a:xfrm>
            <a:off x="1376363" y="3781425"/>
            <a:ext cx="533400" cy="361950"/>
          </a:xfrm>
          <a:prstGeom prst="rect">
            <a:avLst/>
          </a:prstGeom>
          <a:noFill/>
          <a:effectLst>
            <a:outerShdw blurRad="57150" dist="19050" dir="2700000" algn="br" rotWithShape="0">
              <a:srgbClr val="000000">
                <a:alpha val="50000"/>
              </a:srgbClr>
            </a:outerShdw>
          </a:effectLst>
        </p:spPr>
      </p:pic>
      <p:sp>
        <p:nvSpPr>
          <p:cNvPr id="28" name="TextBox 27"/>
          <p:cNvSpPr txBox="1"/>
          <p:nvPr/>
        </p:nvSpPr>
        <p:spPr>
          <a:xfrm>
            <a:off x="1371600"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7</a:t>
            </a:r>
          </a:p>
        </p:txBody>
      </p:sp>
      <p:pic>
        <p:nvPicPr>
          <p:cNvPr id="29" name="Рисунок 28"/>
          <p:cNvPicPr>
            <a:picLocks noChangeAspect="1"/>
          </p:cNvPicPr>
          <p:nvPr/>
        </p:nvPicPr>
        <p:blipFill>
          <a:blip r:embed="rId8"/>
          <a:stretch>
            <a:fillRect/>
          </a:stretch>
        </p:blipFill>
        <p:spPr>
          <a:xfrm>
            <a:off x="323850" y="2466975"/>
            <a:ext cx="342900" cy="428625"/>
          </a:xfrm>
          <a:prstGeom prst="rect">
            <a:avLst/>
          </a:prstGeom>
          <a:noFill/>
        </p:spPr>
      </p:pic>
      <p:pic>
        <p:nvPicPr>
          <p:cNvPr id="30" name="Рисунок 29"/>
          <p:cNvPicPr>
            <a:picLocks noChangeAspect="1"/>
          </p:cNvPicPr>
          <p:nvPr/>
        </p:nvPicPr>
        <p:blipFill>
          <a:blip r:embed="rId8"/>
          <a:stretch>
            <a:fillRect/>
          </a:stretch>
        </p:blipFill>
        <p:spPr>
          <a:xfrm>
            <a:off x="2047875" y="2466975"/>
            <a:ext cx="342900" cy="428625"/>
          </a:xfrm>
          <a:prstGeom prst="rect">
            <a:avLst/>
          </a:prstGeom>
          <a:noFill/>
        </p:spPr>
      </p:pic>
      <p:sp>
        <p:nvSpPr>
          <p:cNvPr id="31" name="TextBox 30"/>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2" name="TextBox 31"/>
          <p:cNvSpPr txBox="1"/>
          <p:nvPr/>
        </p:nvSpPr>
        <p:spPr>
          <a:xfrm>
            <a:off x="2486025"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33" name="TextBox 32"/>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34" name="TextBox 33"/>
          <p:cNvSpPr txBox="1"/>
          <p:nvPr/>
        </p:nvSpPr>
        <p:spPr>
          <a:xfrm>
            <a:off x="2486025"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Окончание процесса - регистрация заявления в суд о выдаче судебного приказа о взыскании задолженности</a:t>
            </a:r>
          </a:p>
        </p:txBody>
      </p:sp>
      <p:sp>
        <p:nvSpPr>
          <p:cNvPr id="35" name="TextBox 34"/>
          <p:cNvSpPr txBox="1"/>
          <p:nvPr/>
        </p:nvSpPr>
        <p:spPr>
          <a:xfrm>
            <a:off x="2486025"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4147F8D-2AF4-4D46-AD19-0440F5D2F3E8}"/>
              </a:ext>
            </a:extLst>
          </p:cNvPr>
          <p:cNvPicPr>
            <a:picLocks noChangeAspect="1"/>
          </p:cNvPicPr>
          <p:nvPr/>
        </p:nvPicPr>
        <p:blipFill>
          <a:blip r:embed="rId2"/>
          <a:stretch>
            <a:fillRect/>
          </a:stretch>
        </p:blipFill>
        <p:spPr>
          <a:xfrm>
            <a:off x="881410" y="685801"/>
            <a:ext cx="9430848" cy="6585842"/>
          </a:xfrm>
          <a:prstGeom prst="rect">
            <a:avLst/>
          </a:prstGeom>
        </p:spPr>
      </p:pic>
      <p:sp>
        <p:nvSpPr>
          <p:cNvPr id="4" name="TextBox 3">
            <a:extLst>
              <a:ext uri="{FF2B5EF4-FFF2-40B4-BE49-F238E27FC236}">
                <a16:creationId xmlns:a16="http://schemas.microsoft.com/office/drawing/2014/main" id="{8D612555-326D-44FB-ACD6-BC2BA7C47249}"/>
              </a:ext>
            </a:extLst>
          </p:cNvPr>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pic>
        <p:nvPicPr>
          <p:cNvPr id="5" name="Logo">
            <a:extLst>
              <a:ext uri="{FF2B5EF4-FFF2-40B4-BE49-F238E27FC236}">
                <a16:creationId xmlns:a16="http://schemas.microsoft.com/office/drawing/2014/main" id="{3F85C04E-91F5-4878-9F3B-EDF48C87A451}"/>
              </a:ext>
            </a:extLst>
          </p:cNvPr>
          <p:cNvPicPr>
            <a:picLocks noChangeAspect="1"/>
          </p:cNvPicPr>
          <p:nvPr/>
        </p:nvPicPr>
        <p:blipFill>
          <a:blip r:embed="rId3"/>
          <a:stretch>
            <a:fillRect/>
          </a:stretch>
        </p:blipFill>
        <p:spPr>
          <a:xfrm>
            <a:off x="361950" y="219075"/>
            <a:ext cx="1543050" cy="428625"/>
          </a:xfrm>
          <a:prstGeom prst="rect">
            <a:avLst/>
          </a:prstGeom>
          <a:noFill/>
        </p:spPr>
      </p:pic>
    </p:spTree>
    <p:extLst>
      <p:ext uri="{BB962C8B-B14F-4D97-AF65-F5344CB8AC3E}">
        <p14:creationId xmlns:p14="http://schemas.microsoft.com/office/powerpoint/2010/main" val="253402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AEDE2F4-BD3F-4164-B322-BB3E69EC08BE}"/>
              </a:ext>
            </a:extLst>
          </p:cNvPr>
          <p:cNvPicPr>
            <a:picLocks noChangeAspect="1"/>
          </p:cNvPicPr>
          <p:nvPr/>
        </p:nvPicPr>
        <p:blipFill>
          <a:blip r:embed="rId2"/>
          <a:stretch>
            <a:fillRect/>
          </a:stretch>
        </p:blipFill>
        <p:spPr>
          <a:xfrm>
            <a:off x="449362" y="179437"/>
            <a:ext cx="10009111" cy="7200800"/>
          </a:xfrm>
          <a:prstGeom prst="rect">
            <a:avLst/>
          </a:prstGeom>
        </p:spPr>
      </p:pic>
    </p:spTree>
    <p:extLst>
      <p:ext uri="{BB962C8B-B14F-4D97-AF65-F5344CB8AC3E}">
        <p14:creationId xmlns:p14="http://schemas.microsoft.com/office/powerpoint/2010/main" val="11799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a:solidFill>
                  <a:srgbClr val="000000">
                    <a:alpha val="100000"/>
                  </a:srgbClr>
                </a:solidFill>
                <a:latin typeface="Scada"/>
              </a:rPr>
              <a:t>ВЫПОЛНЕНИЕ ПЛАНА МЕРОПРИЯТИЙ </a:t>
            </a:r>
          </a:p>
        </p:txBody>
      </p:sp>
      <p:graphicFrame>
        <p:nvGraphicFramePr>
          <p:cNvPr id="5" name="Таблица 4"/>
          <p:cNvGraphicFramePr>
            <a:graphicFrameLocks noGrp="1"/>
          </p:cNvGraphicFramePr>
          <p:nvPr>
            <p:extLst>
              <p:ext uri="{D42A27DB-BD31-4B8C-83A1-F6EECF244321}">
                <p14:modId xmlns:p14="http://schemas.microsoft.com/office/powerpoint/2010/main" val="3300327620"/>
              </p:ext>
            </p:extLst>
          </p:nvPr>
        </p:nvGraphicFramePr>
        <p:xfrm>
          <a:off x="839936" y="847725"/>
          <a:ext cx="9629998" cy="6345397"/>
        </p:xfrm>
        <a:graphic>
          <a:graphicData uri="http://schemas.openxmlformats.org/drawingml/2006/table">
            <a:tbl>
              <a:tblPr firstRow="1" bandRow="1"/>
              <a:tblGrid>
                <a:gridCol w="373271">
                  <a:extLst>
                    <a:ext uri="{9D8B030D-6E8A-4147-A177-3AD203B41FA5}">
                      <a16:colId xmlns:a16="http://schemas.microsoft.com/office/drawing/2014/main" val="20000"/>
                    </a:ext>
                  </a:extLst>
                </a:gridCol>
                <a:gridCol w="5932899">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6663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556990">
                  <a:extLst>
                    <a:ext uri="{9D8B030D-6E8A-4147-A177-3AD203B41FA5}">
                      <a16:colId xmlns:a16="http://schemas.microsoft.com/office/drawing/2014/main" val="20005"/>
                    </a:ext>
                  </a:extLst>
                </a:gridCol>
              </a:tblGrid>
              <a:tr h="222478">
                <a:tc>
                  <a:txBody>
                    <a:bodyPr/>
                    <a:lstStyle/>
                    <a:p>
                      <a:pPr marL="38100" marR="38100" lvl="0" indent="0" algn="l" fontAlgn="t">
                        <a:lnSpc>
                          <a:spcPct val="100000"/>
                        </a:lnSpc>
                      </a:pPr>
                      <a:r>
                        <a:rPr lang="ru-RU" sz="1000" b="1" u="none" spc="0" dirty="0" err="1">
                          <a:solidFill>
                            <a:srgbClr val="000000">
                              <a:alpha val="100000"/>
                            </a:srgbClr>
                          </a:solidFill>
                          <a:latin typeface="Scada"/>
                        </a:rPr>
                        <a:t>пп</a:t>
                      </a:r>
                      <a:endParaRPr lang="ru-RU" sz="10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Задача, Ответственный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План</a:t>
                      </a:r>
                      <a:endParaRPr lang="ru-RU" sz="10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dirty="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Замечания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Статус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474620">
                <a:tc>
                  <a:txBody>
                    <a:bodyPr/>
                    <a:lstStyle/>
                    <a:p>
                      <a:pPr marL="38100" marR="38100" lvl="0" indent="0" algn="l" fontAlgn="t">
                        <a:lnSpc>
                          <a:spcPct val="100000"/>
                        </a:lnSpc>
                      </a:pPr>
                      <a:r>
                        <a:rPr lang="ru-RU" sz="9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Выявление должников, имеющих задолженность наиболее актуальную для взыскания, составление ежемесячного плана-графика по ведению исковой работы
(Ответственный: Манучарян В.А.)</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Ежемесячно</a:t>
                      </a:r>
                    </a:p>
                    <a:p>
                      <a:pPr marL="38100" marR="38100" lvl="0" indent="0" algn="l" fontAlgn="t">
                        <a:lnSpc>
                          <a:spcPct val="100000"/>
                        </a:lnSpc>
                      </a:pPr>
                      <a:r>
                        <a:rPr lang="ru-RU" sz="900" u="none" spc="0" dirty="0">
                          <a:solidFill>
                            <a:srgbClr val="000000">
                              <a:alpha val="100000"/>
                            </a:srgbClr>
                          </a:solidFill>
                          <a:latin typeface="Scada"/>
                        </a:rPr>
                        <a:t>(до 5 числа каждого месяца)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План составлен </a:t>
                      </a:r>
                    </a:p>
                    <a:p>
                      <a:pPr marL="38100" marR="38100" lvl="0" indent="0" algn="l" fontAlgn="t">
                        <a:lnSpc>
                          <a:spcPct val="100000"/>
                        </a:lnSpc>
                      </a:pPr>
                      <a:r>
                        <a:rPr lang="ru-RU" sz="900" u="none" spc="0" dirty="0">
                          <a:solidFill>
                            <a:srgbClr val="000000">
                              <a:alpha val="100000"/>
                            </a:srgbClr>
                          </a:solidFill>
                          <a:latin typeface="Scada"/>
                        </a:rPr>
                        <a:t>на весь период проекта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4620">
                <a:tc>
                  <a:txBody>
                    <a:bodyPr/>
                    <a:lstStyle/>
                    <a:p>
                      <a:pPr marL="38100" marR="38100" lvl="0" indent="0" algn="l" fontAlgn="t">
                        <a:lnSpc>
                          <a:spcPct val="100000"/>
                        </a:lnSpc>
                      </a:pPr>
                      <a:r>
                        <a:rPr lang="ru-RU" sz="9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
(Ответственный: </a:t>
                      </a:r>
                      <a:r>
                        <a:rPr lang="ru-RU" sz="900" u="none" spc="0" dirty="0" err="1">
                          <a:solidFill>
                            <a:srgbClr val="000000">
                              <a:alpha val="100000"/>
                            </a:srgbClr>
                          </a:solidFill>
                          <a:latin typeface="Scada"/>
                        </a:rPr>
                        <a:t>Тюшина</a:t>
                      </a:r>
                      <a:r>
                        <a:rPr lang="ru-RU" sz="900" u="none" spc="0" dirty="0">
                          <a:solidFill>
                            <a:srgbClr val="000000">
                              <a:alpha val="100000"/>
                            </a:srgbClr>
                          </a:solidFill>
                          <a:latin typeface="Scada"/>
                        </a:rPr>
                        <a:t> И.В.)</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26.03.2024</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26.03.2024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4620">
                <a:tc>
                  <a:txBody>
                    <a:bodyPr/>
                    <a:lstStyle/>
                    <a:p>
                      <a:pPr marL="38100" marR="38100" lvl="0" indent="0" algn="l" fontAlgn="t">
                        <a:lnSpc>
                          <a:spcPct val="100000"/>
                        </a:lnSpc>
                      </a:pPr>
                      <a:r>
                        <a:rPr lang="ru-RU" sz="9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900" u="none" spc="0">
                          <a:solidFill>
                            <a:srgbClr val="000000">
                              <a:alpha val="100000"/>
                            </a:srgbClr>
                          </a:solidFill>
                          <a:latin typeface="Scada"/>
                        </a:rPr>
                        <a:t>Разработка шаблона претензии (претензионного письма об уплате задолженности) - с обратной связью для установления уважительных причин образования задолженности
(Ответственный: Силантьева  В.В.)</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28.03.2024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28.03.2024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61658">
                <a:tc>
                  <a:txBody>
                    <a:bodyPr/>
                    <a:lstStyle/>
                    <a:p>
                      <a:pPr marL="38100" marR="38100" lvl="0" indent="0" algn="l" fontAlgn="t">
                        <a:lnSpc>
                          <a:spcPct val="100000"/>
                        </a:lnSpc>
                      </a:pPr>
                      <a:r>
                        <a:rPr lang="ru-RU" sz="900" u="none" spc="0">
                          <a:solidFill>
                            <a:srgbClr val="000000">
                              <a:alpha val="100000"/>
                            </a:srgbClr>
                          </a:solidFill>
                          <a:latin typeface="Scada"/>
                        </a:rPr>
                        <a:t>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900" u="none" spc="0" dirty="0">
                          <a:solidFill>
                            <a:srgbClr val="000000">
                              <a:alpha val="100000"/>
                            </a:srgbClr>
                          </a:solidFill>
                          <a:latin typeface="Scada"/>
                        </a:rPr>
                        <a:t>Подготовка и направление в адрес должников претензий об уплате задолженности (по почте заказным письмом)
(Ответственный: </a:t>
                      </a:r>
                      <a:r>
                        <a:rPr lang="ru-RU" sz="900" u="none" spc="0" dirty="0" err="1">
                          <a:solidFill>
                            <a:srgbClr val="000000">
                              <a:alpha val="100000"/>
                            </a:srgbClr>
                          </a:solidFill>
                          <a:latin typeface="Scada"/>
                        </a:rPr>
                        <a:t>Манучарян</a:t>
                      </a:r>
                      <a:r>
                        <a:rPr lang="ru-RU" sz="900" u="none" spc="0" dirty="0">
                          <a:solidFill>
                            <a:srgbClr val="000000">
                              <a:alpha val="100000"/>
                            </a:srgbClr>
                          </a:solidFill>
                          <a:latin typeface="Scada"/>
                        </a:rPr>
                        <a:t> В.А., Силантьева В.В.)</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341133">
                <a:tc>
                  <a:txBody>
                    <a:bodyPr/>
                    <a:lstStyle/>
                    <a:p>
                      <a:pPr marL="38100" marR="38100" lvl="0" indent="0" algn="l" fontAlgn="t">
                        <a:lnSpc>
                          <a:spcPct val="100000"/>
                        </a:lnSpc>
                      </a:pPr>
                      <a:r>
                        <a:rPr lang="ru-RU" sz="900" u="none" spc="0">
                          <a:solidFill>
                            <a:srgbClr val="000000">
                              <a:alpha val="100000"/>
                            </a:srgbClr>
                          </a:solidFill>
                          <a:latin typeface="Scada"/>
                        </a:rPr>
                        <a:t>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kumimoji="0" lang="ru-RU" sz="900" b="0" i="0" u="none" strike="noStrike" kern="0" cap="none" spc="0" normalizeH="0" baseline="0" noProof="0" dirty="0">
                          <a:ln>
                            <a:noFill/>
                          </a:ln>
                          <a:solidFill>
                            <a:srgbClr val="000000">
                              <a:alpha val="100000"/>
                            </a:srgbClr>
                          </a:solidFill>
                          <a:effectLst/>
                          <a:uLnTx/>
                          <a:uFillTx/>
                          <a:latin typeface="Scada"/>
                          <a:ea typeface="+mn-ea"/>
                          <a:cs typeface="+mn-cs"/>
                        </a:rPr>
                        <a:t>Формирование пакета документов для дальнейшего составления заявления в суд о взыскании задолженности
(Ответственный: </a:t>
                      </a:r>
                      <a:r>
                        <a:rPr kumimoji="0" lang="ru-RU" sz="900" b="0" i="0" u="none" strike="noStrike" kern="0" cap="none" spc="0" normalizeH="0" baseline="0" noProof="0" dirty="0" err="1">
                          <a:ln>
                            <a:noFill/>
                          </a:ln>
                          <a:solidFill>
                            <a:srgbClr val="000000">
                              <a:alpha val="100000"/>
                            </a:srgbClr>
                          </a:solidFill>
                          <a:effectLst/>
                          <a:uLnTx/>
                          <a:uFillTx/>
                          <a:latin typeface="Scada"/>
                          <a:ea typeface="+mn-ea"/>
                          <a:cs typeface="+mn-cs"/>
                        </a:rPr>
                        <a:t>Манучарян</a:t>
                      </a:r>
                      <a:r>
                        <a:rPr kumimoji="0" lang="ru-RU" sz="900" b="0" i="0" u="none" strike="noStrike" kern="0" cap="none" spc="0" normalizeH="0" baseline="0" noProof="0" dirty="0">
                          <a:ln>
                            <a:noFill/>
                          </a:ln>
                          <a:solidFill>
                            <a:srgbClr val="000000">
                              <a:alpha val="100000"/>
                            </a:srgbClr>
                          </a:solidFill>
                          <a:effectLst/>
                          <a:uLnTx/>
                          <a:uFillTx/>
                          <a:latin typeface="Scada"/>
                          <a:ea typeface="+mn-ea"/>
                          <a:cs typeface="+mn-cs"/>
                        </a:rPr>
                        <a:t> 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kumimoji="0" lang="ru-RU" sz="900" b="0" i="0" u="none" strike="noStrike" kern="0" cap="none" spc="0" normalizeH="0" baseline="0" noProof="0">
                          <a:ln>
                            <a:noFill/>
                          </a:ln>
                          <a:solidFill>
                            <a:srgbClr val="000000">
                              <a:alpha val="100000"/>
                            </a:srgbClr>
                          </a:solidFill>
                          <a:effectLst/>
                          <a:uLnTx/>
                          <a:uFillTx/>
                          <a:latin typeface="Scada"/>
                          <a:ea typeface="+mn-ea"/>
                          <a:cs typeface="+mn-cs"/>
                        </a:rPr>
                        <a:t>Еженедельно</a:t>
                      </a:r>
                      <a:endParaRPr kumimoji="0" lang="ru-RU" sz="900" b="0" i="0" u="none" strike="noStrike" kern="0" cap="none" spc="0" normalizeH="0" baseline="0" noProof="0" dirty="0">
                        <a:ln>
                          <a:noFill/>
                        </a:ln>
                        <a:solidFill>
                          <a:srgbClr val="000000">
                            <a:alpha val="100000"/>
                          </a:srgbClr>
                        </a:solidFill>
                        <a:effectLst/>
                        <a:uLnTx/>
                        <a:uFillTx/>
                        <a:latin typeface="Scada"/>
                        <a:ea typeface="+mn-ea"/>
                        <a:cs typeface="+mn-cs"/>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341133">
                <a:tc>
                  <a:txBody>
                    <a:bodyPr/>
                    <a:lstStyle/>
                    <a:p>
                      <a:pPr marL="38100" marR="38100" lvl="0" indent="0" algn="l" fontAlgn="t">
                        <a:lnSpc>
                          <a:spcPct val="100000"/>
                        </a:lnSpc>
                      </a:pPr>
                      <a:r>
                        <a:rPr lang="ru-RU" sz="900" u="none" spc="0">
                          <a:solidFill>
                            <a:srgbClr val="000000">
                              <a:alpha val="100000"/>
                            </a:srgbClr>
                          </a:solidFill>
                          <a:latin typeface="Scada"/>
                        </a:rPr>
                        <a:t>6</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kumimoji="0" lang="ru-RU" sz="900" b="0" i="0" u="none" strike="noStrike" kern="0" cap="none" spc="0" normalizeH="0" baseline="0" noProof="0" dirty="0">
                          <a:ln>
                            <a:noFill/>
                          </a:ln>
                          <a:solidFill>
                            <a:srgbClr val="000000">
                              <a:alpha val="100000"/>
                            </a:srgbClr>
                          </a:solidFill>
                          <a:effectLst/>
                          <a:uLnTx/>
                          <a:uFillTx/>
                          <a:latin typeface="Scada"/>
                          <a:ea typeface="+mn-ea"/>
                          <a:cs typeface="+mn-cs"/>
                        </a:rPr>
                        <a:t>Направление заявлений в суд о взыскании задолженности и выдаче судебного приказа
(Ответственный: Макарова И.А., Сергеева В.В.)</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kumimoji="0" lang="ru-RU" sz="900" b="0" i="0" u="none" strike="noStrike" kern="0" cap="none" spc="0" normalizeH="0" baseline="0" noProof="0" dirty="0">
                          <a:ln>
                            <a:noFill/>
                          </a:ln>
                          <a:solidFill>
                            <a:srgbClr val="000000">
                              <a:alpha val="100000"/>
                            </a:srgbClr>
                          </a:solidFill>
                          <a:effectLst/>
                          <a:uLnTx/>
                          <a:uFillTx/>
                          <a:latin typeface="Scada"/>
                          <a:ea typeface="+mn-ea"/>
                          <a:cs typeface="+mn-cs"/>
                        </a:rPr>
                        <a:t>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Еженедельно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608107">
                <a:tc>
                  <a:txBody>
                    <a:bodyPr/>
                    <a:lstStyle/>
                    <a:p>
                      <a:pPr marL="38100" marR="38100" lvl="0" indent="0" algn="l" fontAlgn="t">
                        <a:lnSpc>
                          <a:spcPct val="100000"/>
                        </a:lnSpc>
                      </a:pPr>
                      <a:r>
                        <a:rPr lang="ru-RU" sz="900" u="none" spc="0">
                          <a:solidFill>
                            <a:srgbClr val="000000">
                              <a:alpha val="100000"/>
                            </a:srgbClr>
                          </a:solidFill>
                          <a:latin typeface="Scada"/>
                        </a:rPr>
                        <a:t>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Мониторинг просроченной задолженности на предмет выявления сомнительной задолженности по критериям соответствия, а также ошибок в начислении платежей - с целью определения сумм задолженности, подлежащей списанию с баланса. Проведение инвентаризации расчетов.</a:t>
                      </a:r>
                    </a:p>
                    <a:p>
                      <a:pPr marL="38100" marR="38100" lvl="0" indent="0" algn="l" fontAlgn="t">
                        <a:lnSpc>
                          <a:spcPct val="100000"/>
                        </a:lnSpc>
                      </a:pPr>
                      <a:r>
                        <a:rPr lang="ru-RU" sz="900" u="none" spc="0" dirty="0">
                          <a:solidFill>
                            <a:srgbClr val="000000">
                              <a:alpha val="100000"/>
                            </a:srgbClr>
                          </a:solidFill>
                          <a:latin typeface="Scada"/>
                        </a:rPr>
                        <a:t>(Ответственный: </a:t>
                      </a:r>
                      <a:r>
                        <a:rPr lang="ru-RU" sz="900" u="none" spc="0" dirty="0" err="1">
                          <a:solidFill>
                            <a:srgbClr val="000000">
                              <a:alpha val="100000"/>
                            </a:srgbClr>
                          </a:solidFill>
                          <a:latin typeface="Scada"/>
                        </a:rPr>
                        <a:t>Манучарян</a:t>
                      </a:r>
                      <a:r>
                        <a:rPr lang="ru-RU" sz="900" u="none" spc="0" dirty="0">
                          <a:solidFill>
                            <a:srgbClr val="000000">
                              <a:alpha val="100000"/>
                            </a:srgbClr>
                          </a:solidFill>
                          <a:latin typeface="Scada"/>
                        </a:rPr>
                        <a:t> В.А., Силантьева В.В.)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1300"/>
                        </a:lnSpc>
                      </a:pPr>
                      <a:r>
                        <a:rPr lang="ru-RU" sz="900" u="none" spc="0" dirty="0">
                          <a:solidFill>
                            <a:srgbClr val="000000">
                              <a:alpha val="100000"/>
                            </a:srgbClr>
                          </a:solidFill>
                          <a:latin typeface="Scada"/>
                        </a:rPr>
                        <a:t>27.03.2024</a:t>
                      </a:r>
                    </a:p>
                    <a:p>
                      <a:pPr marL="38100" marR="38100" lvl="0" indent="0" algn="l" fontAlgn="t">
                        <a:lnSpc>
                          <a:spcPts val="1300"/>
                        </a:lnSpc>
                      </a:pPr>
                      <a:r>
                        <a:rPr lang="ru-RU" sz="900" u="none" spc="0" dirty="0">
                          <a:solidFill>
                            <a:srgbClr val="000000">
                              <a:alpha val="100000"/>
                            </a:srgbClr>
                          </a:solidFill>
                          <a:latin typeface="Scada"/>
                        </a:rPr>
                        <a:t>Июнь</a:t>
                      </a:r>
                    </a:p>
                    <a:p>
                      <a:pPr marL="38100" marR="38100" lvl="0" indent="0" algn="l" fontAlgn="t">
                        <a:lnSpc>
                          <a:spcPts val="1300"/>
                        </a:lnSpc>
                      </a:pPr>
                      <a:r>
                        <a:rPr lang="ru-RU" sz="900" u="none" spc="0" dirty="0">
                          <a:solidFill>
                            <a:srgbClr val="000000">
                              <a:alpha val="100000"/>
                            </a:srgbClr>
                          </a:solidFill>
                          <a:latin typeface="Scada"/>
                        </a:rPr>
                        <a:t>Август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1000"/>
                        </a:lnSpc>
                      </a:pPr>
                      <a:r>
                        <a:rPr lang="ru-RU" sz="900" u="none" spc="0" dirty="0">
                          <a:solidFill>
                            <a:srgbClr val="000000">
                              <a:alpha val="100000"/>
                            </a:srgbClr>
                          </a:solidFill>
                          <a:latin typeface="Scada"/>
                        </a:rPr>
                        <a:t>Ежемесячно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235582">
                <a:tc rowSpan="3">
                  <a:txBody>
                    <a:bodyPr/>
                    <a:lstStyle/>
                    <a:p>
                      <a:pPr marL="38100" marR="38100" lvl="0" indent="0" algn="l" fontAlgn="t">
                        <a:lnSpc>
                          <a:spcPct val="100000"/>
                        </a:lnSpc>
                      </a:pPr>
                      <a:r>
                        <a:rPr lang="ru-RU" sz="900" u="none" spc="0">
                          <a:solidFill>
                            <a:srgbClr val="000000">
                              <a:alpha val="100000"/>
                            </a:srgbClr>
                          </a:solidFill>
                          <a:latin typeface="Scada"/>
                        </a:rPr>
                        <a:t>8</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3">
                  <a:txBody>
                    <a:bodyPr/>
                    <a:lstStyle/>
                    <a:p>
                      <a:pPr marL="38100" marR="38100" lvl="0" indent="0" algn="l" fontAlgn="t">
                        <a:lnSpc>
                          <a:spcPct val="100000"/>
                        </a:lnSpc>
                      </a:pPr>
                      <a:r>
                        <a:rPr lang="ru-RU" sz="900" u="none" spc="0" dirty="0">
                          <a:solidFill>
                            <a:srgbClr val="000000">
                              <a:alpha val="100000"/>
                            </a:srgbClr>
                          </a:solidFill>
                          <a:latin typeface="Scada"/>
                        </a:rPr>
                        <a:t>Проведение комиссии по признанию сомнительной дебиторской задолженности и (или) комиссии по признанию безнадежной к взысканию задолженности
(Ответственный: Рыбакова О.В.)</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3">
                  <a:txBody>
                    <a:bodyPr/>
                    <a:lstStyle/>
                    <a:p>
                      <a:pPr marL="38100" marR="38100" lvl="0" indent="0" algn="l" fontAlgn="t">
                        <a:lnSpc>
                          <a:spcPts val="1600"/>
                        </a:lnSpc>
                      </a:pPr>
                      <a:r>
                        <a:rPr lang="ru-RU" sz="900" u="none" spc="0" dirty="0">
                          <a:solidFill>
                            <a:srgbClr val="000000">
                              <a:alpha val="100000"/>
                            </a:srgbClr>
                          </a:solidFill>
                          <a:latin typeface="Scada"/>
                        </a:rPr>
                        <a:t>28.03.2024</a:t>
                      </a:r>
                    </a:p>
                    <a:p>
                      <a:pPr marL="38100" marR="38100" lvl="0" indent="0" algn="l" fontAlgn="t">
                        <a:lnSpc>
                          <a:spcPts val="1600"/>
                        </a:lnSpc>
                      </a:pPr>
                      <a:r>
                        <a:rPr lang="ru-RU" sz="900" u="none" spc="0" dirty="0">
                          <a:solidFill>
                            <a:srgbClr val="000000">
                              <a:alpha val="100000"/>
                            </a:srgbClr>
                          </a:solidFill>
                          <a:latin typeface="Scada"/>
                        </a:rPr>
                        <a:t>Июнь</a:t>
                      </a:r>
                    </a:p>
                    <a:p>
                      <a:pPr marL="38100" marR="38100" lvl="0" indent="0" algn="l" fontAlgn="t">
                        <a:lnSpc>
                          <a:spcPts val="1600"/>
                        </a:lnSpc>
                      </a:pPr>
                      <a:r>
                        <a:rPr lang="ru-RU" sz="900" u="none" spc="0" dirty="0">
                          <a:solidFill>
                            <a:srgbClr val="000000">
                              <a:alpha val="100000"/>
                            </a:srgbClr>
                          </a:solidFill>
                          <a:latin typeface="Scada"/>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3">
                  <a:txBody>
                    <a:bodyPr/>
                    <a:lstStyle/>
                    <a:p>
                      <a:pPr marL="38100" marR="38100" lvl="0" indent="0" algn="l" fontAlgn="t">
                        <a:lnSpc>
                          <a:spcPts val="1600"/>
                        </a:lnSpc>
                      </a:pPr>
                      <a:r>
                        <a:rPr lang="ru-RU" sz="900" u="none" spc="0" dirty="0">
                          <a:solidFill>
                            <a:srgbClr val="000000">
                              <a:alpha val="100000"/>
                            </a:srgbClr>
                          </a:solidFill>
                          <a:latin typeface="Scada"/>
                        </a:rPr>
                        <a:t> 28.03.2024</a:t>
                      </a:r>
                    </a:p>
                    <a:p>
                      <a:pPr marL="38100" marR="38100" lvl="0" indent="0" algn="l" fontAlgn="t">
                        <a:lnSpc>
                          <a:spcPts val="1600"/>
                        </a:lnSpc>
                      </a:pPr>
                      <a:r>
                        <a:rPr lang="ru-RU" sz="900" u="none" spc="0" dirty="0">
                          <a:solidFill>
                            <a:srgbClr val="000000">
                              <a:alpha val="100000"/>
                            </a:srgbClr>
                          </a:solidFill>
                          <a:latin typeface="Scada"/>
                        </a:rPr>
                        <a:t>11.06.2024</a:t>
                      </a:r>
                    </a:p>
                    <a:p>
                      <a:pPr marL="38100" marR="38100" lvl="0" indent="0" algn="l" fontAlgn="t">
                        <a:lnSpc>
                          <a:spcPts val="1600"/>
                        </a:lnSpc>
                      </a:pPr>
                      <a:r>
                        <a:rPr lang="ru-RU" sz="900" u="none" spc="0" dirty="0">
                          <a:solidFill>
                            <a:srgbClr val="000000">
                              <a:alpha val="100000"/>
                            </a:srgbClr>
                          </a:solidFill>
                          <a:latin typeface="Scada"/>
                        </a:rPr>
                        <a:t>30.08.2024</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3">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ts val="1000"/>
                        </a:lnSpc>
                        <a:spcBef>
                          <a:spcPts val="0"/>
                        </a:spcBef>
                        <a:spcAft>
                          <a:spcPts val="0"/>
                        </a:spcAft>
                        <a:buClrTx/>
                        <a:buSzTx/>
                        <a:buFontTx/>
                        <a:buNone/>
                        <a:tabLst/>
                        <a:defRPr/>
                      </a:pPr>
                      <a:r>
                        <a:rPr lang="ru-RU" sz="1200" u="none" spc="0" dirty="0">
                          <a:solidFill>
                            <a:srgbClr val="00B050"/>
                          </a:solidFill>
                          <a:latin typeface="Scada"/>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23558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8100" marR="38100" lvl="0" indent="0" algn="ctr" defTabSz="914400" eaLnBrk="1" fontAlgn="t" latinLnBrk="0" hangingPunct="1">
                        <a:lnSpc>
                          <a:spcPts val="1000"/>
                        </a:lnSpc>
                        <a:spcBef>
                          <a:spcPts val="0"/>
                        </a:spcBef>
                        <a:spcAft>
                          <a:spcPts val="0"/>
                        </a:spcAft>
                        <a:buClrTx/>
                        <a:buSzTx/>
                        <a:buFontTx/>
                        <a:buNone/>
                        <a:tabLst/>
                        <a:defRPr/>
                      </a:pPr>
                      <a:r>
                        <a:rPr lang="ru-RU" sz="1200" u="none" spc="0" dirty="0">
                          <a:solidFill>
                            <a:srgbClr val="00B050"/>
                          </a:solidFill>
                          <a:latin typeface="Scada"/>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920403530"/>
                  </a:ext>
                </a:extLst>
              </a:tr>
              <a:tr h="21135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8100" marR="38100" lvl="0" indent="0" algn="ctr" defTabSz="914400" eaLnBrk="1" fontAlgn="t" latinLnBrk="0" hangingPunct="1">
                        <a:lnSpc>
                          <a:spcPts val="1000"/>
                        </a:lnSpc>
                        <a:spcBef>
                          <a:spcPts val="0"/>
                        </a:spcBef>
                        <a:spcAft>
                          <a:spcPts val="0"/>
                        </a:spcAft>
                        <a:buClrTx/>
                        <a:buSzTx/>
                        <a:buFontTx/>
                        <a:buNone/>
                        <a:tabLst/>
                        <a:defRPr/>
                      </a:pPr>
                      <a:r>
                        <a:rPr lang="ru-RU" sz="1200" u="none" spc="0" dirty="0">
                          <a:solidFill>
                            <a:srgbClr val="00B050"/>
                          </a:solidFill>
                          <a:latin typeface="Scada"/>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106150604"/>
                  </a:ext>
                </a:extLst>
              </a:tr>
              <a:tr h="478328">
                <a:tc>
                  <a:txBody>
                    <a:bodyPr/>
                    <a:lstStyle/>
                    <a:p>
                      <a:pPr marL="38100" marR="38100" lvl="0" indent="0" algn="l" fontAlgn="t">
                        <a:lnSpc>
                          <a:spcPct val="100000"/>
                        </a:lnSpc>
                      </a:pPr>
                      <a:r>
                        <a:rPr lang="ru-RU" sz="900" u="none" spc="0">
                          <a:solidFill>
                            <a:srgbClr val="000000">
                              <a:alpha val="100000"/>
                            </a:srgbClr>
                          </a:solidFill>
                          <a:latin typeface="Scada"/>
                        </a:rPr>
                        <a:t>9</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Проведение информационной работы с населением (в том числе через СМИ, социальные сети, на официальном сайте Администрации) о погашении задолженности по платежам за наем жилых помещений
(Ответственный: Сухенко Л.А.,  Силантьева В.В. - тексты)</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800"/>
                        </a:lnSpc>
                      </a:pPr>
                      <a:r>
                        <a:rPr lang="ru-RU" sz="900" u="none" spc="0" dirty="0">
                          <a:solidFill>
                            <a:srgbClr val="000000">
                              <a:alpha val="100000"/>
                            </a:srgbClr>
                          </a:solidFill>
                          <a:latin typeface="Scada"/>
                        </a:rPr>
                        <a:t>1 раз в месяц                       (в СМИ, на интернет- ресурсах)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1 раз в месяц</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252142">
                <a:tc rowSpan="2">
                  <a:txBody>
                    <a:bodyPr/>
                    <a:lstStyle/>
                    <a:p>
                      <a:pPr marL="38100" marR="38100" lvl="0" indent="0" algn="l" fontAlgn="t">
                        <a:lnSpc>
                          <a:spcPct val="100000"/>
                        </a:lnSpc>
                      </a:pPr>
                      <a:r>
                        <a:rPr lang="ru-RU" sz="900" u="none" spc="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38100" marR="38100" lvl="0" indent="0" algn="l" fontAlgn="t">
                        <a:lnSpc>
                          <a:spcPct val="100000"/>
                        </a:lnSpc>
                      </a:pPr>
                      <a:r>
                        <a:rPr lang="ru-RU" sz="900" u="none" spc="0" dirty="0">
                          <a:solidFill>
                            <a:srgbClr val="000000">
                              <a:alpha val="100000"/>
                            </a:srgbClr>
                          </a:solidFill>
                          <a:latin typeface="Scada"/>
                        </a:rPr>
                        <a:t>Направление должникам писем-приглашений на комиссию (заседание рабочей группы по укреплению налоговой и бюджетной дисциплины)
(Ответственный: </a:t>
                      </a:r>
                      <a:r>
                        <a:rPr lang="ru-RU" sz="900" u="none" spc="0" dirty="0" err="1">
                          <a:solidFill>
                            <a:srgbClr val="000000">
                              <a:alpha val="100000"/>
                            </a:srgbClr>
                          </a:solidFill>
                          <a:latin typeface="Scada"/>
                        </a:rPr>
                        <a:t>Манучарян</a:t>
                      </a:r>
                      <a:r>
                        <a:rPr lang="ru-RU" sz="900" u="none" spc="0" dirty="0">
                          <a:solidFill>
                            <a:srgbClr val="000000">
                              <a:alpha val="100000"/>
                            </a:srgbClr>
                          </a:solidFill>
                          <a:latin typeface="Scada"/>
                        </a:rPr>
                        <a:t> 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38100" marR="38100" lvl="0" indent="0" algn="l" fontAlgn="t">
                        <a:lnSpc>
                          <a:spcPct val="100000"/>
                        </a:lnSpc>
                      </a:pPr>
                      <a:r>
                        <a:rPr lang="ru-RU" sz="900" u="none" spc="0" dirty="0">
                          <a:solidFill>
                            <a:srgbClr val="000000">
                              <a:alpha val="100000"/>
                            </a:srgbClr>
                          </a:solidFill>
                          <a:latin typeface="Scada"/>
                        </a:rPr>
                        <a:t>Апрель</a:t>
                      </a:r>
                    </a:p>
                    <a:p>
                      <a:pPr marL="38100" marR="38100" lvl="0" indent="0" algn="l" fontAlgn="t">
                        <a:lnSpc>
                          <a:spcPct val="100000"/>
                        </a:lnSpc>
                      </a:pPr>
                      <a:endParaRPr lang="ru-RU" sz="900" u="none" spc="0" dirty="0">
                        <a:solidFill>
                          <a:srgbClr val="000000">
                            <a:alpha val="100000"/>
                          </a:srgbClr>
                        </a:solidFill>
                        <a:latin typeface="Scada"/>
                      </a:endParaRPr>
                    </a:p>
                    <a:p>
                      <a:pPr marL="38100" marR="38100" lvl="0" indent="0" algn="l" fontAlgn="t">
                        <a:lnSpc>
                          <a:spcPct val="100000"/>
                        </a:lnSpc>
                      </a:pPr>
                      <a:r>
                        <a:rPr lang="ru-RU" sz="900" u="none" spc="0" dirty="0">
                          <a:solidFill>
                            <a:srgbClr val="000000">
                              <a:alpha val="100000"/>
                            </a:srgbClr>
                          </a:solidFill>
                          <a:latin typeface="Scada"/>
                        </a:rPr>
                        <a:t>Июль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38100" marR="38100" lvl="0" indent="0" algn="l" fontAlgn="t">
                        <a:lnSpc>
                          <a:spcPct val="100000"/>
                        </a:lnSpc>
                      </a:pPr>
                      <a:r>
                        <a:rPr lang="ru-RU" sz="900" u="none" spc="0" dirty="0">
                          <a:solidFill>
                            <a:srgbClr val="000000">
                              <a:alpha val="100000"/>
                            </a:srgbClr>
                          </a:solidFill>
                          <a:latin typeface="Scada"/>
                        </a:rPr>
                        <a:t> Ежемесячно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ct val="100000"/>
                        </a:lnSpc>
                        <a:spcBef>
                          <a:spcPts val="0"/>
                        </a:spcBef>
                        <a:spcAft>
                          <a:spcPts val="0"/>
                        </a:spcAft>
                        <a:buClrTx/>
                        <a:buSzTx/>
                        <a:buFontTx/>
                        <a:buNone/>
                        <a:tabLst/>
                        <a:defRPr/>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2521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8100" marR="38100" lvl="0" indent="0" algn="ctr" defTabSz="914400" eaLnBrk="1" fontAlgn="t" latinLnBrk="0" hangingPunct="1">
                        <a:lnSpc>
                          <a:spcPct val="100000"/>
                        </a:lnSpc>
                        <a:spcBef>
                          <a:spcPts val="0"/>
                        </a:spcBef>
                        <a:spcAft>
                          <a:spcPts val="0"/>
                        </a:spcAft>
                        <a:buClrTx/>
                        <a:buSzTx/>
                        <a:buFontTx/>
                        <a:buNone/>
                        <a:tabLst/>
                        <a:defRPr/>
                      </a:pPr>
                      <a:r>
                        <a:rPr lang="ru-RU" sz="1200" u="none" spc="0" dirty="0">
                          <a:solidFill>
                            <a:srgbClr val="00B050"/>
                          </a:solidFill>
                          <a:latin typeface="Scada"/>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681936098"/>
                  </a:ext>
                </a:extLst>
              </a:tr>
              <a:tr h="490513">
                <a:tc>
                  <a:txBody>
                    <a:bodyPr/>
                    <a:lstStyle/>
                    <a:p>
                      <a:pPr marL="38100" marR="38100" lvl="0" indent="0" algn="l" fontAlgn="t">
                        <a:lnSpc>
                          <a:spcPct val="100000"/>
                        </a:lnSpc>
                      </a:pPr>
                      <a:r>
                        <a:rPr lang="ru-RU" sz="900" u="none" spc="0">
                          <a:solidFill>
                            <a:srgbClr val="000000">
                              <a:alpha val="100000"/>
                            </a:srgbClr>
                          </a:solidFill>
                          <a:latin typeface="Scada"/>
                        </a:rPr>
                        <a:t>11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Проведение заседания рабочей группы по укреплению налоговой и бюджетной дисциплины, выяснение причин образования задолженности 
(Ответственный: Рыбакова О.В.)</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Апрель</a:t>
                      </a:r>
                    </a:p>
                    <a:p>
                      <a:pPr marL="38100" marR="38100" lvl="0" indent="0" algn="l" fontAlgn="t">
                        <a:lnSpc>
                          <a:spcPct val="100000"/>
                        </a:lnSpc>
                      </a:pPr>
                      <a:endParaRPr lang="ru-RU" sz="900" u="none" spc="0" dirty="0">
                        <a:solidFill>
                          <a:srgbClr val="000000">
                            <a:alpha val="100000"/>
                          </a:srgbClr>
                        </a:solidFill>
                        <a:latin typeface="Scada"/>
                      </a:endParaRPr>
                    </a:p>
                    <a:p>
                      <a:pPr marL="38100" marR="38100" lvl="0" indent="0" algn="l" fontAlgn="t">
                        <a:lnSpc>
                          <a:spcPct val="100000"/>
                        </a:lnSpc>
                      </a:pPr>
                      <a:r>
                        <a:rPr lang="ru-RU" sz="900" u="none" spc="0" dirty="0">
                          <a:solidFill>
                            <a:srgbClr val="000000">
                              <a:alpha val="100000"/>
                            </a:srgbClr>
                          </a:solidFill>
                          <a:latin typeface="Scada"/>
                        </a:rPr>
                        <a:t>Июль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800"/>
                        </a:lnSpc>
                      </a:pPr>
                      <a:r>
                        <a:rPr lang="ru-RU" sz="900" u="none" spc="0" dirty="0">
                          <a:solidFill>
                            <a:srgbClr val="000000">
                              <a:alpha val="100000"/>
                            </a:srgbClr>
                          </a:solidFill>
                          <a:latin typeface="Scada"/>
                        </a:rPr>
                        <a:t> Ежемесячно</a:t>
                      </a:r>
                    </a:p>
                    <a:p>
                      <a:pPr marL="38100" marR="38100" lvl="0" indent="0" algn="l" fontAlgn="t">
                        <a:lnSpc>
                          <a:spcPts val="800"/>
                        </a:lnSpc>
                      </a:pPr>
                      <a:r>
                        <a:rPr lang="ru-RU" sz="900" u="none" spc="0" dirty="0">
                          <a:solidFill>
                            <a:srgbClr val="000000">
                              <a:alpha val="100000"/>
                            </a:srgbClr>
                          </a:solidFill>
                          <a:latin typeface="Scada"/>
                        </a:rPr>
                        <a:t>(каждый последний вторник месяца)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ct val="100000"/>
                        </a:lnSpc>
                        <a:spcBef>
                          <a:spcPts val="0"/>
                        </a:spcBef>
                        <a:spcAft>
                          <a:spcPts val="0"/>
                        </a:spcAft>
                        <a:buClrTx/>
                        <a:buSzTx/>
                        <a:buFontTx/>
                        <a:buNone/>
                        <a:tabLst/>
                        <a:defRPr/>
                      </a:pPr>
                      <a:r>
                        <a:rPr lang="ru-RU" sz="1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676745">
                <a:tc>
                  <a:txBody>
                    <a:bodyPr/>
                    <a:lstStyle/>
                    <a:p>
                      <a:pPr marL="38100" marR="38100" lvl="0" indent="0" algn="l" fontAlgn="t">
                        <a:lnSpc>
                          <a:spcPct val="100000"/>
                        </a:lnSpc>
                      </a:pPr>
                      <a:r>
                        <a:rPr lang="ru-RU" sz="900" u="none" spc="0">
                          <a:solidFill>
                            <a:srgbClr val="000000">
                              <a:alpha val="100000"/>
                            </a:srgbClr>
                          </a:solidFill>
                          <a:latin typeface="Scada"/>
                        </a:rPr>
                        <a:t>12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Контроль за отражением в бухгалтерском учете (балансовом, забалансовом) операций по списанию суммы дебиторской задолженности, признанной сомнительной и (или) безнадежной к взысканию
(Ответственный: Силантьева  В.В.)</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1200"/>
                        </a:lnSpc>
                      </a:pPr>
                      <a:r>
                        <a:rPr lang="ru-RU" sz="900" u="none" spc="0" dirty="0">
                          <a:solidFill>
                            <a:srgbClr val="000000">
                              <a:alpha val="100000"/>
                            </a:srgbClr>
                          </a:solidFill>
                          <a:latin typeface="Scada"/>
                        </a:rPr>
                        <a:t>Март</a:t>
                      </a:r>
                    </a:p>
                    <a:p>
                      <a:pPr marL="38100" marR="38100" lvl="0" indent="0" algn="l" fontAlgn="t">
                        <a:lnSpc>
                          <a:spcPts val="1200"/>
                        </a:lnSpc>
                      </a:pPr>
                      <a:r>
                        <a:rPr lang="ru-RU" sz="900" u="none" spc="0" dirty="0">
                          <a:solidFill>
                            <a:srgbClr val="000000">
                              <a:alpha val="100000"/>
                            </a:srgbClr>
                          </a:solidFill>
                          <a:latin typeface="Scada"/>
                        </a:rPr>
                        <a:t>Июнь</a:t>
                      </a:r>
                    </a:p>
                    <a:p>
                      <a:pPr marL="38100" marR="38100" lvl="0" indent="0" algn="l" fontAlgn="t">
                        <a:lnSpc>
                          <a:spcPts val="1200"/>
                        </a:lnSpc>
                      </a:pPr>
                      <a:r>
                        <a:rPr lang="ru-RU" sz="900" u="none" spc="0" dirty="0">
                          <a:solidFill>
                            <a:srgbClr val="000000">
                              <a:alpha val="100000"/>
                            </a:srgbClr>
                          </a:solidFill>
                          <a:latin typeface="Scada"/>
                        </a:rPr>
                        <a:t>Сентябрь</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1200"/>
                        </a:lnSpc>
                      </a:pPr>
                      <a:r>
                        <a:rPr lang="ru-RU" sz="900" u="none" spc="0" dirty="0">
                          <a:solidFill>
                            <a:srgbClr val="000000">
                              <a:alpha val="100000"/>
                            </a:srgbClr>
                          </a:solidFill>
                          <a:latin typeface="Scada"/>
                        </a:rPr>
                        <a:t>Март</a:t>
                      </a:r>
                    </a:p>
                    <a:p>
                      <a:pPr marL="38100" marR="38100" lvl="0" indent="0" algn="l" fontAlgn="t">
                        <a:lnSpc>
                          <a:spcPts val="1200"/>
                        </a:lnSpc>
                      </a:pPr>
                      <a:r>
                        <a:rPr lang="ru-RU" sz="900" u="none" spc="0" dirty="0">
                          <a:solidFill>
                            <a:srgbClr val="000000">
                              <a:alpha val="100000"/>
                            </a:srgbClr>
                          </a:solidFill>
                          <a:latin typeface="Scada"/>
                        </a:rPr>
                        <a:t>Июнь</a:t>
                      </a:r>
                    </a:p>
                    <a:p>
                      <a:pPr marL="38100" marR="38100" lvl="0" indent="0" algn="l" fontAlgn="t">
                        <a:lnSpc>
                          <a:spcPts val="1200"/>
                        </a:lnSpc>
                      </a:pPr>
                      <a:r>
                        <a:rPr lang="ru-RU" sz="900" u="none" spc="0" dirty="0">
                          <a:solidFill>
                            <a:srgbClr val="000000">
                              <a:alpha val="100000"/>
                            </a:srgbClr>
                          </a:solidFill>
                          <a:latin typeface="Scada"/>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1200"/>
                        </a:lnSpc>
                      </a:pPr>
                      <a:r>
                        <a:rPr lang="ru-RU" sz="900" u="none" spc="0" dirty="0">
                          <a:solidFill>
                            <a:srgbClr val="000000">
                              <a:alpha val="100000"/>
                            </a:srgbClr>
                          </a:solidFill>
                          <a:latin typeface="Scada"/>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000"/>
                        </a:lnSpc>
                      </a:pPr>
                      <a:r>
                        <a:rPr lang="ru-RU" sz="1200" u="none" spc="0" dirty="0">
                          <a:solidFill>
                            <a:srgbClr val="00B050"/>
                          </a:solidFill>
                          <a:latin typeface="Scada"/>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7328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endParaRPr lang="ru-RU" sz="2000" b="1" u="none" spc="0" dirty="0">
              <a:solidFill>
                <a:srgbClr val="000000">
                  <a:alpha val="100000"/>
                </a:srgbClr>
              </a:solidFill>
              <a:latin typeface="Times New Roman" panose="02020603050405020304" pitchFamily="18" charset="0"/>
              <a:cs typeface="Times New Roman" panose="02020603050405020304" pitchFamily="18" charset="0"/>
            </a:endParaRPr>
          </a:p>
          <a:p>
            <a:pPr marL="0" marR="0" lvl="0" indent="0" algn="r" fontAlgn="b">
              <a:lnSpc>
                <a:spcPct val="100000"/>
              </a:lnSpc>
            </a:pPr>
            <a:endParaRPr lang="ru-RU" sz="2000" b="1" dirty="0">
              <a:solidFill>
                <a:srgbClr val="000000">
                  <a:alpha val="100000"/>
                </a:srgbClr>
              </a:solidFill>
              <a:latin typeface="Times New Roman" panose="02020603050405020304" pitchFamily="18" charset="0"/>
              <a:cs typeface="Times New Roman" panose="02020603050405020304" pitchFamily="18" charset="0"/>
            </a:endParaRPr>
          </a:p>
          <a:p>
            <a:pPr marL="0" marR="0" lvl="0" indent="0" algn="r" fontAlgn="b">
              <a:lnSpc>
                <a:spcPct val="100000"/>
              </a:lnSpc>
            </a:pPr>
            <a:endParaRPr lang="ru-RU" sz="2000" b="1" u="none" spc="0" dirty="0">
              <a:solidFill>
                <a:srgbClr val="000000">
                  <a:alpha val="100000"/>
                </a:srgbClr>
              </a:solidFill>
              <a:latin typeface="Times New Roman" panose="02020603050405020304" pitchFamily="18" charset="0"/>
              <a:cs typeface="Times New Roman" panose="02020603050405020304" pitchFamily="18" charset="0"/>
            </a:endParaRPr>
          </a:p>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Карта достигнутого состояния процесса</a:t>
            </a:r>
            <a:r>
              <a:rPr lang="ru-RU" sz="1600" b="1" u="none" spc="0" dirty="0">
                <a:solidFill>
                  <a:srgbClr val="000000">
                    <a:alpha val="100000"/>
                  </a:srgbClr>
                </a:solidFill>
                <a:latin typeface="Times New Roman" panose="02020603050405020304" pitchFamily="18" charset="0"/>
                <a:cs typeface="Times New Roman" panose="02020603050405020304" pitchFamily="18" charset="0"/>
              </a:rPr>
              <a:t>  </a:t>
            </a:r>
          </a:p>
        </p:txBody>
      </p:sp>
      <p:pic>
        <p:nvPicPr>
          <p:cNvPr id="7" name="Рисунок 6">
            <a:extLst>
              <a:ext uri="{FF2B5EF4-FFF2-40B4-BE49-F238E27FC236}">
                <a16:creationId xmlns:a16="http://schemas.microsoft.com/office/drawing/2014/main" id="{A3057A83-7012-4F58-B651-5D62D6E6FC9A}"/>
              </a:ext>
            </a:extLst>
          </p:cNvPr>
          <p:cNvPicPr>
            <a:picLocks noChangeAspect="1"/>
          </p:cNvPicPr>
          <p:nvPr/>
        </p:nvPicPr>
        <p:blipFill>
          <a:blip r:embed="rId4"/>
          <a:stretch>
            <a:fillRect/>
          </a:stretch>
        </p:blipFill>
        <p:spPr>
          <a:xfrm>
            <a:off x="7200900" y="952501"/>
            <a:ext cx="3238500" cy="2626170"/>
          </a:xfrm>
          <a:prstGeom prst="rect">
            <a:avLst/>
          </a:prstGeom>
        </p:spPr>
      </p:pic>
      <p:pic>
        <p:nvPicPr>
          <p:cNvPr id="11" name="Рисунок 10">
            <a:extLst>
              <a:ext uri="{FF2B5EF4-FFF2-40B4-BE49-F238E27FC236}">
                <a16:creationId xmlns:a16="http://schemas.microsoft.com/office/drawing/2014/main" id="{A1D560F5-6838-4DD3-A167-47DE295FAE38}"/>
              </a:ext>
            </a:extLst>
          </p:cNvPr>
          <p:cNvPicPr>
            <a:picLocks noChangeAspect="1"/>
          </p:cNvPicPr>
          <p:nvPr/>
        </p:nvPicPr>
        <p:blipFill>
          <a:blip r:embed="rId5"/>
          <a:stretch>
            <a:fillRect/>
          </a:stretch>
        </p:blipFill>
        <p:spPr>
          <a:xfrm>
            <a:off x="5129881" y="2294663"/>
            <a:ext cx="4475621" cy="4130420"/>
          </a:xfrm>
          <a:prstGeom prst="rect">
            <a:avLst/>
          </a:prstGeom>
        </p:spPr>
      </p:pic>
      <p:pic>
        <p:nvPicPr>
          <p:cNvPr id="13" name="Рисунок 12">
            <a:extLst>
              <a:ext uri="{FF2B5EF4-FFF2-40B4-BE49-F238E27FC236}">
                <a16:creationId xmlns:a16="http://schemas.microsoft.com/office/drawing/2014/main" id="{851A68C9-4546-414D-8D83-030EA283CE76}"/>
              </a:ext>
            </a:extLst>
          </p:cNvPr>
          <p:cNvPicPr>
            <a:picLocks noChangeAspect="1"/>
          </p:cNvPicPr>
          <p:nvPr/>
        </p:nvPicPr>
        <p:blipFill>
          <a:blip r:embed="rId6"/>
          <a:stretch>
            <a:fillRect/>
          </a:stretch>
        </p:blipFill>
        <p:spPr>
          <a:xfrm>
            <a:off x="252412" y="1259557"/>
            <a:ext cx="5669558" cy="5483622"/>
          </a:xfrm>
          <a:prstGeom prst="rect">
            <a:avLst/>
          </a:prstGeom>
        </p:spPr>
      </p:pic>
    </p:spTree>
    <p:extLst>
      <p:ext uri="{BB962C8B-B14F-4D97-AF65-F5344CB8AC3E}">
        <p14:creationId xmlns:p14="http://schemas.microsoft.com/office/powerpoint/2010/main" val="118576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71500"/>
          </a:xfrm>
          <a:prstGeom prst="rect">
            <a:avLst/>
          </a:prstGeom>
          <a:noFill/>
        </p:spPr>
        <p:txBody>
          <a:bodyPr lIns="91440" tIns="45720" rIns="91440" bIns="45720" rtlCol="0" anchor="b">
            <a:noAutofit/>
          </a:bodyPr>
          <a:lstStyle/>
          <a:p>
            <a:pPr marL="0" marR="0" lvl="0" indent="0" algn="r" fontAlgn="b">
              <a:lnSpc>
                <a:spcPct val="100000"/>
              </a:lnSpc>
            </a:pPr>
            <a:r>
              <a:rPr lang="ru-RU" sz="2000" b="1" dirty="0">
                <a:solidFill>
                  <a:srgbClr val="000000">
                    <a:alpha val="100000"/>
                  </a:srgbClr>
                </a:solidFill>
                <a:latin typeface="Times New Roman" panose="02020603050405020304" pitchFamily="18" charset="0"/>
                <a:cs typeface="Times New Roman" panose="02020603050405020304" pitchFamily="18" charset="0"/>
              </a:rPr>
              <a:t>РЕЗУЛЬТАТЫ ПРОЕКТА</a:t>
            </a:r>
            <a:r>
              <a:rPr lang="ru-RU" sz="1600" b="1" u="none" spc="0" dirty="0">
                <a:solidFill>
                  <a:srgbClr val="000000">
                    <a:alpha val="100000"/>
                  </a:srgbClr>
                </a:solidFill>
                <a:latin typeface="Times New Roman" panose="02020603050405020304" pitchFamily="18" charset="0"/>
                <a:cs typeface="Times New Roman" panose="02020603050405020304" pitchFamily="18" charset="0"/>
              </a:rPr>
              <a:t>  </a:t>
            </a:r>
          </a:p>
        </p:txBody>
      </p:sp>
      <p:graphicFrame>
        <p:nvGraphicFramePr>
          <p:cNvPr id="5" name="Таблица 4">
            <a:extLst>
              <a:ext uri="{FF2B5EF4-FFF2-40B4-BE49-F238E27FC236}">
                <a16:creationId xmlns:a16="http://schemas.microsoft.com/office/drawing/2014/main" id="{0A53EF69-35AE-4B05-97DD-74DBB920960A}"/>
              </a:ext>
            </a:extLst>
          </p:cNvPr>
          <p:cNvGraphicFramePr>
            <a:graphicFrameLocks noGrp="1"/>
          </p:cNvGraphicFramePr>
          <p:nvPr>
            <p:extLst>
              <p:ext uri="{D42A27DB-BD31-4B8C-83A1-F6EECF244321}">
                <p14:modId xmlns:p14="http://schemas.microsoft.com/office/powerpoint/2010/main" val="1604181627"/>
              </p:ext>
            </p:extLst>
          </p:nvPr>
        </p:nvGraphicFramePr>
        <p:xfrm>
          <a:off x="361950" y="952500"/>
          <a:ext cx="10118068" cy="5394360"/>
        </p:xfrm>
        <a:graphic>
          <a:graphicData uri="http://schemas.openxmlformats.org/drawingml/2006/table">
            <a:tbl>
              <a:tblPr firstRow="1" bandRow="1"/>
              <a:tblGrid>
                <a:gridCol w="387891">
                  <a:extLst>
                    <a:ext uri="{9D8B030D-6E8A-4147-A177-3AD203B41FA5}">
                      <a16:colId xmlns:a16="http://schemas.microsoft.com/office/drawing/2014/main" val="751555718"/>
                    </a:ext>
                  </a:extLst>
                </a:gridCol>
                <a:gridCol w="3587953">
                  <a:extLst>
                    <a:ext uri="{9D8B030D-6E8A-4147-A177-3AD203B41FA5}">
                      <a16:colId xmlns:a16="http://schemas.microsoft.com/office/drawing/2014/main" val="2769973554"/>
                    </a:ext>
                  </a:extLst>
                </a:gridCol>
                <a:gridCol w="635194">
                  <a:extLst>
                    <a:ext uri="{9D8B030D-6E8A-4147-A177-3AD203B41FA5}">
                      <a16:colId xmlns:a16="http://schemas.microsoft.com/office/drawing/2014/main" val="379679942"/>
                    </a:ext>
                  </a:extLst>
                </a:gridCol>
                <a:gridCol w="701569">
                  <a:extLst>
                    <a:ext uri="{9D8B030D-6E8A-4147-A177-3AD203B41FA5}">
                      <a16:colId xmlns:a16="http://schemas.microsoft.com/office/drawing/2014/main" val="794173518"/>
                    </a:ext>
                  </a:extLst>
                </a:gridCol>
                <a:gridCol w="648072">
                  <a:extLst>
                    <a:ext uri="{9D8B030D-6E8A-4147-A177-3AD203B41FA5}">
                      <a16:colId xmlns:a16="http://schemas.microsoft.com/office/drawing/2014/main" val="3854693129"/>
                    </a:ext>
                  </a:extLst>
                </a:gridCol>
                <a:gridCol w="4157389">
                  <a:extLst>
                    <a:ext uri="{9D8B030D-6E8A-4147-A177-3AD203B41FA5}">
                      <a16:colId xmlns:a16="http://schemas.microsoft.com/office/drawing/2014/main" val="3427555113"/>
                    </a:ext>
                  </a:extLst>
                </a:gridCol>
              </a:tblGrid>
              <a:tr h="280726">
                <a:tc>
                  <a:txBody>
                    <a:bodyPr/>
                    <a:lstStyle/>
                    <a:p>
                      <a:pPr marL="38100" marR="38100" lvl="0" indent="0" algn="l" fontAlgn="t">
                        <a:lnSpc>
                          <a:spcPct val="100000"/>
                        </a:lnSpc>
                      </a:pPr>
                      <a:r>
                        <a:rPr lang="ru-RU" sz="1400" b="1" u="none" spc="0">
                          <a:solidFill>
                            <a:srgbClr val="000000">
                              <a:alpha val="100000"/>
                            </a:srgbClr>
                          </a:solidFill>
                          <a:latin typeface="Scada"/>
                        </a:rPr>
                        <a:t>пп</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Показатель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База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Цель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Комментарий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3228162298"/>
                  </a:ext>
                </a:extLst>
              </a:tr>
              <a:tr h="283258">
                <a:tc>
                  <a:txBody>
                    <a:bodyPr/>
                    <a:lstStyle/>
                    <a:p>
                      <a:pPr marL="38100" marR="38100" lvl="0" indent="0" algn="r" fontAlgn="t">
                        <a:lnSpc>
                          <a:spcPct val="100000"/>
                        </a:lnSpc>
                      </a:pPr>
                      <a:r>
                        <a:rPr lang="ru-RU" sz="14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Время протекания процесса, календ. дн.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14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9</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9</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02776668"/>
                  </a:ext>
                </a:extLst>
              </a:tr>
              <a:tr h="487577">
                <a:tc>
                  <a:txBody>
                    <a:bodyPr/>
                    <a:lstStyle/>
                    <a:p>
                      <a:pPr marL="38100" marR="38100" lvl="0" indent="0" algn="r" fontAlgn="t">
                        <a:lnSpc>
                          <a:spcPct val="100000"/>
                        </a:lnSpc>
                      </a:pPr>
                      <a:r>
                        <a:rPr lang="ru-RU" sz="14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Количество направленных заявлений в суд о взыскании задолженности, шт.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63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180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182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065376002"/>
                  </a:ext>
                </a:extLst>
              </a:tr>
              <a:tr h="694427">
                <a:tc>
                  <a:txBody>
                    <a:bodyPr/>
                    <a:lstStyle/>
                    <a:p>
                      <a:pPr marL="38100" marR="38100" lvl="0" indent="0" algn="r" fontAlgn="t">
                        <a:lnSpc>
                          <a:spcPct val="100000"/>
                        </a:lnSpc>
                      </a:pPr>
                      <a:r>
                        <a:rPr lang="ru-RU" sz="14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Количество претензий, направленных должникам о погашении просроченной задолженности, шт.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27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420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425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926567979"/>
                  </a:ext>
                </a:extLst>
              </a:tr>
              <a:tr h="694427">
                <a:tc>
                  <a:txBody>
                    <a:bodyPr/>
                    <a:lstStyle/>
                    <a:p>
                      <a:pPr marL="38100" marR="38100" lvl="0" indent="0" algn="r" fontAlgn="t">
                        <a:lnSpc>
                          <a:spcPct val="100000"/>
                        </a:lnSpc>
                      </a:pPr>
                      <a:r>
                        <a:rPr lang="ru-RU" sz="1400" u="none" spc="0">
                          <a:solidFill>
                            <a:srgbClr val="000000">
                              <a:alpha val="100000"/>
                            </a:srgbClr>
                          </a:solidFill>
                          <a:latin typeface="Scada"/>
                        </a:rPr>
                        <a:t>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Количество проведенных комиссий по работе с должниками, допускающими нарушение сроков оплаты, ед.</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670569025"/>
                  </a:ext>
                </a:extLst>
              </a:tr>
              <a:tr h="744785">
                <a:tc>
                  <a:txBody>
                    <a:bodyPr/>
                    <a:lstStyle/>
                    <a:p>
                      <a:pPr marL="38100" marR="38100" lvl="0" indent="0" algn="r" fontAlgn="t">
                        <a:lnSpc>
                          <a:spcPct val="100000"/>
                        </a:lnSpc>
                      </a:pPr>
                      <a:r>
                        <a:rPr lang="ru-RU" sz="1400" u="none" spc="0">
                          <a:solidFill>
                            <a:srgbClr val="000000">
                              <a:alpha val="100000"/>
                            </a:srgbClr>
                          </a:solidFill>
                          <a:latin typeface="Scada"/>
                        </a:rPr>
                        <a:t>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Количество мероприятий по выявлению и признанию сомнительной задолженности по платежам за наем жилых помещений, ед.</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570946465"/>
                  </a:ext>
                </a:extLst>
              </a:tr>
              <a:tr h="901278">
                <a:tc>
                  <a:txBody>
                    <a:bodyPr/>
                    <a:lstStyle/>
                    <a:p>
                      <a:pPr marL="38100" marR="38100" lvl="0" indent="0" algn="r" fontAlgn="t">
                        <a:lnSpc>
                          <a:spcPct val="100000"/>
                        </a:lnSpc>
                      </a:pPr>
                      <a:r>
                        <a:rPr lang="ru-RU" sz="1400" u="none" spc="0">
                          <a:solidFill>
                            <a:srgbClr val="000000">
                              <a:alpha val="100000"/>
                            </a:srgbClr>
                          </a:solidFill>
                          <a:latin typeface="Scada"/>
                        </a:rPr>
                        <a:t>6</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Количество публикаций в средствах массовой информации и на интернет-ресурсах о погашении задолженности за наем жилых помещений, ед.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12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12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343563194"/>
                  </a:ext>
                </a:extLst>
              </a:tr>
              <a:tr h="1205335">
                <a:tc>
                  <a:txBody>
                    <a:bodyPr/>
                    <a:lstStyle/>
                    <a:p>
                      <a:pPr marL="38100" marR="38100" lvl="0" indent="0" algn="r" fontAlgn="t">
                        <a:lnSpc>
                          <a:spcPct val="100000"/>
                        </a:lnSpc>
                      </a:pPr>
                      <a:r>
                        <a:rPr lang="ru-RU" sz="1400" u="none" spc="0">
                          <a:solidFill>
                            <a:srgbClr val="000000">
                              <a:alpha val="100000"/>
                            </a:srgbClr>
                          </a:solidFill>
                          <a:latin typeface="Scada"/>
                        </a:rPr>
                        <a:t>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Сокращение просроченной дебиторской задолженности по платежам в бюджет городского поселения города Боровичи за наем жилых помещений,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0,5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ts val="1300"/>
                        </a:lnSpc>
                        <a:spcBef>
                          <a:spcPts val="0"/>
                        </a:spcBef>
                        <a:spcAft>
                          <a:spcPts val="0"/>
                        </a:spcAft>
                        <a:buClrTx/>
                        <a:buSzTx/>
                        <a:buFontTx/>
                        <a:buNone/>
                        <a:tabLst/>
                        <a:defRPr/>
                      </a:pPr>
                      <a:r>
                        <a:rPr lang="ru-RU" sz="1400" u="none" spc="0" dirty="0">
                          <a:solidFill>
                            <a:srgbClr val="000000">
                              <a:alpha val="100000"/>
                            </a:srgbClr>
                          </a:solidFill>
                          <a:latin typeface="Scada"/>
                        </a:rPr>
                        <a:t>Просроченная задолженность сократилась </a:t>
                      </a:r>
                    </a:p>
                    <a:p>
                      <a:pPr marL="38100" marR="38100" lvl="0" indent="0" algn="l" defTabSz="914400" eaLnBrk="1" fontAlgn="t" latinLnBrk="0" hangingPunct="1">
                        <a:lnSpc>
                          <a:spcPts val="1300"/>
                        </a:lnSpc>
                        <a:spcBef>
                          <a:spcPts val="0"/>
                        </a:spcBef>
                        <a:spcAft>
                          <a:spcPts val="0"/>
                        </a:spcAft>
                        <a:buClrTx/>
                        <a:buSzTx/>
                        <a:buFontTx/>
                        <a:buNone/>
                        <a:tabLst/>
                        <a:defRPr/>
                      </a:pPr>
                      <a:r>
                        <a:rPr lang="ru-RU" sz="1400" u="none" spc="0" dirty="0">
                          <a:solidFill>
                            <a:srgbClr val="000000">
                              <a:alpha val="100000"/>
                            </a:srgbClr>
                          </a:solidFill>
                          <a:latin typeface="Scada"/>
                        </a:rPr>
                        <a:t>на 1 млн. 071 тыс. руб. </a:t>
                      </a:r>
                    </a:p>
                    <a:p>
                      <a:pPr marL="38100" marR="38100" lvl="0" indent="0" algn="l" defTabSz="914400" eaLnBrk="1" fontAlgn="t" latinLnBrk="0" hangingPunct="1">
                        <a:lnSpc>
                          <a:spcPts val="1300"/>
                        </a:lnSpc>
                        <a:spcBef>
                          <a:spcPts val="0"/>
                        </a:spcBef>
                        <a:spcAft>
                          <a:spcPts val="0"/>
                        </a:spcAft>
                        <a:buClrTx/>
                        <a:buSzTx/>
                        <a:buFontTx/>
                        <a:buNone/>
                        <a:tabLst/>
                        <a:defRPr/>
                      </a:pPr>
                      <a:r>
                        <a:rPr lang="ru-RU" sz="1400" u="none" spc="0" dirty="0">
                          <a:solidFill>
                            <a:srgbClr val="000000">
                              <a:alpha val="100000"/>
                            </a:srgbClr>
                          </a:solidFill>
                          <a:latin typeface="Scada"/>
                        </a:rPr>
                        <a:t>Расчет от показателя бюджетной отчетности по состоянию на 01.01.2024.</a:t>
                      </a:r>
                    </a:p>
                    <a:p>
                      <a:pPr marL="38100" marR="38100" lvl="0" indent="0" algn="l" defTabSz="914400" eaLnBrk="1" fontAlgn="t" latinLnBrk="0" hangingPunct="1">
                        <a:lnSpc>
                          <a:spcPts val="600"/>
                        </a:lnSpc>
                        <a:spcBef>
                          <a:spcPts val="0"/>
                        </a:spcBef>
                        <a:spcAft>
                          <a:spcPts val="0"/>
                        </a:spcAft>
                        <a:buClrTx/>
                        <a:buSzTx/>
                        <a:buFontTx/>
                        <a:buNone/>
                        <a:tabLst/>
                        <a:defRPr/>
                      </a:pPr>
                      <a:endParaRPr lang="ru-RU" sz="1400" u="none" spc="0" dirty="0">
                        <a:solidFill>
                          <a:srgbClr val="000000">
                            <a:alpha val="100000"/>
                          </a:srgbClr>
                        </a:solidFill>
                        <a:latin typeface="Scada"/>
                      </a:endParaRPr>
                    </a:p>
                    <a:p>
                      <a:pPr marL="38100" marR="38100" lvl="0" indent="0" algn="l" fontAlgn="t">
                        <a:lnSpc>
                          <a:spcPts val="1300"/>
                        </a:lnSpc>
                      </a:pPr>
                      <a:r>
                        <a:rPr lang="ru-RU" sz="1200" i="1" u="none" spc="0" dirty="0">
                          <a:solidFill>
                            <a:srgbClr val="000000">
                              <a:alpha val="100000"/>
                            </a:srgbClr>
                          </a:solidFill>
                          <a:latin typeface="Scada"/>
                        </a:rPr>
                        <a:t>(Для справки: за аналогичный период прошлого года просроченная задолженность уменьшилась на 36 </a:t>
                      </a:r>
                      <a:r>
                        <a:rPr lang="ru-RU" sz="1200" i="1" u="none" spc="0" dirty="0" err="1">
                          <a:solidFill>
                            <a:srgbClr val="000000">
                              <a:alpha val="100000"/>
                            </a:srgbClr>
                          </a:solidFill>
                          <a:latin typeface="Scada"/>
                        </a:rPr>
                        <a:t>тыс.руб</a:t>
                      </a:r>
                      <a:r>
                        <a:rPr lang="ru-RU" sz="1200" i="1" u="none" spc="0" dirty="0">
                          <a:solidFill>
                            <a:srgbClr val="000000">
                              <a:alpha val="100000"/>
                            </a:srgbClr>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442876440"/>
                  </a:ext>
                </a:extLst>
              </a:tr>
            </a:tbl>
          </a:graphicData>
        </a:graphic>
      </p:graphicFrame>
      <p:sp>
        <p:nvSpPr>
          <p:cNvPr id="8" name="TextBox 7">
            <a:extLst>
              <a:ext uri="{FF2B5EF4-FFF2-40B4-BE49-F238E27FC236}">
                <a16:creationId xmlns:a16="http://schemas.microsoft.com/office/drawing/2014/main" id="{59727B31-A7C6-43EE-8D90-62B4EEFC894F}"/>
              </a:ext>
            </a:extLst>
          </p:cNvPr>
          <p:cNvSpPr txBox="1"/>
          <p:nvPr/>
        </p:nvSpPr>
        <p:spPr>
          <a:xfrm rot="10800000" flipV="1">
            <a:off x="270870" y="6770379"/>
            <a:ext cx="10168530" cy="523220"/>
          </a:xfrm>
          <a:prstGeom prst="rect">
            <a:avLst/>
          </a:prstGeom>
          <a:noFill/>
        </p:spPr>
        <p:txBody>
          <a:bodyPr wrap="square">
            <a:spAutoFit/>
          </a:bodyPr>
          <a:lstStyle/>
          <a:p>
            <a:r>
              <a:rPr lang="ru-RU" sz="1400" b="1" u="none" spc="0" dirty="0">
                <a:solidFill>
                  <a:srgbClr val="2F658E">
                    <a:alpha val="100000"/>
                  </a:srgbClr>
                </a:solidFill>
                <a:latin typeface="Scada"/>
              </a:rPr>
              <a:t>Решение: 
</a:t>
            </a:r>
            <a:r>
              <a:rPr lang="ru-RU" sz="1400" u="none" spc="0" dirty="0">
                <a:solidFill>
                  <a:srgbClr val="000000">
                    <a:alpha val="100000"/>
                  </a:srgbClr>
                </a:solidFill>
                <a:latin typeface="Scada"/>
              </a:rPr>
              <a:t>Закрыть проект</a:t>
            </a:r>
            <a:endParaRPr lang="ru-RU" dirty="0"/>
          </a:p>
        </p:txBody>
      </p:sp>
    </p:spTree>
    <p:extLst>
      <p:ext uri="{BB962C8B-B14F-4D97-AF65-F5344CB8AC3E}">
        <p14:creationId xmlns:p14="http://schemas.microsoft.com/office/powerpoint/2010/main" val="237174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3600450"/>
          <a:chOff x="361950" y="180975"/>
          <a:chExt cx="10439400" cy="360045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a:t>
            </a:r>
          </a:p>
        </p:txBody>
      </p:sp>
      <p:sp>
        <p:nvSpPr>
          <p:cNvPr id="5" name="TextBox 4"/>
          <p:cNvSpPr txBox="1"/>
          <p:nvPr/>
        </p:nvSpPr>
        <p:spPr>
          <a:xfrm>
            <a:off x="361950" y="3238500"/>
            <a:ext cx="10077450" cy="361950"/>
          </a:xfrm>
          <a:prstGeom prst="rect">
            <a:avLst/>
          </a:prstGeom>
          <a:noFill/>
        </p:spPr>
        <p:txBody>
          <a:bodyPr lIns="91440" tIns="45720" rIns="91440" bIns="45720" rtlCol="0" anchor="b">
            <a:spAutoFit/>
          </a:bodyPr>
          <a:lstStyle/>
          <a:p>
            <a:pPr marL="0" marR="0" lvl="0" indent="0" algn="ctr" fontAlgn="b">
              <a:lnSpc>
                <a:spcPct val="100000"/>
              </a:lnSpc>
            </a:pPr>
            <a:r>
              <a:rPr lang="ru-RU" sz="4000" u="none" spc="0">
                <a:solidFill>
                  <a:srgbClr val="777777">
                    <a:alpha val="100000"/>
                  </a:srgbClr>
                </a:solidFill>
                <a:latin typeface="Scada"/>
              </a:rPr>
              <a:t>ПРИЛОЖЕНИЯ</a:t>
            </a:r>
          </a:p>
        </p:txBody>
      </p:sp>
    </p:spTree>
    <p:extLst>
      <p:ext uri="{BB962C8B-B14F-4D97-AF65-F5344CB8AC3E}">
        <p14:creationId xmlns:p14="http://schemas.microsoft.com/office/powerpoint/2010/main" val="237694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27A80E2-3A7B-46DE-9805-836EB1EEE954}"/>
              </a:ext>
            </a:extLst>
          </p:cNvPr>
          <p:cNvPicPr>
            <a:picLocks noChangeAspect="1"/>
          </p:cNvPicPr>
          <p:nvPr/>
        </p:nvPicPr>
        <p:blipFill>
          <a:blip r:embed="rId2"/>
          <a:stretch>
            <a:fillRect/>
          </a:stretch>
        </p:blipFill>
        <p:spPr>
          <a:xfrm>
            <a:off x="449362" y="897777"/>
            <a:ext cx="9865096" cy="6410452"/>
          </a:xfrm>
          <a:prstGeom prst="rect">
            <a:avLst/>
          </a:prstGeom>
        </p:spPr>
      </p:pic>
      <p:sp>
        <p:nvSpPr>
          <p:cNvPr id="4" name="TextBox 3">
            <a:extLst>
              <a:ext uri="{FF2B5EF4-FFF2-40B4-BE49-F238E27FC236}">
                <a16:creationId xmlns:a16="http://schemas.microsoft.com/office/drawing/2014/main" id="{55215984-C854-4901-A5A5-ECC3A4CECEBD}"/>
              </a:ext>
            </a:extLst>
          </p:cNvPr>
          <p:cNvSpPr txBox="1"/>
          <p:nvPr/>
        </p:nvSpPr>
        <p:spPr>
          <a:xfrm>
            <a:off x="1889522" y="251446"/>
            <a:ext cx="8424936" cy="707886"/>
          </a:xfrm>
          <a:prstGeom prst="rect">
            <a:avLst/>
          </a:prstGeom>
          <a:noFill/>
        </p:spPr>
        <p:txBody>
          <a:bodyPr wrap="square">
            <a:spAutoFit/>
          </a:bodyPr>
          <a:lstStyle/>
          <a:p>
            <a:pPr marL="0" marR="0" lvl="0" indent="0" algn="r" fontAlgn="t">
              <a:lnSpc>
                <a:spcPct val="100000"/>
              </a:lnSpc>
            </a:pPr>
            <a:r>
              <a:rPr lang="ru-RU" sz="2000" b="1" u="none" spc="0" dirty="0">
                <a:solidFill>
                  <a:srgbClr val="000000">
                    <a:alpha val="100000"/>
                  </a:srgbClr>
                </a:solidFill>
                <a:latin typeface="Scada"/>
              </a:rPr>
              <a:t>Повышение эффективности управления дебиторской задолженностью по доходам бюджета (платежам за наём жилых помещений) </a:t>
            </a:r>
          </a:p>
        </p:txBody>
      </p:sp>
    </p:spTree>
    <p:extLst>
      <p:ext uri="{BB962C8B-B14F-4D97-AF65-F5344CB8AC3E}">
        <p14:creationId xmlns:p14="http://schemas.microsoft.com/office/powerpoint/2010/main" val="157370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ЭФФЕКТ ОТ МЕРОПРИЯТИЙ</a:t>
            </a:r>
          </a:p>
        </p:txBody>
      </p:sp>
      <p:graphicFrame>
        <p:nvGraphicFramePr>
          <p:cNvPr id="5" name="Таблица 4"/>
          <p:cNvGraphicFramePr>
            <a:graphicFrameLocks noGrp="1"/>
          </p:cNvGraphicFramePr>
          <p:nvPr/>
        </p:nvGraphicFramePr>
        <p:xfrm>
          <a:off x="381018" y="890247"/>
          <a:ext cx="10086975" cy="6324600"/>
        </p:xfrm>
        <a:graphic>
          <a:graphicData uri="http://schemas.openxmlformats.org/drawingml/2006/table">
            <a:tbl>
              <a:tblPr firstRow="1" bandRow="1"/>
              <a:tblGrid>
                <a:gridCol w="504825">
                  <a:extLst>
                    <a:ext uri="{9D8B030D-6E8A-4147-A177-3AD203B41FA5}">
                      <a16:colId xmlns:a16="http://schemas.microsoft.com/office/drawing/2014/main" val="20000"/>
                    </a:ext>
                  </a:extLst>
                </a:gridCol>
                <a:gridCol w="4791075">
                  <a:extLst>
                    <a:ext uri="{9D8B030D-6E8A-4147-A177-3AD203B41FA5}">
                      <a16:colId xmlns:a16="http://schemas.microsoft.com/office/drawing/2014/main" val="20001"/>
                    </a:ext>
                  </a:extLst>
                </a:gridCol>
                <a:gridCol w="4791075">
                  <a:extLst>
                    <a:ext uri="{9D8B030D-6E8A-4147-A177-3AD203B41FA5}">
                      <a16:colId xmlns:a16="http://schemas.microsoft.com/office/drawing/2014/main" val="20002"/>
                    </a:ext>
                  </a:extLst>
                </a:gridCol>
              </a:tblGrid>
              <a:tr h="226890">
                <a:tc>
                  <a:txBody>
                    <a:bodyPr/>
                    <a:lstStyle/>
                    <a:p>
                      <a:pPr marL="38100" marR="38100" lvl="0" indent="0" algn="l" fontAlgn="t">
                        <a:lnSpc>
                          <a:spcPct val="100000"/>
                        </a:lnSpc>
                      </a:pPr>
                      <a:r>
                        <a:rPr lang="ru-RU" sz="1000" b="1" u="none" spc="0">
                          <a:solidFill>
                            <a:srgbClr val="000000">
                              <a:alpha val="100000"/>
                            </a:srgbClr>
                          </a:solidFill>
                          <a:latin typeface="Scada"/>
                        </a:rPr>
                        <a:t>n/n</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Наименование мероприятия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Эффект от мероприятия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679707">
                <a:tc>
                  <a:txBody>
                    <a:bodyPr/>
                    <a:lstStyle/>
                    <a:p>
                      <a:pPr marL="38100" marR="38100" lvl="0" indent="0" algn="r" fontAlgn="t">
                        <a:lnSpc>
                          <a:spcPct val="100000"/>
                        </a:lnSpc>
                      </a:pPr>
                      <a:r>
                        <a:rPr lang="ru-RU" sz="10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Выявление должников, имеющих задолженность наиболее актуальную для взыскания, составление ежемесячного плана-графика по ведению исковой работы (ЕЖЕМЕСЯЧНО до 5 числа каждого месяца)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Организовано планирование исковой и претензионной работы по взысканию задолженности. Период образования просроченной задолженности перемещен в рамки срока исковой давности (стал не ранее 2 полугодия 2021 г., был на начало проекта - 1 полугодие 2018г.)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528661">
                <a:tc>
                  <a:txBody>
                    <a:bodyPr/>
                    <a:lstStyle/>
                    <a:p>
                      <a:pPr marL="38100" marR="38100" lvl="0" indent="0" algn="r" fontAlgn="t">
                        <a:lnSpc>
                          <a:spcPct val="100000"/>
                        </a:lnSpc>
                      </a:pPr>
                      <a:r>
                        <a:rPr lang="ru-RU" sz="10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Минимизировано количество ошибок человеческого фактора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377615">
                <a:tc>
                  <a:txBody>
                    <a:bodyPr/>
                    <a:lstStyle/>
                    <a:p>
                      <a:pPr marL="38100" marR="38100" lvl="0" indent="0" algn="r" fontAlgn="t">
                        <a:lnSpc>
                          <a:spcPct val="100000"/>
                        </a:lnSpc>
                      </a:pPr>
                      <a:r>
                        <a:rPr lang="ru-RU" sz="10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Формирование пакета документов для дальнейшего составления заявления в суд о взыскании задолженности (ЕЖЕНЕДЕЛЬНО)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Сформировано дел, необходимых для подачи заявлений в суд, - на 182 лицевых счета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528661">
                <a:tc>
                  <a:txBody>
                    <a:bodyPr/>
                    <a:lstStyle/>
                    <a:p>
                      <a:pPr marL="38100" marR="38100" lvl="0" indent="0" algn="r" fontAlgn="t">
                        <a:lnSpc>
                          <a:spcPct val="100000"/>
                        </a:lnSpc>
                      </a:pPr>
                      <a:r>
                        <a:rPr lang="ru-RU" sz="1000" u="none" spc="0" dirty="0">
                          <a:solidFill>
                            <a:srgbClr val="000000">
                              <a:alpha val="100000"/>
                            </a:srgbClr>
                          </a:solidFill>
                          <a:latin typeface="Scada"/>
                        </a:rPr>
                        <a:t>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Направление заявлений в суд о взыскании задолженности и выдаче судебного приказа (ЕЖЕНЕДЕЛЬНО)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Целевой показатель выполнен. Направлено в суд заявлений о взыскании задолженности - 182 шт. Просроченная дебиторская задолженность сокращена на 24% - на сумму 1 млн. 071 </a:t>
                      </a:r>
                      <a:r>
                        <a:rPr lang="ru-RU" sz="1000" u="none" spc="0" dirty="0" err="1">
                          <a:solidFill>
                            <a:srgbClr val="000000">
                              <a:alpha val="100000"/>
                            </a:srgbClr>
                          </a:solidFill>
                          <a:latin typeface="Scada"/>
                        </a:rPr>
                        <a:t>тыс.руб</a:t>
                      </a:r>
                      <a:r>
                        <a:rPr lang="ru-RU" sz="1000" u="none" spc="0" dirty="0">
                          <a:solidFill>
                            <a:srgbClr val="000000">
                              <a:alpha val="100000"/>
                            </a:srgbClr>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679707">
                <a:tc>
                  <a:txBody>
                    <a:bodyPr/>
                    <a:lstStyle/>
                    <a:p>
                      <a:pPr marL="38100" marR="38100" lvl="0" indent="0" algn="r" defTabSz="914400" eaLnBrk="1" fontAlgn="t"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5</a:t>
                      </a:r>
                    </a:p>
                    <a:p>
                      <a:pPr marL="38100" marR="38100" lvl="0" indent="0" algn="r" fontAlgn="t">
                        <a:lnSpc>
                          <a:spcPct val="100000"/>
                        </a:lnSpc>
                      </a:pPr>
                      <a:endParaRPr lang="ru-RU" sz="10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Мониторинг просроченной задолженности на предмет выявления сомнительной задолженности по критериям соответствия, а также ошибок в начислении платежей - с целью определения сумм задолженности, подлежащей списанию с баланса. Проведение инвентаризации расчетов.  (МАРТ, ИЮНЬ, 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Мониторинг задолженности  проведен в отношении приватизированных жилых помещений, по которым ошибочно начислялись платежи. Сокращение задолженности в результате перерасчета составило 130 </a:t>
                      </a:r>
                      <a:r>
                        <a:rPr lang="ru-RU" sz="1000" u="none" spc="0" dirty="0" err="1">
                          <a:solidFill>
                            <a:srgbClr val="000000">
                              <a:alpha val="100000"/>
                            </a:srgbClr>
                          </a:solidFill>
                          <a:latin typeface="Scada"/>
                        </a:rPr>
                        <a:t>тыс.руб</a:t>
                      </a:r>
                      <a:r>
                        <a:rPr lang="ru-RU" sz="1000" u="none" spc="0" dirty="0">
                          <a:solidFill>
                            <a:srgbClr val="000000">
                              <a:alpha val="100000"/>
                            </a:srgbClr>
                          </a:solidFill>
                          <a:latin typeface="Scada"/>
                        </a:rPr>
                        <a:t>. </a:t>
                      </a:r>
                    </a:p>
                    <a:p>
                      <a:pPr marL="38100" marR="38100" lvl="0" indent="0" algn="l" fontAlgn="t">
                        <a:lnSpc>
                          <a:spcPct val="100000"/>
                        </a:lnSpc>
                      </a:pPr>
                      <a:endParaRPr lang="ru-RU" sz="10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295311829"/>
                  </a:ext>
                </a:extLst>
              </a:tr>
              <a:tr h="528661">
                <a:tc>
                  <a:txBody>
                    <a:bodyPr/>
                    <a:lstStyle/>
                    <a:p>
                      <a:pPr marL="38100" marR="38100" lvl="0" indent="0" algn="r" fontAlgn="t">
                        <a:lnSpc>
                          <a:spcPct val="100000"/>
                        </a:lnSpc>
                      </a:pPr>
                      <a:r>
                        <a:rPr lang="ru-RU" sz="1000" u="none" spc="0" dirty="0">
                          <a:solidFill>
                            <a:srgbClr val="000000">
                              <a:alpha val="100000"/>
                            </a:srgbClr>
                          </a:solidFill>
                          <a:latin typeface="Scada"/>
                        </a:rPr>
                        <a:t>6</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000" u="none" spc="0" noProof="0" dirty="0">
                          <a:solidFill>
                            <a:srgbClr val="000000">
                              <a:alpha val="100000"/>
                            </a:srgbClr>
                          </a:solidFill>
                          <a:latin typeface="Scada"/>
                          <a:ea typeface="+mn-ea"/>
                          <a:cs typeface="+mn-cs"/>
                        </a:rPr>
                        <a:t>Проведение комиссии по признанию сомнительной дебиторской задолженности и (или) комиссии по признанию безнадежной к взысканию задолженности (МАРТ, ИЮНЬ, АВГУСТ)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ea typeface="+mn-ea"/>
                          <a:cs typeface="+mn-cs"/>
                        </a:rPr>
                        <a:t>Проведено 2 комиссии, списано с балансового учета на забалансовый учет сомнительной дебиторской задолженности (с признаками нереальной к взысканию) - 309 тыс. руб.</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528661">
                <a:tc>
                  <a:txBody>
                    <a:bodyPr/>
                    <a:lstStyle/>
                    <a:p>
                      <a:pPr marL="38100" marR="38100" lvl="0" indent="0" algn="r" fontAlgn="t">
                        <a:lnSpc>
                          <a:spcPct val="100000"/>
                        </a:lnSpc>
                      </a:pPr>
                      <a:r>
                        <a:rPr lang="ru-RU" sz="1000" u="none" spc="0" dirty="0">
                          <a:solidFill>
                            <a:srgbClr val="000000">
                              <a:alpha val="100000"/>
                            </a:srgbClr>
                          </a:solidFill>
                          <a:latin typeface="Scada"/>
                        </a:rPr>
                        <a:t>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ea typeface="+mn-ea"/>
                          <a:cs typeface="+mn-cs"/>
                        </a:rPr>
                        <a:t>Разработка шаблона претензии (претензионного письма об уплате задолженности) - с обратной связью для установления уважительных причин образования задолженности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Указание в претензии номера мобильного телефона сотрудника Администрации способствовало оперативному решению вопроса с оплатой (пересылка квитанций через мессенджеры, даны консультации по вопросам).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377615">
                <a:tc>
                  <a:txBody>
                    <a:bodyPr/>
                    <a:lstStyle/>
                    <a:p>
                      <a:pPr marL="38100" marR="38100" lvl="0" indent="0" algn="r" fontAlgn="t">
                        <a:lnSpc>
                          <a:spcPct val="100000"/>
                        </a:lnSpc>
                      </a:pPr>
                      <a:r>
                        <a:rPr lang="ru-RU" sz="1000" u="none" spc="0" dirty="0">
                          <a:solidFill>
                            <a:srgbClr val="000000">
                              <a:alpha val="100000"/>
                            </a:srgbClr>
                          </a:solidFill>
                          <a:latin typeface="Scada"/>
                        </a:rPr>
                        <a:t>8</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Формирование и направление в адрес должников претензий об уплате задолженности (по почте заказным письмом) – ЕЖЕНЕДЕЛЬНО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Целевой показатель выполнен: направлено претензий в адрес должников 425 шт. Погашена задолженность по претензиям на сумму 365 тыс. руб.</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529406">
                <a:tc>
                  <a:txBody>
                    <a:bodyPr/>
                    <a:lstStyle/>
                    <a:p>
                      <a:pPr marL="38100" marR="38100" lvl="0" indent="0" algn="r" fontAlgn="t">
                        <a:lnSpc>
                          <a:spcPct val="100000"/>
                        </a:lnSpc>
                      </a:pPr>
                      <a:r>
                        <a:rPr lang="ru-RU" sz="1000" u="none" spc="0" dirty="0">
                          <a:solidFill>
                            <a:srgbClr val="000000">
                              <a:alpha val="100000"/>
                            </a:srgbClr>
                          </a:solidFill>
                          <a:latin typeface="Scada"/>
                        </a:rPr>
                        <a:t>9</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Проведение информационной работы с населением (в том числе через СМИ, социальные сети, на официальном сайте Администрации) о погашении задолженности по платежам за наем жилых помещений (1 РАЗ В МЕСЯЦ)</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Целевой показатель выполнен. Опубликовано 12 объявлений - на интернет-платформах (6) и в местной газете "Красная искра" (6), что способствует укреплению платежной дисциплины населения.</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308662">
                <a:tc>
                  <a:txBody>
                    <a:bodyPr/>
                    <a:lstStyle/>
                    <a:p>
                      <a:pPr marL="38100" marR="38100" lvl="0" indent="0" algn="r" fontAlgn="t">
                        <a:lnSpc>
                          <a:spcPct val="100000"/>
                        </a:lnSpc>
                      </a:pPr>
                      <a:r>
                        <a:rPr lang="ru-RU" sz="1000" u="none" spc="0" dirty="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Направление должникам писем-приглашений на комиссию (заседание рабочей группы по укреплению налоговой и бюджетной дисциплины) (АПРЕЛЬ, ИЮЛЬ)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Во время реализации проекта направлены уведомления с приглашением на комиссию – 40 чел.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377615">
                <a:tc>
                  <a:txBody>
                    <a:bodyPr/>
                    <a:lstStyle/>
                    <a:p>
                      <a:pPr marL="38100" marR="38100" lvl="0" indent="0" algn="r" fontAlgn="t">
                        <a:lnSpc>
                          <a:spcPct val="100000"/>
                        </a:lnSpc>
                      </a:pPr>
                      <a:r>
                        <a:rPr lang="ru-RU" sz="1000" u="none" spc="0">
                          <a:solidFill>
                            <a:srgbClr val="000000">
                              <a:alpha val="100000"/>
                            </a:srgbClr>
                          </a:solidFill>
                          <a:latin typeface="Scada"/>
                        </a:rPr>
                        <a:t>11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Проведение заседания рабочей группы по укреплению налоговой и бюджетной дисциплины, выяснение причин образования задолженности (АПРЕЛЬ, ИЮЛЬ)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Заседания рабочей группы по укреплению налоговой и бюджетной дисциплины проводились регулярно. Заключено 6 соглашений о рассрочке платежей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528661">
                <a:tc>
                  <a:txBody>
                    <a:bodyPr/>
                    <a:lstStyle/>
                    <a:p>
                      <a:pPr marL="38100" marR="38100" lvl="0" indent="0" algn="r" fontAlgn="t">
                        <a:lnSpc>
                          <a:spcPct val="100000"/>
                        </a:lnSpc>
                      </a:pPr>
                      <a:r>
                        <a:rPr lang="ru-RU" sz="1000" u="none" spc="0">
                          <a:solidFill>
                            <a:srgbClr val="000000">
                              <a:alpha val="100000"/>
                            </a:srgbClr>
                          </a:solidFill>
                          <a:latin typeface="Scada"/>
                        </a:rPr>
                        <a:t>12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Контроль за отражением в бухгалтерском учете (балансовом, забалансовом) операций по списанию суммы дебиторской задолженности, признанной сомнительной и (или) безнадежной к взысканию (МАРТ, ИЮНЬ, СЕНТЯБРЬ)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Контроль осуществлен. Отчеты администратора доходов по платежам за наем представлены ежемесячно и своевременно, </a:t>
                      </a:r>
                      <a:r>
                        <a:rPr lang="ru-RU" sz="1000" u="none" spc="0">
                          <a:solidFill>
                            <a:srgbClr val="000000">
                              <a:alpha val="100000"/>
                            </a:srgbClr>
                          </a:solidFill>
                          <a:latin typeface="Scada"/>
                        </a:rPr>
                        <a:t>перерасчеты отражены</a:t>
                      </a:r>
                      <a:endParaRPr lang="ru-RU" sz="10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8684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80975" y="180975"/>
          <a:ext cx="10620375" cy="6838950"/>
          <a:chOff x="180975" y="180975"/>
          <a:chExt cx="10620375" cy="6838950"/>
        </a:xfrm>
      </p:grpSpPr>
      <p:pic>
        <p:nvPicPr>
          <p:cNvPr id="15"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a:solidFill>
                  <a:srgbClr val="000000">
                    <a:alpha val="100000"/>
                  </a:srgbClr>
                </a:solidFill>
                <a:latin typeface="Scada"/>
              </a:rPr>
              <a:t>КАРТОЧКА ПРОЕКТА</a:t>
            </a:r>
          </a:p>
        </p:txBody>
      </p:sp>
      <p:cxnSp>
        <p:nvCxnSpPr>
          <p:cNvPr id="5" name="Прямая соединительная линия 4"/>
          <p:cNvCxnSpPr/>
          <p:nvPr/>
        </p:nvCxnSpPr>
        <p:spPr>
          <a:xfrm>
            <a:off x="5400675" y="895350"/>
            <a:ext cx="0" cy="5943600"/>
          </a:xfrm>
          <a:prstGeom prst="line">
            <a:avLst/>
          </a:prstGeom>
          <a:ln w="12700" cap="flat" cmpd="sng" algn="ctr">
            <a:solidFill>
              <a:srgbClr val="777777">
                <a:alpha val="100000"/>
              </a:srgbClr>
            </a:solidFill>
            <a:prstDash val="solid"/>
            <a:round/>
            <a:headEnd type="none" w="med" len="med"/>
            <a:tailEnd type="none" w="med" len="med"/>
          </a:ln>
        </p:spPr>
      </p:cxnSp>
      <p:cxnSp>
        <p:nvCxnSpPr>
          <p:cNvPr id="6" name="Прямая соединительная линия 5"/>
          <p:cNvCxnSpPr>
            <a:cxnSpLocks/>
          </p:cNvCxnSpPr>
          <p:nvPr/>
        </p:nvCxnSpPr>
        <p:spPr>
          <a:xfrm flipV="1">
            <a:off x="257175" y="3131765"/>
            <a:ext cx="10434638" cy="40060"/>
          </a:xfrm>
          <a:prstGeom prst="line">
            <a:avLst/>
          </a:prstGeom>
          <a:ln w="12700" cap="flat" cmpd="sng" algn="ctr">
            <a:solidFill>
              <a:srgbClr val="777777">
                <a:alpha val="100000"/>
              </a:srgbClr>
            </a:solidFill>
            <a:prstDash val="solid"/>
            <a:round/>
            <a:headEnd type="none" w="med" len="med"/>
            <a:tailEnd type="none" w="med" len="med"/>
          </a:ln>
        </p:spPr>
      </p:cxnSp>
      <p:sp>
        <p:nvSpPr>
          <p:cNvPr id="7" name="TextBox 6"/>
          <p:cNvSpPr txBox="1"/>
          <p:nvPr/>
        </p:nvSpPr>
        <p:spPr>
          <a:xfrm>
            <a:off x="361950" y="895350"/>
            <a:ext cx="4676775" cy="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dirty="0">
                <a:solidFill>
                  <a:srgbClr val="000000">
                    <a:alpha val="100000"/>
                  </a:srgbClr>
                </a:solidFill>
                <a:latin typeface="Scada"/>
              </a:rPr>
              <a:t>1. Вовлеченные лица и рамки проекта</a:t>
            </a:r>
          </a:p>
        </p:txBody>
      </p:sp>
      <p:sp>
        <p:nvSpPr>
          <p:cNvPr id="8" name="TextBox 7"/>
          <p:cNvSpPr txBox="1"/>
          <p:nvPr/>
        </p:nvSpPr>
        <p:spPr>
          <a:xfrm>
            <a:off x="5762625" y="895350"/>
            <a:ext cx="4676775" cy="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dirty="0">
                <a:solidFill>
                  <a:srgbClr val="000000">
                    <a:alpha val="100000"/>
                  </a:srgbClr>
                </a:solidFill>
                <a:latin typeface="Scada"/>
              </a:rPr>
              <a:t>2. Обоснование выбора</a:t>
            </a:r>
          </a:p>
        </p:txBody>
      </p:sp>
      <p:sp>
        <p:nvSpPr>
          <p:cNvPr id="9" name="TextBox 8"/>
          <p:cNvSpPr txBox="1"/>
          <p:nvPr/>
        </p:nvSpPr>
        <p:spPr>
          <a:xfrm>
            <a:off x="342908" y="1006973"/>
            <a:ext cx="4695818" cy="2340816"/>
          </a:xfrm>
          <a:prstGeom prst="rect">
            <a:avLst/>
          </a:prstGeom>
          <a:noFill/>
        </p:spPr>
        <p:txBody>
          <a:bodyPr lIns="91440" tIns="45720" rIns="91440" bIns="45720" rtlCol="0" anchor="t">
            <a:normAutofit lnSpcReduction="10000"/>
          </a:bodyPr>
          <a:lstStyle/>
          <a:p>
            <a:pPr marL="0" marR="0" lvl="0" indent="0" algn="l" fontAlgn="t">
              <a:lnSpc>
                <a:spcPct val="100000"/>
              </a:lnSpc>
            </a:pPr>
            <a:r>
              <a:rPr lang="ru-RU" sz="900" b="1" u="none" spc="0" dirty="0">
                <a:solidFill>
                  <a:srgbClr val="2F658E">
                    <a:alpha val="100000"/>
                  </a:srgbClr>
                </a:solidFill>
                <a:latin typeface="Scada"/>
              </a:rPr>
              <a:t>Заказчики процесса: 
</a:t>
            </a:r>
            <a:r>
              <a:rPr lang="ru-RU" sz="900" u="none" spc="0" dirty="0">
                <a:solidFill>
                  <a:srgbClr val="000000">
                    <a:alpha val="100000"/>
                  </a:srgbClr>
                </a:solidFill>
                <a:latin typeface="Scada"/>
              </a:rPr>
              <a:t>Герасимов А.Н. - Глава Боровичского муниципального района
</a:t>
            </a:r>
            <a:r>
              <a:rPr lang="ru-RU" sz="900" b="1" u="none" spc="0" dirty="0">
                <a:solidFill>
                  <a:srgbClr val="2F658E">
                    <a:alpha val="100000"/>
                  </a:srgbClr>
                </a:solidFill>
                <a:latin typeface="Scada"/>
              </a:rPr>
              <a:t>Периметр проекта: 
</a:t>
            </a:r>
            <a:r>
              <a:rPr lang="ru-RU" sz="900" u="none" spc="0" dirty="0">
                <a:solidFill>
                  <a:srgbClr val="000000">
                    <a:alpha val="100000"/>
                  </a:srgbClr>
                </a:solidFill>
                <a:latin typeface="Scada"/>
              </a:rPr>
              <a:t>отдел по жилищным вопросам; комитет правового и кадрового обеспечения; организационно-контрольный отдел; МУП «Редакция газеты «Красная искра»
</a:t>
            </a:r>
            <a:r>
              <a:rPr lang="ru-RU" sz="900" b="1" u="none" spc="0" dirty="0">
                <a:solidFill>
                  <a:srgbClr val="2F658E">
                    <a:alpha val="100000"/>
                  </a:srgbClr>
                </a:solidFill>
                <a:latin typeface="Scada"/>
              </a:rPr>
              <a:t>Границы проекта: 
</a:t>
            </a:r>
            <a:r>
              <a:rPr lang="ru-RU" sz="900" u="none" spc="0" dirty="0">
                <a:solidFill>
                  <a:srgbClr val="000000">
                    <a:alpha val="100000"/>
                  </a:srgbClr>
                </a:solidFill>
                <a:latin typeface="Scada"/>
              </a:rPr>
              <a:t>От выявления должников с просроченной дебиторской задолженностью до подачи заявления в суд
</a:t>
            </a:r>
            <a:r>
              <a:rPr lang="ru-RU" sz="900" b="1" u="none" spc="0" dirty="0">
                <a:solidFill>
                  <a:srgbClr val="2F658E">
                    <a:alpha val="100000"/>
                  </a:srgbClr>
                </a:solidFill>
                <a:latin typeface="Scada"/>
              </a:rPr>
              <a:t>Владелец процесса: 
</a:t>
            </a:r>
            <a:r>
              <a:rPr lang="ru-RU" sz="900" u="none" spc="0" dirty="0" err="1">
                <a:solidFill>
                  <a:srgbClr val="000000">
                    <a:alpha val="100000"/>
                  </a:srgbClr>
                </a:solidFill>
                <a:latin typeface="Scada"/>
              </a:rPr>
              <a:t>Мелешев</a:t>
            </a:r>
            <a:r>
              <a:rPr lang="ru-RU" sz="900" u="none" spc="0" dirty="0">
                <a:solidFill>
                  <a:srgbClr val="000000">
                    <a:alpha val="100000"/>
                  </a:srgbClr>
                </a:solidFill>
                <a:latin typeface="Scada"/>
              </a:rPr>
              <a:t> М.Е.</a:t>
            </a:r>
            <a:r>
              <a:rPr lang="ru-RU" sz="900" u="none" spc="0" dirty="0">
                <a:solidFill>
                  <a:srgbClr val="777777">
                    <a:alpha val="100000"/>
                  </a:srgbClr>
                </a:solidFill>
                <a:latin typeface="Scada"/>
              </a:rPr>
              <a:t>
</a:t>
            </a:r>
            <a:r>
              <a:rPr lang="ru-RU" sz="900" dirty="0">
                <a:solidFill>
                  <a:srgbClr val="000000">
                    <a:alpha val="100000"/>
                  </a:srgbClr>
                </a:solidFill>
                <a:latin typeface="Scada"/>
              </a:rPr>
              <a:t>Первый заместитель Главы администрации муниципального района</a:t>
            </a:r>
            <a:r>
              <a:rPr lang="ru-RU" sz="900" u="none" spc="0" dirty="0">
                <a:solidFill>
                  <a:srgbClr val="000000">
                    <a:alpha val="100000"/>
                  </a:srgbClr>
                </a:solidFill>
                <a:latin typeface="Scada"/>
              </a:rPr>
              <a:t>
</a:t>
            </a:r>
            <a:r>
              <a:rPr lang="ru-RU" sz="900" b="1" u="none" spc="0" dirty="0">
                <a:solidFill>
                  <a:srgbClr val="2F658E">
                    <a:alpha val="100000"/>
                  </a:srgbClr>
                </a:solidFill>
                <a:latin typeface="Scada"/>
              </a:rPr>
              <a:t>Руководитель проекта: 
</a:t>
            </a:r>
            <a:r>
              <a:rPr lang="ru-RU" sz="900" dirty="0">
                <a:solidFill>
                  <a:srgbClr val="000000">
                    <a:alpha val="100000"/>
                  </a:srgbClr>
                </a:solidFill>
                <a:latin typeface="Scada"/>
              </a:rPr>
              <a:t>Силантьева В.В.
заместитель председателя комитета правового и кадрового обеспечения Администрации</a:t>
            </a:r>
            <a:r>
              <a:rPr lang="ru-RU" sz="900" u="none" spc="0" dirty="0">
                <a:solidFill>
                  <a:srgbClr val="000000">
                    <a:alpha val="100000"/>
                  </a:srgbClr>
                </a:solidFill>
                <a:latin typeface="Scada"/>
              </a:rPr>
              <a:t>
</a:t>
            </a:r>
            <a:r>
              <a:rPr lang="ru-RU" sz="900" b="1" u="none" spc="0" dirty="0">
                <a:solidFill>
                  <a:srgbClr val="2F658E">
                    <a:alpha val="100000"/>
                  </a:srgbClr>
                </a:solidFill>
                <a:latin typeface="Scada"/>
              </a:rPr>
              <a:t>Команда проекта: 
</a:t>
            </a:r>
            <a:r>
              <a:rPr lang="ru-RU" sz="900" u="none" spc="0" dirty="0">
                <a:solidFill>
                  <a:srgbClr val="000000">
                    <a:alpha val="100000"/>
                  </a:srgbClr>
                </a:solidFill>
                <a:latin typeface="Scada"/>
              </a:rPr>
              <a:t>Макарова И.А.; </a:t>
            </a:r>
            <a:r>
              <a:rPr lang="ru-RU" sz="900" u="none" spc="0" dirty="0" err="1">
                <a:solidFill>
                  <a:srgbClr val="000000">
                    <a:alpha val="100000"/>
                  </a:srgbClr>
                </a:solidFill>
                <a:latin typeface="Scada"/>
              </a:rPr>
              <a:t>Манучарян</a:t>
            </a:r>
            <a:r>
              <a:rPr lang="ru-RU" sz="900" u="none" spc="0" dirty="0">
                <a:solidFill>
                  <a:srgbClr val="000000">
                    <a:alpha val="100000"/>
                  </a:srgbClr>
                </a:solidFill>
                <a:latin typeface="Scada"/>
              </a:rPr>
              <a:t> В.А.; Рыбакова О.В.; Силантьева  В.В.; Силантьева Ю.С.; Сухенко Л.А.; </a:t>
            </a:r>
            <a:r>
              <a:rPr lang="ru-RU" sz="900" u="none" spc="0" dirty="0" err="1">
                <a:solidFill>
                  <a:srgbClr val="000000">
                    <a:alpha val="100000"/>
                  </a:srgbClr>
                </a:solidFill>
                <a:latin typeface="Scada"/>
              </a:rPr>
              <a:t>Тюшина</a:t>
            </a:r>
            <a:r>
              <a:rPr lang="ru-RU" sz="900" u="none" spc="0" dirty="0">
                <a:solidFill>
                  <a:srgbClr val="000000">
                    <a:alpha val="100000"/>
                  </a:srgbClr>
                </a:solidFill>
                <a:latin typeface="Scada"/>
              </a:rPr>
              <a:t> И.В.</a:t>
            </a:r>
          </a:p>
        </p:txBody>
      </p:sp>
      <p:sp>
        <p:nvSpPr>
          <p:cNvPr id="10" name="TextBox 9"/>
          <p:cNvSpPr txBox="1"/>
          <p:nvPr/>
        </p:nvSpPr>
        <p:spPr>
          <a:xfrm>
            <a:off x="5762625" y="1076325"/>
            <a:ext cx="4676775" cy="2162175"/>
          </a:xfrm>
          <a:prstGeom prst="rect">
            <a:avLst/>
          </a:prstGeom>
          <a:noFill/>
        </p:spPr>
        <p:txBody>
          <a:bodyPr lIns="91440" tIns="45720" rIns="91440" bIns="45720" rtlCol="0" anchor="t">
            <a:normAutofit/>
          </a:bodyPr>
          <a:lstStyle/>
          <a:p>
            <a:pPr marL="0" marR="0" lvl="0" indent="0" algn="l" fontAlgn="t">
              <a:lnSpc>
                <a:spcPct val="100000"/>
              </a:lnSpc>
            </a:pPr>
            <a:r>
              <a:rPr lang="ru-RU" sz="900" b="1" u="none" spc="0">
                <a:solidFill>
                  <a:srgbClr val="2F658E">
                    <a:alpha val="100000"/>
                  </a:srgbClr>
                </a:solidFill>
                <a:latin typeface="Scada"/>
              </a:rPr>
              <a:t>Описание проблемы: 
</a:t>
            </a:r>
            <a:r>
              <a:rPr lang="ru-RU" sz="900" u="none" spc="0">
                <a:solidFill>
                  <a:srgbClr val="000000">
                    <a:alpha val="100000"/>
                  </a:srgbClr>
                </a:solidFill>
                <a:latin typeface="Scada"/>
              </a:rPr>
              <a:t>1. Сокращение доходов местного бюджета (бюджета городского поселения города Боровичи).
2. Наличие бюджетного риска увеличения безнадежной к взысканию задолженности по платежам населения за наем жилых помещений в связи с истечением срока исковой давности. 
3. Ухудшение платежной дисциплины по оплате населением за наем жилых помещений.
</a:t>
            </a:r>
            <a:r>
              <a:rPr lang="ru-RU" sz="900" b="1" u="none" spc="0">
                <a:solidFill>
                  <a:srgbClr val="2F658E">
                    <a:alpha val="100000"/>
                  </a:srgbClr>
                </a:solidFill>
                <a:latin typeface="Scada"/>
              </a:rPr>
              <a:t>Ключевой риск: 
</a:t>
            </a:r>
            <a:r>
              <a:rPr lang="ru-RU" sz="900" u="none" spc="0">
                <a:solidFill>
                  <a:srgbClr val="000000">
                    <a:alpha val="100000"/>
                  </a:srgbClr>
                </a:solidFill>
                <a:latin typeface="Scada"/>
              </a:rPr>
              <a:t>Угроза для реализации социально значимых проектов в области жилищных отношений, несвоевременность проведения капитального ремонта муниципального жилого фонда в связи с недостаточностью собственных доходов бюджета</a:t>
            </a:r>
          </a:p>
        </p:txBody>
      </p:sp>
      <p:sp>
        <p:nvSpPr>
          <p:cNvPr id="11" name="TextBox 10"/>
          <p:cNvSpPr txBox="1"/>
          <p:nvPr/>
        </p:nvSpPr>
        <p:spPr>
          <a:xfrm>
            <a:off x="371475" y="3255590"/>
            <a:ext cx="4676775" cy="308223"/>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a:solidFill>
                  <a:srgbClr val="000000">
                    <a:alpha val="100000"/>
                  </a:srgbClr>
                </a:solidFill>
                <a:latin typeface="Scada"/>
              </a:rPr>
              <a:t>3. Цели и плановый эффект</a:t>
            </a:r>
          </a:p>
        </p:txBody>
      </p:sp>
      <p:sp>
        <p:nvSpPr>
          <p:cNvPr id="12" name="TextBox 11"/>
          <p:cNvSpPr txBox="1"/>
          <p:nvPr/>
        </p:nvSpPr>
        <p:spPr>
          <a:xfrm>
            <a:off x="5762625" y="3255591"/>
            <a:ext cx="4676775" cy="308222"/>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dirty="0">
                <a:solidFill>
                  <a:srgbClr val="000000">
                    <a:alpha val="100000"/>
                  </a:srgbClr>
                </a:solidFill>
                <a:latin typeface="Scada"/>
              </a:rPr>
              <a:t>4. Ключевые события проекта</a:t>
            </a:r>
          </a:p>
        </p:txBody>
      </p:sp>
      <p:graphicFrame>
        <p:nvGraphicFramePr>
          <p:cNvPr id="13" name="Таблица 12"/>
          <p:cNvGraphicFramePr>
            <a:graphicFrameLocks noGrp="1"/>
          </p:cNvGraphicFramePr>
          <p:nvPr>
            <p:extLst>
              <p:ext uri="{D42A27DB-BD31-4B8C-83A1-F6EECF244321}">
                <p14:modId xmlns:p14="http://schemas.microsoft.com/office/powerpoint/2010/main" val="896196267"/>
              </p:ext>
            </p:extLst>
          </p:nvPr>
        </p:nvGraphicFramePr>
        <p:xfrm>
          <a:off x="361950" y="3563813"/>
          <a:ext cx="4686300" cy="2949826"/>
        </p:xfrm>
        <a:graphic>
          <a:graphicData uri="http://schemas.openxmlformats.org/drawingml/2006/table">
            <a:tbl>
              <a:tblPr firstRow="1" bandRow="1"/>
              <a:tblGrid>
                <a:gridCol w="32385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tblGrid>
              <a:tr h="213977">
                <a:tc>
                  <a:txBody>
                    <a:bodyPr/>
                    <a:lstStyle/>
                    <a:p>
                      <a:pPr marL="38100" marR="38100" lvl="0" indent="0" algn="l" fontAlgn="t">
                        <a:lnSpc>
                          <a:spcPct val="100000"/>
                        </a:lnSpc>
                      </a:pPr>
                      <a:r>
                        <a:rPr lang="ru-RU" sz="900" b="1" u="none" spc="0">
                          <a:solidFill>
                            <a:srgbClr val="000000">
                              <a:alpha val="100000"/>
                            </a:srgbClr>
                          </a:solidFill>
                          <a:latin typeface="Scada"/>
                        </a:rPr>
                        <a:t>Показатель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База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Цель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213977">
                <a:tc>
                  <a:txBody>
                    <a:bodyPr/>
                    <a:lstStyle/>
                    <a:p>
                      <a:pPr marL="38100" marR="38100" lvl="0" indent="0" algn="l" fontAlgn="t">
                        <a:lnSpc>
                          <a:spcPct val="100000"/>
                        </a:lnSpc>
                      </a:pPr>
                      <a:r>
                        <a:rPr lang="ru-RU" sz="900" u="none" spc="0" dirty="0">
                          <a:solidFill>
                            <a:srgbClr val="000000">
                              <a:alpha val="100000"/>
                            </a:srgbClr>
                          </a:solidFill>
                          <a:latin typeface="Scada"/>
                        </a:rPr>
                        <a:t>Время протекания процесса, календ. </a:t>
                      </a:r>
                      <a:r>
                        <a:rPr lang="ru-RU" sz="900" u="none" spc="0" dirty="0" err="1">
                          <a:solidFill>
                            <a:srgbClr val="000000">
                              <a:alpha val="100000"/>
                            </a:srgbClr>
                          </a:solidFill>
                          <a:latin typeface="Scada"/>
                        </a:rPr>
                        <a:t>дн</a:t>
                      </a:r>
                      <a:r>
                        <a:rPr lang="ru-RU" sz="900" u="none" spc="0" dirty="0">
                          <a:solidFill>
                            <a:srgbClr val="000000">
                              <a:alpha val="100000"/>
                            </a:srgbClr>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9</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351534">
                <a:tc>
                  <a:txBody>
                    <a:bodyPr/>
                    <a:lstStyle/>
                    <a:p>
                      <a:pPr marL="38100" marR="38100" lvl="0" indent="0" algn="l" fontAlgn="t">
                        <a:lnSpc>
                          <a:spcPct val="100000"/>
                        </a:lnSpc>
                      </a:pPr>
                      <a:r>
                        <a:rPr lang="ru-RU" sz="900" u="none" spc="0" dirty="0">
                          <a:solidFill>
                            <a:srgbClr val="000000">
                              <a:alpha val="100000"/>
                            </a:srgbClr>
                          </a:solidFill>
                          <a:latin typeface="Scada"/>
                        </a:rPr>
                        <a:t>Количество направленных заявлений в суд о взыскании задолженности, шт.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63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180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351534">
                <a:tc>
                  <a:txBody>
                    <a:bodyPr/>
                    <a:lstStyle/>
                    <a:p>
                      <a:pPr marL="38100" marR="38100" lvl="0" indent="0" algn="l" fontAlgn="t">
                        <a:lnSpc>
                          <a:spcPct val="100000"/>
                        </a:lnSpc>
                      </a:pPr>
                      <a:r>
                        <a:rPr lang="ru-RU" sz="900" u="none" spc="0">
                          <a:solidFill>
                            <a:srgbClr val="000000">
                              <a:alpha val="100000"/>
                            </a:srgbClr>
                          </a:solidFill>
                          <a:latin typeface="Scada"/>
                        </a:rPr>
                        <a:t>Количество претензий, направленных должникам о погашении просроченной задолженности, шт.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420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351534">
                <a:tc>
                  <a:txBody>
                    <a:bodyPr/>
                    <a:lstStyle/>
                    <a:p>
                      <a:pPr marL="38100" marR="38100" lvl="0" indent="0" algn="l" fontAlgn="t">
                        <a:lnSpc>
                          <a:spcPct val="100000"/>
                        </a:lnSpc>
                      </a:pPr>
                      <a:r>
                        <a:rPr lang="ru-RU" sz="900" u="none" spc="0">
                          <a:solidFill>
                            <a:srgbClr val="000000">
                              <a:alpha val="100000"/>
                            </a:srgbClr>
                          </a:solidFill>
                          <a:latin typeface="Scada"/>
                        </a:rPr>
                        <a:t>Количество проведенных комиссий по работе с должниками, допускающими нарушение сроков оплаты, ед.</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89090">
                <a:tc>
                  <a:txBody>
                    <a:bodyPr/>
                    <a:lstStyle/>
                    <a:p>
                      <a:pPr marL="38100" marR="38100" lvl="0" indent="0" algn="l" fontAlgn="t">
                        <a:lnSpc>
                          <a:spcPct val="100000"/>
                        </a:lnSpc>
                      </a:pPr>
                      <a:r>
                        <a:rPr lang="ru-RU" sz="900" u="none" spc="0">
                          <a:solidFill>
                            <a:srgbClr val="000000">
                              <a:alpha val="100000"/>
                            </a:srgbClr>
                          </a:solidFill>
                          <a:latin typeface="Scada"/>
                        </a:rPr>
                        <a:t>Количество мероприятий по выявлению и признанию сомнительной задолженности по платежам за наем жилых помещений, ед.</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89090">
                <a:tc>
                  <a:txBody>
                    <a:bodyPr/>
                    <a:lstStyle/>
                    <a:p>
                      <a:pPr marL="38100" marR="38100" lvl="0" indent="0" algn="l" fontAlgn="t">
                        <a:lnSpc>
                          <a:spcPct val="100000"/>
                        </a:lnSpc>
                      </a:pPr>
                      <a:r>
                        <a:rPr lang="ru-RU" sz="900" u="none" spc="0" dirty="0">
                          <a:solidFill>
                            <a:srgbClr val="000000">
                              <a:alpha val="100000"/>
                            </a:srgbClr>
                          </a:solidFill>
                          <a:latin typeface="Scada"/>
                        </a:rPr>
                        <a:t>Количество публикаций в средствах массовой информации и на интернет-ресурсах о погашении задолженности за наем жилых помещений, ед.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89090">
                <a:tc>
                  <a:txBody>
                    <a:bodyPr/>
                    <a:lstStyle/>
                    <a:p>
                      <a:pPr marL="38100" marR="38100" lvl="0" indent="0" algn="l" fontAlgn="t">
                        <a:lnSpc>
                          <a:spcPct val="100000"/>
                        </a:lnSpc>
                      </a:pPr>
                      <a:r>
                        <a:rPr lang="ru-RU" sz="900" u="none" spc="0">
                          <a:solidFill>
                            <a:srgbClr val="000000">
                              <a:alpha val="100000"/>
                            </a:srgbClr>
                          </a:solidFill>
                          <a:latin typeface="Scada"/>
                        </a:rPr>
                        <a:t>Сокращение просроченной дебиторской задолженности по платежам в бюджет городского поселения города Боровичи за наем жилых помещений,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0,5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705271398"/>
              </p:ext>
            </p:extLst>
          </p:nvPr>
        </p:nvGraphicFramePr>
        <p:xfrm>
          <a:off x="5581650" y="3580904"/>
          <a:ext cx="4867275" cy="2971800"/>
        </p:xfrm>
        <a:graphic>
          <a:graphicData uri="http://schemas.openxmlformats.org/drawingml/2006/table">
            <a:tbl>
              <a:tblPr firstRow="1" bandRow="1"/>
              <a:tblGrid>
                <a:gridCol w="3419475">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tblGrid>
              <a:tr h="195515">
                <a:tc>
                  <a:txBody>
                    <a:bodyPr/>
                    <a:lstStyle/>
                    <a:p>
                      <a:pPr marL="38100" marR="38100" lvl="0" indent="0" algn="l" fontAlgn="t">
                        <a:lnSpc>
                          <a:spcPct val="100000"/>
                        </a:lnSpc>
                      </a:pPr>
                      <a:r>
                        <a:rPr lang="ru-RU" sz="800" b="1" u="none" spc="0">
                          <a:solidFill>
                            <a:srgbClr val="000000">
                              <a:alpha val="100000"/>
                            </a:srgbClr>
                          </a:solidFill>
                          <a:latin typeface="Scada"/>
                        </a:rPr>
                        <a:t>Наименование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800" b="1" u="none" spc="0">
                          <a:solidFill>
                            <a:srgbClr val="000000">
                              <a:alpha val="100000"/>
                            </a:srgbClr>
                          </a:solidFill>
                          <a:latin typeface="Scada"/>
                        </a:rPr>
                        <a:t>Начало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800" b="1" u="none" spc="0">
                          <a:solidFill>
                            <a:srgbClr val="000000">
                              <a:alpha val="100000"/>
                            </a:srgbClr>
                          </a:solidFill>
                          <a:latin typeface="Scada"/>
                        </a:rPr>
                        <a:t>Окончание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195515">
                <a:tc>
                  <a:txBody>
                    <a:bodyPr/>
                    <a:lstStyle/>
                    <a:p>
                      <a:pPr marL="38100" marR="38100" lvl="0" indent="0" algn="l" fontAlgn="t">
                        <a:lnSpc>
                          <a:spcPct val="100000"/>
                        </a:lnSpc>
                      </a:pPr>
                      <a:r>
                        <a:rPr lang="ru-RU" sz="800" u="none" spc="0" dirty="0">
                          <a:solidFill>
                            <a:srgbClr val="000000">
                              <a:alpha val="100000"/>
                            </a:srgbClr>
                          </a:solidFill>
                          <a:latin typeface="Scada"/>
                        </a:rPr>
                        <a:t>Старт проекта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20.02.2024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195515">
                <a:tc>
                  <a:txBody>
                    <a:bodyPr/>
                    <a:lstStyle/>
                    <a:p>
                      <a:pPr marL="38100" marR="38100" lvl="0" indent="0" algn="l" fontAlgn="t">
                        <a:lnSpc>
                          <a:spcPct val="100000"/>
                        </a:lnSpc>
                      </a:pPr>
                      <a:r>
                        <a:rPr lang="ru-RU" sz="800" u="none" spc="0" dirty="0">
                          <a:solidFill>
                            <a:srgbClr val="000000">
                              <a:alpha val="100000"/>
                            </a:srgbClr>
                          </a:solidFill>
                          <a:latin typeface="Scada"/>
                        </a:rPr>
                        <a:t>1. Диагностика и целевое состояние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20.02.2024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24.03.2024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extLst>
                  <a:ext uri="{0D108BD9-81ED-4DB2-BD59-A6C34878D82A}">
                    <a16:rowId xmlns:a16="http://schemas.microsoft.com/office/drawing/2014/main" val="10002"/>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1.1. Разработка текущей карты процесса</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20.02.2024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17.03.2024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1.2. Сбор фактических данных</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20.02.2024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17.03.2024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1.3. Разработка целевой карты процесса</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18.03.2024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20.03.2024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1.4. Разработка плана мероприятий</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21.03.2024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24.03.2024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195515">
                <a:tc>
                  <a:txBody>
                    <a:bodyPr/>
                    <a:lstStyle/>
                    <a:p>
                      <a:pPr marL="38100" marR="38100" lvl="0" indent="0" algn="l" fontAlgn="t">
                        <a:lnSpc>
                          <a:spcPct val="100000"/>
                        </a:lnSpc>
                      </a:pPr>
                      <a:r>
                        <a:rPr lang="ru-RU" sz="800" u="none" spc="0">
                          <a:solidFill>
                            <a:srgbClr val="000000">
                              <a:alpha val="100000"/>
                            </a:srgbClr>
                          </a:solidFill>
                          <a:latin typeface="Scada"/>
                        </a:rPr>
                        <a:t>2. Реализация плана мероприятий по улучшению</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25.03.2024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10.09.2024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extLst>
                  <a:ext uri="{0D108BD9-81ED-4DB2-BD59-A6C34878D82A}">
                    <a16:rowId xmlns:a16="http://schemas.microsoft.com/office/drawing/2014/main" val="10007"/>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2.1. Совещание по защите подходов внедрения</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25.03.2024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25.03.2024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2.2. Внедрение мероприятий</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26.03.2024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10.09.2024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195515">
                <a:tc>
                  <a:txBody>
                    <a:bodyPr/>
                    <a:lstStyle/>
                    <a:p>
                      <a:pPr marL="38100" marR="38100" lvl="0" indent="0" algn="l" fontAlgn="t">
                        <a:lnSpc>
                          <a:spcPct val="100000"/>
                        </a:lnSpc>
                      </a:pPr>
                      <a:r>
                        <a:rPr lang="ru-RU" sz="800" u="none" spc="0">
                          <a:solidFill>
                            <a:srgbClr val="000000">
                              <a:alpha val="100000"/>
                            </a:srgbClr>
                          </a:solidFill>
                          <a:latin typeface="Scada"/>
                        </a:rPr>
                        <a:t>3. Анализ результатов и закрытие проекта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10.09.2024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30.09.2024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extLst>
                  <a:ext uri="{0D108BD9-81ED-4DB2-BD59-A6C34878D82A}">
                    <a16:rowId xmlns:a16="http://schemas.microsoft.com/office/drawing/2014/main" val="10010"/>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3.1. Мониторинг достигнутых результатов</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10.09.2024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18.09.2024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3.2. Оформление карты достигнутого состояния процесса</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19.09.2024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23.09.2024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3.3. Разработка стандарта/норматива и тиражирование</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24.09.2024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25.09.2024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195515">
                <a:tc>
                  <a:txBody>
                    <a:bodyPr/>
                    <a:lstStyle/>
                    <a:p>
                      <a:pPr marL="104775" marR="38100" lvl="0" indent="0" algn="l" fontAlgn="t">
                        <a:lnSpc>
                          <a:spcPct val="100000"/>
                        </a:lnSpc>
                      </a:pPr>
                      <a:r>
                        <a:rPr lang="ru-RU" sz="800" u="none" spc="0">
                          <a:solidFill>
                            <a:srgbClr val="000000">
                              <a:alpha val="100000"/>
                            </a:srgbClr>
                          </a:solidFill>
                          <a:latin typeface="Scada"/>
                        </a:rPr>
                        <a:t>3.4. Закрытие проекта (отчет руководителю)</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26.09.2024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dirty="0">
                          <a:solidFill>
                            <a:srgbClr val="000000">
                              <a:alpha val="100000"/>
                            </a:srgbClr>
                          </a:solidFill>
                          <a:latin typeface="Scada"/>
                        </a:rPr>
                        <a:t>30.09.2024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pic>
        <p:nvPicPr>
          <p:cNvPr id="17" name="Рисунок 16">
            <a:extLst>
              <a:ext uri="{FF2B5EF4-FFF2-40B4-BE49-F238E27FC236}">
                <a16:creationId xmlns:a16="http://schemas.microsoft.com/office/drawing/2014/main" id="{6E23752F-AF37-42D5-A848-414624061B7A}"/>
              </a:ext>
            </a:extLst>
          </p:cNvPr>
          <p:cNvPicPr>
            <a:picLocks noChangeAspect="1"/>
          </p:cNvPicPr>
          <p:nvPr/>
        </p:nvPicPr>
        <p:blipFill>
          <a:blip r:embed="rId3"/>
          <a:stretch>
            <a:fillRect/>
          </a:stretch>
        </p:blipFill>
        <p:spPr>
          <a:xfrm>
            <a:off x="1097433" y="6664326"/>
            <a:ext cx="8928993" cy="7143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1 / 12</a:t>
            </a: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3039625483"/>
              </p:ext>
            </p:extLst>
          </p:nvPr>
        </p:nvGraphicFramePr>
        <p:xfrm>
          <a:off x="811599" y="2555701"/>
          <a:ext cx="9433243" cy="2523615"/>
        </p:xfrm>
        <a:graphic>
          <a:graphicData uri="http://schemas.openxmlformats.org/drawingml/2006/table">
            <a:tbl>
              <a:tblPr firstRow="1" bandRow="1"/>
              <a:tblGrid>
                <a:gridCol w="2806115">
                  <a:extLst>
                    <a:ext uri="{9D8B030D-6E8A-4147-A177-3AD203B41FA5}">
                      <a16:colId xmlns:a16="http://schemas.microsoft.com/office/drawing/2014/main" val="107233003"/>
                    </a:ext>
                  </a:extLst>
                </a:gridCol>
                <a:gridCol w="6627128">
                  <a:extLst>
                    <a:ext uri="{9D8B030D-6E8A-4147-A177-3AD203B41FA5}">
                      <a16:colId xmlns:a16="http://schemas.microsoft.com/office/drawing/2014/main" val="869770979"/>
                    </a:ext>
                  </a:extLst>
                </a:gridCol>
              </a:tblGrid>
              <a:tr h="338145">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2406458670"/>
                  </a:ext>
                </a:extLst>
              </a:tr>
              <a:tr h="1030007">
                <a:tc gridSpan="2">
                  <a:txBody>
                    <a:bodyPr/>
                    <a:lstStyle/>
                    <a:p>
                      <a:pPr marL="38100" marR="38100" lvl="0" indent="0" algn="just" defTabSz="914400" eaLnBrk="1" fontAlgn="t" latinLnBrk="0" hangingPunct="1">
                        <a:lnSpc>
                          <a:spcPts val="1700"/>
                        </a:lnSpc>
                        <a:spcBef>
                          <a:spcPts val="0"/>
                        </a:spcBef>
                        <a:spcAft>
                          <a:spcPts val="0"/>
                        </a:spcAft>
                        <a:buClrTx/>
                        <a:buSzTx/>
                        <a:buFontTx/>
                        <a:buNone/>
                        <a:tabLst/>
                        <a:defRPr/>
                      </a:pPr>
                      <a:r>
                        <a:rPr lang="en-US" sz="1400" u="none" spc="0" dirty="0">
                          <a:solidFill>
                            <a:srgbClr val="000000">
                              <a:alpha val="100000"/>
                            </a:srgbClr>
                          </a:solidFill>
                          <a:latin typeface="Scada"/>
                        </a:rPr>
                        <a:t>       </a:t>
                      </a:r>
                      <a:r>
                        <a:rPr lang="ru-RU" sz="1600" u="none" spc="0" dirty="0">
                          <a:solidFill>
                            <a:srgbClr val="000000">
                              <a:alpha val="100000"/>
                            </a:srgbClr>
                          </a:solidFill>
                          <a:latin typeface="Scada"/>
                          <a:ea typeface="+mn-ea"/>
                          <a:cs typeface="+mn-cs"/>
                        </a:rPr>
                        <a:t>Составление ежемесячного плана работы по количеству лицевых счетов для направления заявлений в суд и по количеству претензий, направляемых в адрес должников.</a:t>
                      </a:r>
                    </a:p>
                    <a:p>
                      <a:pPr marL="38100" marR="38100" lvl="0" indent="0" algn="just" defTabSz="914400" eaLnBrk="1" fontAlgn="t" latinLnBrk="0" hangingPunct="1">
                        <a:lnSpc>
                          <a:spcPts val="1700"/>
                        </a:lnSpc>
                        <a:spcBef>
                          <a:spcPts val="0"/>
                        </a:spcBef>
                        <a:spcAft>
                          <a:spcPts val="0"/>
                        </a:spcAft>
                        <a:buClrTx/>
                        <a:buSzTx/>
                        <a:buFontTx/>
                        <a:buNone/>
                        <a:tabLst/>
                        <a:defRPr/>
                      </a:pPr>
                      <a:r>
                        <a:rPr lang="en-US" sz="1400" u="none" spc="0" dirty="0">
                          <a:solidFill>
                            <a:srgbClr val="000000">
                              <a:alpha val="100000"/>
                            </a:srgbClr>
                          </a:solidFill>
                          <a:latin typeface="Scada"/>
                        </a:rPr>
                        <a:t> </a:t>
                      </a:r>
                      <a:r>
                        <a:rPr lang="ru-RU" sz="1400" u="none" spc="0" dirty="0">
                          <a:solidFill>
                            <a:srgbClr val="000000">
                              <a:alpha val="100000"/>
                            </a:srgbClr>
                          </a:solidFill>
                          <a:latin typeface="Scada"/>
                        </a:rPr>
                        <a:t>      </a:t>
                      </a:r>
                      <a:r>
                        <a:rPr lang="ru-RU" sz="1600" u="none" spc="0" dirty="0">
                          <a:solidFill>
                            <a:srgbClr val="000000">
                              <a:alpha val="100000"/>
                            </a:srgbClr>
                          </a:solidFill>
                          <a:latin typeface="Scada"/>
                        </a:rPr>
                        <a:t>Планирование работы с должниками о время проекта осуществлялось на Инфостенде-онлайн (в онлайн</a:t>
                      </a:r>
                      <a:r>
                        <a:rPr lang="en-US" sz="1600" u="none" spc="0" dirty="0">
                          <a:solidFill>
                            <a:srgbClr val="000000">
                              <a:alpha val="100000"/>
                            </a:srgbClr>
                          </a:solidFill>
                          <a:latin typeface="Scada"/>
                        </a:rPr>
                        <a:t>-</a:t>
                      </a:r>
                      <a:r>
                        <a:rPr lang="ru-RU" sz="1600" u="none" spc="0" dirty="0">
                          <a:solidFill>
                            <a:srgbClr val="000000">
                              <a:alpha val="100000"/>
                            </a:srgbClr>
                          </a:solidFill>
                          <a:latin typeface="Scada"/>
                        </a:rPr>
                        <a:t>таблицах). Примеры «</a:t>
                      </a:r>
                      <a:r>
                        <a:rPr lang="ru-RU" sz="1600" u="none" spc="0" dirty="0" err="1">
                          <a:solidFill>
                            <a:srgbClr val="000000">
                              <a:alpha val="100000"/>
                            </a:srgbClr>
                          </a:solidFill>
                          <a:latin typeface="Scada"/>
                        </a:rPr>
                        <a:t>флипчартов</a:t>
                      </a:r>
                      <a:r>
                        <a:rPr lang="ru-RU" sz="1600" u="none" spc="0" dirty="0">
                          <a:solidFill>
                            <a:srgbClr val="000000">
                              <a:alpha val="100000"/>
                            </a:srgbClr>
                          </a:solidFill>
                          <a:latin typeface="Scada"/>
                        </a:rPr>
                        <a:t>» приведены в Приложении «Инфостенд-онлайн).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84742544"/>
                  </a:ext>
                </a:extLst>
              </a:tr>
              <a:tr h="303928">
                <a:tc>
                  <a:txBody>
                    <a:bodyPr/>
                    <a:lstStyle/>
                    <a:p>
                      <a:pPr marL="38100" marR="38100" lvl="0" indent="0" algn="ctr" fontAlgn="t">
                        <a:lnSpc>
                          <a:spcPts val="15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294519183"/>
                  </a:ext>
                </a:extLst>
              </a:tr>
              <a:tr h="594929">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600" u="none" spc="0" dirty="0">
                          <a:solidFill>
                            <a:srgbClr val="000000">
                              <a:alpha val="100000"/>
                            </a:srgbClr>
                          </a:solidFill>
                          <a:latin typeface="Scada"/>
                        </a:rPr>
                        <a:t>Планирование отсутствовало.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ts val="1500"/>
                        </a:lnSpc>
                      </a:pPr>
                      <a:r>
                        <a:rPr lang="ru-RU" sz="1600" u="none" spc="0" dirty="0">
                          <a:solidFill>
                            <a:srgbClr val="000000">
                              <a:alpha val="100000"/>
                            </a:srgbClr>
                          </a:solidFill>
                          <a:latin typeface="Scada"/>
                          <a:ea typeface="+mn-ea"/>
                          <a:cs typeface="+mn-cs"/>
                        </a:rPr>
                        <a:t>Составлен еженедельный план на время реализации проекта.</a:t>
                      </a:r>
                    </a:p>
                    <a:p>
                      <a:pPr marL="38100" marR="38100" lvl="0" indent="0" algn="l" fontAlgn="t">
                        <a:lnSpc>
                          <a:spcPts val="1500"/>
                        </a:lnSpc>
                      </a:pPr>
                      <a:r>
                        <a:rPr lang="ru-RU" sz="1600" u="none" spc="0" dirty="0">
                          <a:solidFill>
                            <a:srgbClr val="000000">
                              <a:alpha val="100000"/>
                            </a:srgbClr>
                          </a:solidFill>
                          <a:latin typeface="Scada"/>
                          <a:ea typeface="+mn-ea"/>
                          <a:cs typeface="+mn-cs"/>
                        </a:rPr>
                        <a:t>Велся контроль за выполнением плана.</a:t>
                      </a:r>
                    </a:p>
                    <a:p>
                      <a:pPr marL="38100" marR="38100" lvl="0" indent="0" algn="l" fontAlgn="t">
                        <a:lnSpc>
                          <a:spcPts val="1500"/>
                        </a:lnSpc>
                      </a:pPr>
                      <a:r>
                        <a:rPr lang="ru-RU" sz="1600" u="none" spc="0" dirty="0">
                          <a:solidFill>
                            <a:srgbClr val="000000">
                              <a:alpha val="100000"/>
                            </a:srgbClr>
                          </a:solidFill>
                          <a:latin typeface="Scada"/>
                          <a:ea typeface="+mn-ea"/>
                          <a:cs typeface="+mn-cs"/>
                        </a:rPr>
                        <a:t>После реализации проекта утвержден план на 4 квартал 2024г. и </a:t>
                      </a:r>
                    </a:p>
                    <a:p>
                      <a:pPr marL="38100" marR="38100" lvl="0" indent="0" algn="l" fontAlgn="t">
                        <a:lnSpc>
                          <a:spcPts val="1500"/>
                        </a:lnSpc>
                      </a:pPr>
                      <a:r>
                        <a:rPr lang="ru-RU" sz="1600" u="none" spc="0" dirty="0">
                          <a:solidFill>
                            <a:srgbClr val="000000">
                              <a:alpha val="100000"/>
                            </a:srgbClr>
                          </a:solidFill>
                          <a:latin typeface="Scada"/>
                          <a:ea typeface="+mn-ea"/>
                          <a:cs typeface="+mn-cs"/>
                        </a:rPr>
                        <a:t>1 полугодие 2025г.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08605672"/>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3938967598"/>
              </p:ext>
            </p:extLst>
          </p:nvPr>
        </p:nvGraphicFramePr>
        <p:xfrm>
          <a:off x="735010" y="1149449"/>
          <a:ext cx="9507437" cy="1219200"/>
        </p:xfrm>
        <a:graphic>
          <a:graphicData uri="http://schemas.openxmlformats.org/drawingml/2006/table">
            <a:tbl>
              <a:tblPr firstRow="1" bandRow="1"/>
              <a:tblGrid>
                <a:gridCol w="1442544">
                  <a:extLst>
                    <a:ext uri="{9D8B030D-6E8A-4147-A177-3AD203B41FA5}">
                      <a16:colId xmlns:a16="http://schemas.microsoft.com/office/drawing/2014/main" val="3463248310"/>
                    </a:ext>
                  </a:extLst>
                </a:gridCol>
                <a:gridCol w="5112568">
                  <a:extLst>
                    <a:ext uri="{9D8B030D-6E8A-4147-A177-3AD203B41FA5}">
                      <a16:colId xmlns:a16="http://schemas.microsoft.com/office/drawing/2014/main" val="3355044726"/>
                    </a:ext>
                  </a:extLst>
                </a:gridCol>
                <a:gridCol w="1440160">
                  <a:extLst>
                    <a:ext uri="{9D8B030D-6E8A-4147-A177-3AD203B41FA5}">
                      <a16:colId xmlns:a16="http://schemas.microsoft.com/office/drawing/2014/main" val="3062377517"/>
                    </a:ext>
                  </a:extLst>
                </a:gridCol>
                <a:gridCol w="1512165">
                  <a:extLst>
                    <a:ext uri="{9D8B030D-6E8A-4147-A177-3AD203B41FA5}">
                      <a16:colId xmlns:a16="http://schemas.microsoft.com/office/drawing/2014/main" val="3120605679"/>
                    </a:ext>
                  </a:extLst>
                </a:gridCol>
              </a:tblGrid>
              <a:tr h="420119">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678267">
                <a:tc>
                  <a:txBody>
                    <a:bodyPr/>
                    <a:lstStyle/>
                    <a:p>
                      <a:pPr marL="38100" marR="38100" lvl="0" indent="0" algn="ctr" fontAlgn="t">
                        <a:lnSpc>
                          <a:spcPct val="100000"/>
                        </a:lnSpc>
                      </a:pPr>
                      <a:r>
                        <a:rPr lang="ru-RU" sz="1600" b="1" u="none" spc="0" dirty="0">
                          <a:solidFill>
                            <a:srgbClr val="000000">
                              <a:alpha val="100000"/>
                            </a:srgbClr>
                          </a:solidFill>
                          <a:latin typeface="Scada"/>
                        </a:rPr>
                        <a:t> № 1</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l" fontAlgn="t">
                        <a:lnSpc>
                          <a:spcPct val="100000"/>
                        </a:lnSpc>
                      </a:pPr>
                      <a:r>
                        <a:rPr lang="ru-RU" sz="1400" b="1" u="none" spc="0" dirty="0">
                          <a:solidFill>
                            <a:srgbClr val="000000">
                              <a:alpha val="100000"/>
                            </a:srgbClr>
                          </a:solidFill>
                          <a:latin typeface="Scada"/>
                        </a:rPr>
                        <a:t>Выявление должников, имеющих задолженность наиболее актуальную для взыскания. Составление ежемесячного плана-графика по ведению исковой работы</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Ежемесячно </a:t>
                      </a:r>
                    </a:p>
                    <a:p>
                      <a:pPr marL="0" marR="38100" lvl="0" indent="0" algn="ctr" fontAlgn="t">
                        <a:lnSpc>
                          <a:spcPct val="100000"/>
                        </a:lnSpc>
                      </a:pPr>
                      <a:r>
                        <a:rPr lang="ru-RU" sz="1400" u="none" spc="0" dirty="0">
                          <a:solidFill>
                            <a:srgbClr val="000000">
                              <a:alpha val="100000"/>
                            </a:srgbClr>
                          </a:solidFill>
                          <a:latin typeface="Scada"/>
                        </a:rPr>
                        <a:t>(до 5 числа каждого месяца)</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Ежемесячно </a:t>
                      </a:r>
                    </a:p>
                    <a:p>
                      <a:pPr marL="0" marR="38100" lvl="0" indent="0" algn="ctr" fontAlgn="t">
                        <a:lnSpc>
                          <a:spcPct val="100000"/>
                        </a:lnSpc>
                      </a:pPr>
                      <a:r>
                        <a:rPr lang="ru-RU" sz="1400" u="none" spc="0" dirty="0">
                          <a:solidFill>
                            <a:srgbClr val="000000">
                              <a:alpha val="100000"/>
                            </a:srgbClr>
                          </a:solidFill>
                          <a:latin typeface="Scada"/>
                        </a:rPr>
                        <a:t>(до 5 числа каждого месяца</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bl>
          </a:graphicData>
        </a:graphic>
      </p:graphicFrame>
      <p:pic>
        <p:nvPicPr>
          <p:cNvPr id="10" name="Рисунок 9">
            <a:extLst>
              <a:ext uri="{FF2B5EF4-FFF2-40B4-BE49-F238E27FC236}">
                <a16:creationId xmlns:a16="http://schemas.microsoft.com/office/drawing/2014/main" id="{B6C261BE-66B3-4C01-80C4-F50140490FFA}"/>
              </a:ext>
            </a:extLst>
          </p:cNvPr>
          <p:cNvPicPr>
            <a:picLocks noChangeAspect="1"/>
          </p:cNvPicPr>
          <p:nvPr/>
        </p:nvPicPr>
        <p:blipFill>
          <a:blip r:embed="rId4"/>
          <a:stretch>
            <a:fillRect/>
          </a:stretch>
        </p:blipFill>
        <p:spPr>
          <a:xfrm>
            <a:off x="3761730" y="5266366"/>
            <a:ext cx="3439170" cy="2112333"/>
          </a:xfrm>
          <a:prstGeom prst="rect">
            <a:avLst/>
          </a:prstGeom>
        </p:spPr>
      </p:pic>
      <p:pic>
        <p:nvPicPr>
          <p:cNvPr id="11" name="Рисунок 10">
            <a:extLst>
              <a:ext uri="{FF2B5EF4-FFF2-40B4-BE49-F238E27FC236}">
                <a16:creationId xmlns:a16="http://schemas.microsoft.com/office/drawing/2014/main" id="{1EEECFA3-F206-4EF7-938A-FF13C07469F1}"/>
              </a:ext>
            </a:extLst>
          </p:cNvPr>
          <p:cNvPicPr>
            <a:picLocks noChangeAspect="1"/>
          </p:cNvPicPr>
          <p:nvPr/>
        </p:nvPicPr>
        <p:blipFill>
          <a:blip r:embed="rId5"/>
          <a:stretch>
            <a:fillRect/>
          </a:stretch>
        </p:blipFill>
        <p:spPr>
          <a:xfrm>
            <a:off x="7362130" y="5266366"/>
            <a:ext cx="2736304" cy="2112333"/>
          </a:xfrm>
          <a:prstGeom prst="rect">
            <a:avLst/>
          </a:prstGeom>
        </p:spPr>
      </p:pic>
    </p:spTree>
    <p:extLst>
      <p:ext uri="{BB962C8B-B14F-4D97-AF65-F5344CB8AC3E}">
        <p14:creationId xmlns:p14="http://schemas.microsoft.com/office/powerpoint/2010/main" val="83926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2 / 12</a:t>
            </a: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1050222914"/>
              </p:ext>
            </p:extLst>
          </p:nvPr>
        </p:nvGraphicFramePr>
        <p:xfrm>
          <a:off x="735010" y="2487066"/>
          <a:ext cx="9507636" cy="4675670"/>
        </p:xfrm>
        <a:graphic>
          <a:graphicData uri="http://schemas.openxmlformats.org/drawingml/2006/table">
            <a:tbl>
              <a:tblPr firstRow="1" bandRow="1"/>
              <a:tblGrid>
                <a:gridCol w="2810696">
                  <a:extLst>
                    <a:ext uri="{9D8B030D-6E8A-4147-A177-3AD203B41FA5}">
                      <a16:colId xmlns:a16="http://schemas.microsoft.com/office/drawing/2014/main" val="107233003"/>
                    </a:ext>
                  </a:extLst>
                </a:gridCol>
                <a:gridCol w="6696940">
                  <a:extLst>
                    <a:ext uri="{9D8B030D-6E8A-4147-A177-3AD203B41FA5}">
                      <a16:colId xmlns:a16="http://schemas.microsoft.com/office/drawing/2014/main" val="2597216743"/>
                    </a:ext>
                  </a:extLst>
                </a:gridCol>
              </a:tblGrid>
              <a:tr h="405201">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endParaRPr lang="ru-RU"/>
                    </a:p>
                  </a:txBody>
                  <a:tcPr/>
                </a:tc>
                <a:extLst>
                  <a:ext uri="{0D108BD9-81ED-4DB2-BD59-A6C34878D82A}">
                    <a16:rowId xmlns:a16="http://schemas.microsoft.com/office/drawing/2014/main" val="2406458670"/>
                  </a:ext>
                </a:extLst>
              </a:tr>
              <a:tr h="699648">
                <a:tc gridSpan="2">
                  <a:txBody>
                    <a:bodyPr/>
                    <a:lstStyle/>
                    <a:p>
                      <a:pPr marL="38100" marR="38100" lvl="0" indent="0" algn="just" defTabSz="914400" eaLnBrk="1" fontAlgn="t" latinLnBrk="0" hangingPunct="1">
                        <a:lnSpc>
                          <a:spcPts val="1700"/>
                        </a:lnSpc>
                        <a:spcBef>
                          <a:spcPts val="0"/>
                        </a:spcBef>
                        <a:spcAft>
                          <a:spcPts val="0"/>
                        </a:spcAft>
                        <a:buClrTx/>
                        <a:buSzTx/>
                        <a:buFontTx/>
                        <a:buNone/>
                        <a:tabLst/>
                        <a:defRPr/>
                      </a:pPr>
                      <a:r>
                        <a:rPr lang="ru-RU" sz="1600" u="none" spc="0" dirty="0">
                          <a:solidFill>
                            <a:srgbClr val="000000">
                              <a:alpha val="100000"/>
                            </a:srgbClr>
                          </a:solidFill>
                          <a:latin typeface="Scada"/>
                        </a:rPr>
                        <a:t>      Самоконтроль по проверке персональных данных должника при подготовке документов в суд. Одновременно – исполнение требований Бюджетного кодекса о внутреннем финансовом контроле бюджетных  операций.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endParaRPr lang="ru-RU"/>
                    </a:p>
                  </a:txBody>
                  <a:tcPr/>
                </a:tc>
                <a:extLst>
                  <a:ext uri="{0D108BD9-81ED-4DB2-BD59-A6C34878D82A}">
                    <a16:rowId xmlns:a16="http://schemas.microsoft.com/office/drawing/2014/main" val="2084742544"/>
                  </a:ext>
                </a:extLst>
              </a:tr>
              <a:tr h="293464">
                <a:tc>
                  <a:txBody>
                    <a:bodyPr/>
                    <a:lstStyle/>
                    <a:p>
                      <a:pPr marL="38100" marR="38100" lvl="0" indent="0" algn="ctr" fontAlgn="t">
                        <a:lnSpc>
                          <a:spcPts val="15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481674531"/>
                  </a:ext>
                </a:extLst>
              </a:tr>
              <a:tr h="3107385">
                <a:tc>
                  <a:txBody>
                    <a:bodyPr/>
                    <a:lstStyle/>
                    <a:p>
                      <a:pPr marL="38100" marR="38100" lvl="0" indent="0" algn="just" defTabSz="914400" eaLnBrk="1" fontAlgn="t" latinLnBrk="0" hangingPunct="1">
                        <a:lnSpc>
                          <a:spcPct val="100000"/>
                        </a:lnSpc>
                        <a:spcBef>
                          <a:spcPts val="0"/>
                        </a:spcBef>
                        <a:spcAft>
                          <a:spcPts val="0"/>
                        </a:spcAft>
                        <a:buClrTx/>
                        <a:buSzTx/>
                        <a:buFontTx/>
                        <a:buNone/>
                        <a:tabLst/>
                        <a:defRPr/>
                      </a:pPr>
                      <a:r>
                        <a:rPr lang="ru-RU" sz="1600" u="none" spc="0" dirty="0">
                          <a:solidFill>
                            <a:srgbClr val="000000">
                              <a:alpha val="100000"/>
                            </a:srgbClr>
                          </a:solidFill>
                          <a:latin typeface="Scada"/>
                        </a:rPr>
                        <a:t>Журнал не велся.</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ct val="100000"/>
                        </a:lnSpc>
                        <a:spcBef>
                          <a:spcPts val="0"/>
                        </a:spcBef>
                        <a:spcAft>
                          <a:spcPts val="0"/>
                        </a:spcAft>
                        <a:buClrTx/>
                        <a:buSzTx/>
                        <a:buFontTx/>
                        <a:buNone/>
                        <a:tabLst/>
                        <a:defRPr/>
                      </a:pPr>
                      <a:r>
                        <a:rPr lang="ru-RU" sz="1600" u="none" spc="0" dirty="0">
                          <a:solidFill>
                            <a:srgbClr val="000000">
                              <a:alpha val="100000"/>
                            </a:srgbClr>
                          </a:solidFill>
                          <a:latin typeface="Scada"/>
                        </a:rPr>
                        <a:t>Минимизированы ошибки человеческого фактора</a:t>
                      </a: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ct val="100000"/>
                        </a:lnSpc>
                        <a:spcBef>
                          <a:spcPts val="0"/>
                        </a:spcBef>
                        <a:spcAft>
                          <a:spcPts val="0"/>
                        </a:spcAft>
                        <a:buClrTx/>
                        <a:buSzTx/>
                        <a:buFontTx/>
                        <a:buNone/>
                        <a:tabLst/>
                        <a:defRPr/>
                      </a:pPr>
                      <a:endParaRPr lang="ru-RU" sz="16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154605873"/>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2958646908"/>
              </p:ext>
            </p:extLst>
          </p:nvPr>
        </p:nvGraphicFramePr>
        <p:xfrm>
          <a:off x="735010" y="1149449"/>
          <a:ext cx="9507437" cy="1219200"/>
        </p:xfrm>
        <a:graphic>
          <a:graphicData uri="http://schemas.openxmlformats.org/drawingml/2006/table">
            <a:tbl>
              <a:tblPr firstRow="1" bandRow="1"/>
              <a:tblGrid>
                <a:gridCol w="1442544">
                  <a:extLst>
                    <a:ext uri="{9D8B030D-6E8A-4147-A177-3AD203B41FA5}">
                      <a16:colId xmlns:a16="http://schemas.microsoft.com/office/drawing/2014/main" val="3463248310"/>
                    </a:ext>
                  </a:extLst>
                </a:gridCol>
                <a:gridCol w="5616624">
                  <a:extLst>
                    <a:ext uri="{9D8B030D-6E8A-4147-A177-3AD203B41FA5}">
                      <a16:colId xmlns:a16="http://schemas.microsoft.com/office/drawing/2014/main" val="3355044726"/>
                    </a:ext>
                  </a:extLst>
                </a:gridCol>
                <a:gridCol w="1296144">
                  <a:extLst>
                    <a:ext uri="{9D8B030D-6E8A-4147-A177-3AD203B41FA5}">
                      <a16:colId xmlns:a16="http://schemas.microsoft.com/office/drawing/2014/main" val="3062377517"/>
                    </a:ext>
                  </a:extLst>
                </a:gridCol>
                <a:gridCol w="1152125">
                  <a:extLst>
                    <a:ext uri="{9D8B030D-6E8A-4147-A177-3AD203B41FA5}">
                      <a16:colId xmlns:a16="http://schemas.microsoft.com/office/drawing/2014/main" val="3120605679"/>
                    </a:ext>
                  </a:extLst>
                </a:gridCol>
              </a:tblGrid>
              <a:tr h="420119">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678267">
                <a:tc>
                  <a:txBody>
                    <a:bodyPr/>
                    <a:lstStyle/>
                    <a:p>
                      <a:pPr marL="38100" marR="38100" lvl="0" indent="0" algn="ctr" fontAlgn="t">
                        <a:lnSpc>
                          <a:spcPct val="100000"/>
                        </a:lnSpc>
                      </a:pPr>
                      <a:r>
                        <a:rPr lang="ru-RU" sz="1600" b="1" u="none" spc="0" dirty="0">
                          <a:solidFill>
                            <a:srgbClr val="000000">
                              <a:alpha val="100000"/>
                            </a:srgbClr>
                          </a:solidFill>
                          <a:latin typeface="Scada"/>
                        </a:rPr>
                        <a:t> № 2</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l" fontAlgn="t">
                        <a:lnSpc>
                          <a:spcPct val="100000"/>
                        </a:lnSpc>
                      </a:pPr>
                      <a:r>
                        <a:rPr lang="ru-RU" sz="1400" b="1" u="none" spc="0" dirty="0">
                          <a:solidFill>
                            <a:srgbClr val="000000">
                              <a:alpha val="100000"/>
                            </a:srgbClr>
                          </a:solidFill>
                          <a:latin typeface="Scada"/>
                        </a:rPr>
                        <a:t>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26.03.2024</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26.03.2024</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bl>
          </a:graphicData>
        </a:graphic>
      </p:graphicFrame>
      <p:pic>
        <p:nvPicPr>
          <p:cNvPr id="7" name="Рисунок 6">
            <a:extLst>
              <a:ext uri="{FF2B5EF4-FFF2-40B4-BE49-F238E27FC236}">
                <a16:creationId xmlns:a16="http://schemas.microsoft.com/office/drawing/2014/main" id="{E057C2A9-505F-4B91-9218-D7FE8EFA111E}"/>
              </a:ext>
            </a:extLst>
          </p:cNvPr>
          <p:cNvPicPr>
            <a:picLocks noChangeAspect="1"/>
          </p:cNvPicPr>
          <p:nvPr/>
        </p:nvPicPr>
        <p:blipFill>
          <a:blip r:embed="rId4"/>
          <a:stretch>
            <a:fillRect/>
          </a:stretch>
        </p:blipFill>
        <p:spPr>
          <a:xfrm>
            <a:off x="3905746" y="4357438"/>
            <a:ext cx="2376265" cy="2590751"/>
          </a:xfrm>
          <a:prstGeom prst="rect">
            <a:avLst/>
          </a:prstGeom>
        </p:spPr>
      </p:pic>
      <p:pic>
        <p:nvPicPr>
          <p:cNvPr id="10" name="Рисунок 9">
            <a:extLst>
              <a:ext uri="{FF2B5EF4-FFF2-40B4-BE49-F238E27FC236}">
                <a16:creationId xmlns:a16="http://schemas.microsoft.com/office/drawing/2014/main" id="{CBBB9ABB-0E51-4694-9B08-271BD8ADEB57}"/>
              </a:ext>
            </a:extLst>
          </p:cNvPr>
          <p:cNvPicPr>
            <a:picLocks noChangeAspect="1"/>
          </p:cNvPicPr>
          <p:nvPr/>
        </p:nvPicPr>
        <p:blipFill>
          <a:blip r:embed="rId5"/>
          <a:stretch>
            <a:fillRect/>
          </a:stretch>
        </p:blipFill>
        <p:spPr>
          <a:xfrm>
            <a:off x="8021345" y="4357438"/>
            <a:ext cx="2077089" cy="2698762"/>
          </a:xfrm>
          <a:prstGeom prst="rect">
            <a:avLst/>
          </a:prstGeom>
        </p:spPr>
      </p:pic>
    </p:spTree>
    <p:extLst>
      <p:ext uri="{BB962C8B-B14F-4D97-AF65-F5344CB8AC3E}">
        <p14:creationId xmlns:p14="http://schemas.microsoft.com/office/powerpoint/2010/main" val="312082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177554" y="98799"/>
            <a:ext cx="8152309" cy="594858"/>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3 /20</a:t>
            </a:r>
            <a:endParaRPr lang="ru-RU" sz="2000" b="1" u="none" spc="0" dirty="0">
              <a:solidFill>
                <a:srgbClr val="000000">
                  <a:alpha val="100000"/>
                </a:srgbClr>
              </a:solidFill>
              <a:latin typeface="Scada"/>
            </a:endParaRP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1647396583"/>
              </p:ext>
            </p:extLst>
          </p:nvPr>
        </p:nvGraphicFramePr>
        <p:xfrm>
          <a:off x="485268" y="2501058"/>
          <a:ext cx="9721276" cy="5020518"/>
        </p:xfrm>
        <a:graphic>
          <a:graphicData uri="http://schemas.openxmlformats.org/drawingml/2006/table">
            <a:tbl>
              <a:tblPr firstRow="1" bandRow="1"/>
              <a:tblGrid>
                <a:gridCol w="2988430">
                  <a:extLst>
                    <a:ext uri="{9D8B030D-6E8A-4147-A177-3AD203B41FA5}">
                      <a16:colId xmlns:a16="http://schemas.microsoft.com/office/drawing/2014/main" val="107233003"/>
                    </a:ext>
                  </a:extLst>
                </a:gridCol>
                <a:gridCol w="6732846">
                  <a:extLst>
                    <a:ext uri="{9D8B030D-6E8A-4147-A177-3AD203B41FA5}">
                      <a16:colId xmlns:a16="http://schemas.microsoft.com/office/drawing/2014/main" val="869770979"/>
                    </a:ext>
                  </a:extLst>
                </a:gridCol>
              </a:tblGrid>
              <a:tr h="442311">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2406458670"/>
                  </a:ext>
                </a:extLst>
              </a:tr>
              <a:tr h="680184">
                <a:tc gridSpan="2">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rPr>
                        <a:t>     Разработка нового шаблона претензии  - с целью устранения неточностей и выхода на личный контакт с должниками (для социальной работы с гражданами и дальнейшего урегулирования вопроса погашения задолженности).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84742544"/>
                  </a:ext>
                </a:extLst>
              </a:tr>
              <a:tr h="295988">
                <a:tc>
                  <a:txBody>
                    <a:bodyPr/>
                    <a:lstStyle/>
                    <a:p>
                      <a:pPr marL="38100" marR="38100" lvl="0" indent="0" algn="ctr" fontAlgn="t">
                        <a:lnSpc>
                          <a:spcPts val="15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294519183"/>
                  </a:ext>
                </a:extLst>
              </a:tr>
              <a:tr h="1268239">
                <a:tc>
                  <a:txBody>
                    <a:bodyPr/>
                    <a:lstStyle/>
                    <a:p>
                      <a:pPr marL="38100" marR="38100" lvl="0" indent="0" algn="l" fontAlgn="t">
                        <a:lnSpc>
                          <a:spcPts val="1500"/>
                        </a:lnSpc>
                      </a:pPr>
                      <a:r>
                        <a:rPr lang="ru-RU" sz="1600" u="none" spc="0" dirty="0">
                          <a:solidFill>
                            <a:srgbClr val="000000">
                              <a:alpha val="100000"/>
                            </a:srgbClr>
                          </a:solidFill>
                          <a:latin typeface="Scada"/>
                        </a:rPr>
                        <a:t>Ранее направлялись уведомления, содержание которых было</a:t>
                      </a:r>
                      <a:r>
                        <a:rPr lang="en-US" sz="1600" u="none" spc="0" dirty="0">
                          <a:solidFill>
                            <a:srgbClr val="000000">
                              <a:alpha val="100000"/>
                            </a:srgbClr>
                          </a:solidFill>
                          <a:latin typeface="Scada"/>
                        </a:rPr>
                        <a:t> </a:t>
                      </a:r>
                      <a:r>
                        <a:rPr lang="ru-RU" sz="1600" u="none" spc="0" dirty="0">
                          <a:solidFill>
                            <a:srgbClr val="000000">
                              <a:alpha val="100000"/>
                            </a:srgbClr>
                          </a:solidFill>
                          <a:latin typeface="Scada"/>
                        </a:rPr>
                        <a:t>с неточностями (несоответствием положениям Жилищного кодекса РФ)</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ts val="1500"/>
                        </a:lnSpc>
                      </a:pPr>
                      <a:r>
                        <a:rPr lang="ru-RU" sz="1600" u="none" spc="0" dirty="0">
                          <a:solidFill>
                            <a:srgbClr val="000000">
                              <a:alpha val="100000"/>
                            </a:srgbClr>
                          </a:solidFill>
                          <a:latin typeface="Scada"/>
                          <a:ea typeface="+mn-ea"/>
                          <a:cs typeface="+mn-cs"/>
                        </a:rPr>
                        <a:t>√ Претензия на время проекта дополнена указанием на номер мобильного телефона руководителя рабочей группы проекта: это способствовало оперативному решению вопроса с оплатой (пересылка квитанций через мессенджеры, также давались разъяснения по вопросам).</a:t>
                      </a:r>
                    </a:p>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 Заключено </a:t>
                      </a:r>
                      <a:r>
                        <a:rPr lang="ru-RU" sz="1600" b="1" u="none" spc="0" dirty="0">
                          <a:solidFill>
                            <a:srgbClr val="000000">
                              <a:alpha val="100000"/>
                            </a:srgbClr>
                          </a:solidFill>
                          <a:latin typeface="Scada"/>
                          <a:ea typeface="+mn-ea"/>
                          <a:cs typeface="+mn-cs"/>
                        </a:rPr>
                        <a:t>6 соглашений с нанимателями </a:t>
                      </a:r>
                      <a:r>
                        <a:rPr lang="ru-RU" sz="1600" u="none" spc="0" dirty="0">
                          <a:solidFill>
                            <a:srgbClr val="000000">
                              <a:alpha val="100000"/>
                            </a:srgbClr>
                          </a:solidFill>
                          <a:latin typeface="Scada"/>
                          <a:ea typeface="+mn-ea"/>
                          <a:cs typeface="+mn-cs"/>
                        </a:rPr>
                        <a:t>о погашении задолженности в рассрочку (на сумму 126,1 </a:t>
                      </a:r>
                      <a:r>
                        <a:rPr lang="ru-RU" sz="1600" u="none" spc="0" dirty="0" err="1">
                          <a:solidFill>
                            <a:srgbClr val="000000">
                              <a:alpha val="100000"/>
                            </a:srgbClr>
                          </a:solidFill>
                          <a:latin typeface="Scada"/>
                          <a:ea typeface="+mn-ea"/>
                          <a:cs typeface="+mn-cs"/>
                        </a:rPr>
                        <a:t>тыс.руб</a:t>
                      </a:r>
                      <a:r>
                        <a:rPr lang="ru-RU" sz="1600" u="none" spc="0" dirty="0">
                          <a:solidFill>
                            <a:srgbClr val="000000">
                              <a:alpha val="100000"/>
                            </a:srgbClr>
                          </a:solidFill>
                          <a:latin typeface="Scada"/>
                          <a:ea typeface="+mn-ea"/>
                          <a:cs typeface="+mn-cs"/>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08605672"/>
                  </a:ext>
                </a:extLst>
              </a:tr>
              <a:tr h="2333796">
                <a:tc>
                  <a:txBody>
                    <a:bodyPr/>
                    <a:lstStyle/>
                    <a:p>
                      <a:pPr marL="38100" marR="38100" lvl="0" indent="0" algn="l" fontAlgn="t">
                        <a:lnSpc>
                          <a:spcPts val="1500"/>
                        </a:lnSpc>
                      </a:pPr>
                      <a:endParaRPr lang="ru-RU" sz="16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endParaRPr lang="ru-RU" sz="1600" u="none" spc="0" dirty="0">
                        <a:solidFill>
                          <a:srgbClr val="000000">
                            <a:alpha val="100000"/>
                          </a:srgbClr>
                        </a:solidFill>
                        <a:latin typeface="Scada"/>
                        <a:ea typeface="+mn-ea"/>
                        <a:cs typeface="+mn-cs"/>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19456502"/>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1535885282"/>
              </p:ext>
            </p:extLst>
          </p:nvPr>
        </p:nvGraphicFramePr>
        <p:xfrm>
          <a:off x="521172" y="952500"/>
          <a:ext cx="9721276" cy="1399707"/>
        </p:xfrm>
        <a:graphic>
          <a:graphicData uri="http://schemas.openxmlformats.org/drawingml/2006/table">
            <a:tbl>
              <a:tblPr firstRow="1" bandRow="1"/>
              <a:tblGrid>
                <a:gridCol w="1474989">
                  <a:extLst>
                    <a:ext uri="{9D8B030D-6E8A-4147-A177-3AD203B41FA5}">
                      <a16:colId xmlns:a16="http://schemas.microsoft.com/office/drawing/2014/main" val="3463248310"/>
                    </a:ext>
                  </a:extLst>
                </a:gridCol>
                <a:gridCol w="5227559">
                  <a:extLst>
                    <a:ext uri="{9D8B030D-6E8A-4147-A177-3AD203B41FA5}">
                      <a16:colId xmlns:a16="http://schemas.microsoft.com/office/drawing/2014/main" val="3355044726"/>
                    </a:ext>
                  </a:extLst>
                </a:gridCol>
                <a:gridCol w="1472552">
                  <a:extLst>
                    <a:ext uri="{9D8B030D-6E8A-4147-A177-3AD203B41FA5}">
                      <a16:colId xmlns:a16="http://schemas.microsoft.com/office/drawing/2014/main" val="3062377517"/>
                    </a:ext>
                  </a:extLst>
                </a:gridCol>
                <a:gridCol w="1546176">
                  <a:extLst>
                    <a:ext uri="{9D8B030D-6E8A-4147-A177-3AD203B41FA5}">
                      <a16:colId xmlns:a16="http://schemas.microsoft.com/office/drawing/2014/main" val="3120605679"/>
                    </a:ext>
                  </a:extLst>
                </a:gridCol>
              </a:tblGrid>
              <a:tr h="609286">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790421">
                <a:tc>
                  <a:txBody>
                    <a:bodyPr/>
                    <a:lstStyle/>
                    <a:p>
                      <a:pPr marL="38100" marR="38100" lvl="0" indent="0" algn="ctr" fontAlgn="t">
                        <a:lnSpc>
                          <a:spcPct val="100000"/>
                        </a:lnSpc>
                      </a:pPr>
                      <a:r>
                        <a:rPr lang="ru-RU" sz="1600" b="1" u="none" spc="0" dirty="0">
                          <a:solidFill>
                            <a:srgbClr val="000000">
                              <a:alpha val="100000"/>
                            </a:srgbClr>
                          </a:solidFill>
                          <a:latin typeface="Scada"/>
                        </a:rPr>
                        <a:t> № 3</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400" b="1" u="none" spc="0" dirty="0">
                          <a:solidFill>
                            <a:srgbClr val="000000">
                              <a:alpha val="100000"/>
                            </a:srgbClr>
                          </a:solidFill>
                          <a:latin typeface="Scada"/>
                        </a:rPr>
                        <a:t>Разработка шаблона претензии (претензионного письма об уплате задолженности) - с обратной связью для установления уважительных причин образования задолженности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28.03.2024</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 28.03.2024</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bl>
          </a:graphicData>
        </a:graphic>
      </p:graphicFrame>
      <p:pic>
        <p:nvPicPr>
          <p:cNvPr id="7" name="Рисунок 6">
            <a:extLst>
              <a:ext uri="{FF2B5EF4-FFF2-40B4-BE49-F238E27FC236}">
                <a16:creationId xmlns:a16="http://schemas.microsoft.com/office/drawing/2014/main" id="{93B0572D-19B0-41BD-AB3F-7410C3533A2F}"/>
              </a:ext>
            </a:extLst>
          </p:cNvPr>
          <p:cNvPicPr>
            <a:picLocks noChangeAspect="1"/>
          </p:cNvPicPr>
          <p:nvPr/>
        </p:nvPicPr>
        <p:blipFill>
          <a:blip r:embed="rId4"/>
          <a:stretch>
            <a:fillRect/>
          </a:stretch>
        </p:blipFill>
        <p:spPr>
          <a:xfrm>
            <a:off x="784768" y="5350964"/>
            <a:ext cx="2184875" cy="1989636"/>
          </a:xfrm>
          <a:prstGeom prst="rect">
            <a:avLst/>
          </a:prstGeom>
        </p:spPr>
      </p:pic>
      <p:pic>
        <p:nvPicPr>
          <p:cNvPr id="15" name="Рисунок 14">
            <a:extLst>
              <a:ext uri="{FF2B5EF4-FFF2-40B4-BE49-F238E27FC236}">
                <a16:creationId xmlns:a16="http://schemas.microsoft.com/office/drawing/2014/main" id="{D5FD9C6B-C19D-4347-83CE-E17E52958AE4}"/>
              </a:ext>
            </a:extLst>
          </p:cNvPr>
          <p:cNvPicPr>
            <a:picLocks noChangeAspect="1"/>
          </p:cNvPicPr>
          <p:nvPr/>
        </p:nvPicPr>
        <p:blipFill>
          <a:blip r:embed="rId5"/>
          <a:stretch>
            <a:fillRect/>
          </a:stretch>
        </p:blipFill>
        <p:spPr>
          <a:xfrm>
            <a:off x="5633937" y="5305005"/>
            <a:ext cx="1998741" cy="1991145"/>
          </a:xfrm>
          <a:prstGeom prst="rect">
            <a:avLst/>
          </a:prstGeom>
        </p:spPr>
      </p:pic>
    </p:spTree>
    <p:extLst>
      <p:ext uri="{BB962C8B-B14F-4D97-AF65-F5344CB8AC3E}">
        <p14:creationId xmlns:p14="http://schemas.microsoft.com/office/powerpoint/2010/main" val="363857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4 / 12</a:t>
            </a:r>
            <a:endParaRPr lang="ru-RU" sz="2000" b="1" u="none" spc="0" dirty="0">
              <a:solidFill>
                <a:srgbClr val="000000">
                  <a:alpha val="100000"/>
                </a:srgbClr>
              </a:solidFill>
              <a:latin typeface="Scada"/>
            </a:endParaRP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360978674"/>
              </p:ext>
            </p:extLst>
          </p:nvPr>
        </p:nvGraphicFramePr>
        <p:xfrm>
          <a:off x="485269" y="2102485"/>
          <a:ext cx="9721276" cy="5101378"/>
        </p:xfrm>
        <a:graphic>
          <a:graphicData uri="http://schemas.openxmlformats.org/drawingml/2006/table">
            <a:tbl>
              <a:tblPr firstRow="1" bandRow="1"/>
              <a:tblGrid>
                <a:gridCol w="2772406">
                  <a:extLst>
                    <a:ext uri="{9D8B030D-6E8A-4147-A177-3AD203B41FA5}">
                      <a16:colId xmlns:a16="http://schemas.microsoft.com/office/drawing/2014/main" val="107233003"/>
                    </a:ext>
                  </a:extLst>
                </a:gridCol>
                <a:gridCol w="5112568">
                  <a:extLst>
                    <a:ext uri="{9D8B030D-6E8A-4147-A177-3AD203B41FA5}">
                      <a16:colId xmlns:a16="http://schemas.microsoft.com/office/drawing/2014/main" val="869770979"/>
                    </a:ext>
                  </a:extLst>
                </a:gridCol>
                <a:gridCol w="1836302">
                  <a:extLst>
                    <a:ext uri="{9D8B030D-6E8A-4147-A177-3AD203B41FA5}">
                      <a16:colId xmlns:a16="http://schemas.microsoft.com/office/drawing/2014/main" val="2645761493"/>
                    </a:ext>
                  </a:extLst>
                </a:gridCol>
              </a:tblGrid>
              <a:tr h="294960">
                <a:tc gridSpan="3">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endParaRPr lang="ru-RU"/>
                    </a:p>
                  </a:txBody>
                  <a:tcPr/>
                </a:tc>
                <a:extLst>
                  <a:ext uri="{0D108BD9-81ED-4DB2-BD59-A6C34878D82A}">
                    <a16:rowId xmlns:a16="http://schemas.microsoft.com/office/drawing/2014/main" val="2406458670"/>
                  </a:ext>
                </a:extLst>
              </a:tr>
              <a:tr h="740912">
                <a:tc gridSpan="3">
                  <a:txBody>
                    <a:bodyPr/>
                    <a:lstStyle/>
                    <a:p>
                      <a:pPr marL="38100" marR="38100" lvl="0" indent="0" algn="just" defTabSz="914400" eaLnBrk="1" fontAlgn="t" latinLnBrk="0" hangingPunct="1">
                        <a:lnSpc>
                          <a:spcPts val="1400"/>
                        </a:lnSpc>
                        <a:spcBef>
                          <a:spcPts val="0"/>
                        </a:spcBef>
                        <a:spcAft>
                          <a:spcPts val="0"/>
                        </a:spcAft>
                        <a:buClrTx/>
                        <a:buSzTx/>
                        <a:buFontTx/>
                        <a:buNone/>
                        <a:tabLst/>
                        <a:defRPr/>
                      </a:pPr>
                      <a:r>
                        <a:rPr lang="ru-RU" sz="1600" u="none" spc="0" dirty="0">
                          <a:solidFill>
                            <a:srgbClr val="000000">
                              <a:alpha val="100000"/>
                            </a:srgbClr>
                          </a:solidFill>
                          <a:latin typeface="Scada"/>
                        </a:rPr>
                        <a:t>Интенсификация претензионной работы (направление претензий с квитанций для оплаты по почте заказным письмом). </a:t>
                      </a:r>
                    </a:p>
                    <a:p>
                      <a:pPr marL="38100" marR="38100" lvl="0" indent="0" algn="just" defTabSz="914400" eaLnBrk="1" fontAlgn="t" latinLnBrk="0" hangingPunct="1">
                        <a:lnSpc>
                          <a:spcPts val="1400"/>
                        </a:lnSpc>
                        <a:spcBef>
                          <a:spcPts val="0"/>
                        </a:spcBef>
                        <a:spcAft>
                          <a:spcPts val="0"/>
                        </a:spcAft>
                        <a:buClrTx/>
                        <a:buSzTx/>
                        <a:buFontTx/>
                        <a:buNone/>
                        <a:tabLst/>
                        <a:defRPr/>
                      </a:pPr>
                      <a:r>
                        <a:rPr lang="ru-RU" sz="1600" u="none" spc="0" dirty="0">
                          <a:solidFill>
                            <a:srgbClr val="000000">
                              <a:alpha val="100000"/>
                            </a:srgbClr>
                          </a:solidFill>
                          <a:latin typeface="Scada"/>
                        </a:rPr>
                        <a:t>Производственный анализ № 2.1 «Анализ претензионной работы по платежам за наём жилых помещений за период с 25.03.2024 по 31.08.2024» приведен в Приложении № 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endParaRPr lang="ru-RU"/>
                    </a:p>
                  </a:txBody>
                  <a:tcPr/>
                </a:tc>
                <a:extLst>
                  <a:ext uri="{0D108BD9-81ED-4DB2-BD59-A6C34878D82A}">
                    <a16:rowId xmlns:a16="http://schemas.microsoft.com/office/drawing/2014/main" val="2084742544"/>
                  </a:ext>
                </a:extLst>
              </a:tr>
              <a:tr h="265113">
                <a:tc>
                  <a:txBody>
                    <a:bodyPr/>
                    <a:lstStyle/>
                    <a:p>
                      <a:pPr marL="38100" marR="38100" lvl="0" indent="0" algn="ctr" fontAlgn="t">
                        <a:lnSpc>
                          <a:spcPts val="15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gridSpan="2">
                  <a:txBody>
                    <a:bodyPr/>
                    <a:lstStyle/>
                    <a:p>
                      <a:pPr marL="38100" marR="38100" lvl="0" indent="0" algn="ctr" fontAlgn="t">
                        <a:lnSpc>
                          <a:spcPts val="15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endParaRPr lang="ru-RU"/>
                    </a:p>
                  </a:txBody>
                  <a:tcPr/>
                </a:tc>
                <a:extLst>
                  <a:ext uri="{0D108BD9-81ED-4DB2-BD59-A6C34878D82A}">
                    <a16:rowId xmlns:a16="http://schemas.microsoft.com/office/drawing/2014/main" val="4294519183"/>
                  </a:ext>
                </a:extLst>
              </a:tr>
              <a:tr h="1132437">
                <a:tc>
                  <a:txBody>
                    <a:bodyPr/>
                    <a:lstStyle/>
                    <a:p>
                      <a:pPr marL="38100" marR="38100" lvl="0" indent="0" algn="l" fontAlgn="t">
                        <a:lnSpc>
                          <a:spcPts val="1500"/>
                        </a:lnSpc>
                      </a:pPr>
                      <a:r>
                        <a:rPr lang="ru-RU" sz="1600" u="none" spc="0" dirty="0">
                          <a:solidFill>
                            <a:srgbClr val="000000">
                              <a:alpha val="100000"/>
                            </a:srgbClr>
                          </a:solidFill>
                          <a:latin typeface="Scada"/>
                        </a:rPr>
                        <a:t>Ранее претензии должникам направлялись редко: в количестве </a:t>
                      </a:r>
                      <a:r>
                        <a:rPr lang="ru-RU" sz="1600" b="1" u="none" spc="0" dirty="0">
                          <a:solidFill>
                            <a:srgbClr val="000000">
                              <a:alpha val="100000"/>
                            </a:srgbClr>
                          </a:solidFill>
                          <a:latin typeface="Scada"/>
                        </a:rPr>
                        <a:t>27 шт. </a:t>
                      </a:r>
                      <a:r>
                        <a:rPr lang="ru-RU" sz="1600" u="none" spc="0" dirty="0">
                          <a:solidFill>
                            <a:srgbClr val="000000">
                              <a:alpha val="100000"/>
                            </a:srgbClr>
                          </a:solidFill>
                          <a:latin typeface="Scada"/>
                        </a:rPr>
                        <a:t>– в среднем в течение полугодия </a:t>
                      </a:r>
                      <a:r>
                        <a:rPr lang="ru-RU" sz="1600" u="none" spc="0" dirty="0">
                          <a:solidFill>
                            <a:srgbClr val="000000">
                              <a:alpha val="100000"/>
                            </a:srgbClr>
                          </a:solidFill>
                          <a:latin typeface="Scada"/>
                          <a:ea typeface="+mn-ea"/>
                          <a:cs typeface="+mn-cs"/>
                        </a:rPr>
                        <a:t>(</a:t>
                      </a:r>
                      <a:r>
                        <a:rPr lang="ru-RU" sz="1500" u="none" spc="0" dirty="0">
                          <a:solidFill>
                            <a:srgbClr val="000000">
                              <a:alpha val="100000"/>
                            </a:srgbClr>
                          </a:solidFill>
                          <a:latin typeface="Scada"/>
                          <a:ea typeface="+mn-ea"/>
                          <a:cs typeface="+mn-cs"/>
                        </a:rPr>
                        <a:t>за период, аналогичный времени реализации проекта).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gridSpan="2">
                  <a:txBody>
                    <a:bodyPr/>
                    <a:lstStyle/>
                    <a:p>
                      <a:pPr marL="38100" marR="38100" lvl="0" indent="0" algn="just" fontAlgn="t">
                        <a:lnSpc>
                          <a:spcPts val="1500"/>
                        </a:lnSpc>
                      </a:pPr>
                      <a:r>
                        <a:rPr lang="ru-RU" sz="1600" u="none" spc="0" dirty="0">
                          <a:solidFill>
                            <a:srgbClr val="000000">
                              <a:alpha val="100000"/>
                            </a:srgbClr>
                          </a:solidFill>
                          <a:latin typeface="Times New Roman" panose="02020603050405020304" pitchFamily="18" charset="0"/>
                          <a:ea typeface="+mn-ea"/>
                          <a:cs typeface="Times New Roman" panose="02020603050405020304" pitchFamily="18" charset="0"/>
                        </a:rPr>
                        <a:t>√ </a:t>
                      </a:r>
                      <a:r>
                        <a:rPr lang="ru-RU" sz="1600" u="none" spc="0" dirty="0">
                          <a:solidFill>
                            <a:srgbClr val="000000">
                              <a:alpha val="100000"/>
                            </a:srgbClr>
                          </a:solidFill>
                          <a:latin typeface="Scada"/>
                        </a:rPr>
                        <a:t>В течение 10 недель реализации проекта в адрес должников направлено претензионных писем в количестве </a:t>
                      </a:r>
                      <a:r>
                        <a:rPr lang="ru-RU" sz="1600" b="1" u="none" spc="0" dirty="0">
                          <a:solidFill>
                            <a:srgbClr val="000000">
                              <a:alpha val="100000"/>
                            </a:srgbClr>
                          </a:solidFill>
                          <a:latin typeface="Scada"/>
                        </a:rPr>
                        <a:t>425 шт</a:t>
                      </a:r>
                      <a:r>
                        <a:rPr lang="ru-RU" sz="1600" u="none" spc="0" dirty="0">
                          <a:solidFill>
                            <a:srgbClr val="000000">
                              <a:alpha val="100000"/>
                            </a:srgbClr>
                          </a:solidFill>
                          <a:latin typeface="Scada"/>
                        </a:rPr>
                        <a:t>., что </a:t>
                      </a:r>
                      <a:r>
                        <a:rPr lang="ru-RU" sz="1600" b="1" u="none" spc="0" dirty="0">
                          <a:solidFill>
                            <a:srgbClr val="000000">
                              <a:alpha val="100000"/>
                            </a:srgbClr>
                          </a:solidFill>
                          <a:latin typeface="Scada"/>
                        </a:rPr>
                        <a:t>в 15 раз больше </a:t>
                      </a:r>
                      <a:r>
                        <a:rPr lang="ru-RU" sz="1600" u="none" spc="0" dirty="0">
                          <a:solidFill>
                            <a:srgbClr val="000000">
                              <a:alpha val="100000"/>
                            </a:srgbClr>
                          </a:solidFill>
                          <a:latin typeface="Scada"/>
                        </a:rPr>
                        <a:t>к уровню прошлых лет за полугодие.</a:t>
                      </a:r>
                    </a:p>
                    <a:p>
                      <a:pPr marL="38100" marR="38100" lvl="0" indent="0" algn="just" fontAlgn="t">
                        <a:lnSpc>
                          <a:spcPts val="1500"/>
                        </a:lnSpc>
                      </a:pPr>
                      <a:r>
                        <a:rPr lang="ru-RU" sz="1600" u="none" spc="0" dirty="0">
                          <a:solidFill>
                            <a:srgbClr val="000000">
                              <a:alpha val="100000"/>
                            </a:srgbClr>
                          </a:solidFill>
                          <a:latin typeface="Times New Roman" panose="02020603050405020304" pitchFamily="18" charset="0"/>
                          <a:ea typeface="+mn-ea"/>
                          <a:cs typeface="Times New Roman" panose="02020603050405020304" pitchFamily="18" charset="0"/>
                        </a:rPr>
                        <a:t>√ </a:t>
                      </a:r>
                      <a:r>
                        <a:rPr lang="ru-RU" sz="1600" u="none" spc="0" dirty="0">
                          <a:solidFill>
                            <a:srgbClr val="000000">
                              <a:alpha val="100000"/>
                            </a:srgbClr>
                          </a:solidFill>
                          <a:latin typeface="Scada"/>
                          <a:ea typeface="+mn-ea"/>
                          <a:cs typeface="+mn-cs"/>
                        </a:rPr>
                        <a:t>Должники, получившие претензии, оплатили задолженность на общую сумму </a:t>
                      </a:r>
                      <a:r>
                        <a:rPr lang="ru-RU" sz="1600" b="1" u="none" spc="0" dirty="0">
                          <a:solidFill>
                            <a:srgbClr val="000000">
                              <a:alpha val="100000"/>
                            </a:srgbClr>
                          </a:solidFill>
                          <a:latin typeface="Scada"/>
                          <a:ea typeface="+mn-ea"/>
                          <a:cs typeface="+mn-cs"/>
                        </a:rPr>
                        <a:t>365 тыс. руб</a:t>
                      </a:r>
                      <a:r>
                        <a:rPr lang="ru-RU" sz="1600" u="none" spc="0" dirty="0">
                          <a:solidFill>
                            <a:srgbClr val="000000">
                              <a:alpha val="100000"/>
                            </a:srgbClr>
                          </a:solidFill>
                          <a:latin typeface="Scada"/>
                          <a:ea typeface="+mn-ea"/>
                          <a:cs typeface="+mn-cs"/>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endParaRPr lang="ru-RU"/>
                    </a:p>
                  </a:txBody>
                  <a:tcPr/>
                </a:tc>
                <a:extLst>
                  <a:ext uri="{0D108BD9-81ED-4DB2-BD59-A6C34878D82A}">
                    <a16:rowId xmlns:a16="http://schemas.microsoft.com/office/drawing/2014/main" val="2308605672"/>
                  </a:ext>
                </a:extLst>
              </a:tr>
              <a:tr h="2461048">
                <a:tc>
                  <a:txBody>
                    <a:bodyPr/>
                    <a:lstStyle/>
                    <a:p>
                      <a:pPr marL="38100" marR="38100" lvl="0" indent="0" algn="l" fontAlgn="t">
                        <a:lnSpc>
                          <a:spcPts val="1500"/>
                        </a:lnSpc>
                      </a:pPr>
                      <a:r>
                        <a:rPr lang="ru-RU" sz="1600" u="none" spc="0" dirty="0">
                          <a:solidFill>
                            <a:srgbClr val="000000">
                              <a:alpha val="100000"/>
                            </a:srgbClr>
                          </a:solidFill>
                          <a:latin typeface="Scada"/>
                        </a:rPr>
                        <a:t>Вручение претензий представителем Администрации должникам лично в руки – </a:t>
                      </a:r>
                      <a:r>
                        <a:rPr lang="ru-RU" sz="1600" b="1" u="none" spc="0" dirty="0">
                          <a:solidFill>
                            <a:srgbClr val="000000">
                              <a:alpha val="100000"/>
                            </a:srgbClr>
                          </a:solidFill>
                          <a:latin typeface="Scada"/>
                        </a:rPr>
                        <a:t>ранее</a:t>
                      </a:r>
                    </a:p>
                    <a:p>
                      <a:pPr marL="38100" marR="38100" lvl="0" indent="0" algn="l" fontAlgn="t">
                        <a:lnSpc>
                          <a:spcPts val="1500"/>
                        </a:lnSpc>
                      </a:pPr>
                      <a:r>
                        <a:rPr lang="ru-RU" sz="1600" b="1" u="none" spc="0" dirty="0">
                          <a:solidFill>
                            <a:srgbClr val="000000">
                              <a:alpha val="100000"/>
                            </a:srgbClr>
                          </a:solidFill>
                          <a:latin typeface="Scada"/>
                        </a:rPr>
                        <a:t>не практиковалось.</a:t>
                      </a:r>
                    </a:p>
                    <a:p>
                      <a:pPr marL="38100" marR="38100" lvl="0" indent="0" algn="l" fontAlgn="t">
                        <a:lnSpc>
                          <a:spcPts val="1500"/>
                        </a:lnSpc>
                      </a:pPr>
                      <a:r>
                        <a:rPr lang="ru-RU" sz="1600" b="1" u="none" spc="0" dirty="0">
                          <a:solidFill>
                            <a:srgbClr val="000000">
                              <a:alpha val="100000"/>
                            </a:srgbClr>
                          </a:solidFill>
                          <a:latin typeface="Scada"/>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Times New Roman" panose="02020603050405020304" pitchFamily="18" charset="0"/>
                          <a:cs typeface="Times New Roman" panose="02020603050405020304" pitchFamily="18" charset="0"/>
                        </a:rPr>
                        <a:t>√ </a:t>
                      </a:r>
                      <a:r>
                        <a:rPr lang="ru-RU" sz="1600" u="none" spc="0" dirty="0">
                          <a:solidFill>
                            <a:srgbClr val="000000">
                              <a:alpha val="100000"/>
                            </a:srgbClr>
                          </a:solidFill>
                          <a:latin typeface="Scada"/>
                          <a:ea typeface="+mn-ea"/>
                          <a:cs typeface="+mn-cs"/>
                        </a:rPr>
                        <a:t>Часть претензий была вручена </a:t>
                      </a:r>
                      <a:r>
                        <a:rPr lang="ru-RU" sz="1600" b="1" u="none" spc="0" dirty="0">
                          <a:solidFill>
                            <a:srgbClr val="000000">
                              <a:alpha val="100000"/>
                            </a:srgbClr>
                          </a:solidFill>
                          <a:latin typeface="Scada"/>
                        </a:rPr>
                        <a:t>лично в руки должникам </a:t>
                      </a:r>
                      <a:r>
                        <a:rPr lang="ru-RU" sz="1600" u="none" spc="0" dirty="0">
                          <a:solidFill>
                            <a:srgbClr val="000000">
                              <a:alpha val="100000"/>
                            </a:srgbClr>
                          </a:solidFill>
                          <a:latin typeface="Scada"/>
                        </a:rPr>
                        <a:t>– с целью укрепления платежной дисциплины и </a:t>
                      </a:r>
                      <a:r>
                        <a:rPr lang="ru-RU" sz="1600" u="none" spc="0" dirty="0">
                          <a:solidFill>
                            <a:srgbClr val="000000">
                              <a:alpha val="100000"/>
                            </a:srgbClr>
                          </a:solidFill>
                          <a:latin typeface="Scada"/>
                          <a:ea typeface="+mn-ea"/>
                          <a:cs typeface="+mn-cs"/>
                        </a:rPr>
                        <a:t>выявления причин образования долга.</a:t>
                      </a:r>
                    </a:p>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   Среди причин образования задолженности, названных  неплательщиками - отсутствие работы для уплаты долга. </a:t>
                      </a:r>
                    </a:p>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   Должникам предлагалось принять участие в оплачиваемой работе по уборке города – с целью погашения долга (были оставлены координаты и контакты МКУ «Центр по работе с населением»). </a:t>
                      </a:r>
                    </a:p>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   По вопросу трудоустройства также даны объявления в газете «Красная искра» и интернет-ресурсах.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endParaRPr lang="ru-RU" sz="1600" u="none" spc="0" dirty="0">
                        <a:solidFill>
                          <a:srgbClr val="000000">
                            <a:alpha val="100000"/>
                          </a:srgbClr>
                        </a:solidFill>
                        <a:latin typeface="Scada"/>
                        <a:ea typeface="+mn-ea"/>
                        <a:cs typeface="+mn-cs"/>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19456502"/>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2844694866"/>
              </p:ext>
            </p:extLst>
          </p:nvPr>
        </p:nvGraphicFramePr>
        <p:xfrm>
          <a:off x="521172" y="952500"/>
          <a:ext cx="9721276" cy="988060"/>
        </p:xfrm>
        <a:graphic>
          <a:graphicData uri="http://schemas.openxmlformats.org/drawingml/2006/table">
            <a:tbl>
              <a:tblPr firstRow="1" bandRow="1"/>
              <a:tblGrid>
                <a:gridCol w="1474989">
                  <a:extLst>
                    <a:ext uri="{9D8B030D-6E8A-4147-A177-3AD203B41FA5}">
                      <a16:colId xmlns:a16="http://schemas.microsoft.com/office/drawing/2014/main" val="3463248310"/>
                    </a:ext>
                  </a:extLst>
                </a:gridCol>
                <a:gridCol w="5509985">
                  <a:extLst>
                    <a:ext uri="{9D8B030D-6E8A-4147-A177-3AD203B41FA5}">
                      <a16:colId xmlns:a16="http://schemas.microsoft.com/office/drawing/2014/main" val="3355044726"/>
                    </a:ext>
                  </a:extLst>
                </a:gridCol>
                <a:gridCol w="1440160">
                  <a:extLst>
                    <a:ext uri="{9D8B030D-6E8A-4147-A177-3AD203B41FA5}">
                      <a16:colId xmlns:a16="http://schemas.microsoft.com/office/drawing/2014/main" val="3062377517"/>
                    </a:ext>
                  </a:extLst>
                </a:gridCol>
                <a:gridCol w="1296142">
                  <a:extLst>
                    <a:ext uri="{9D8B030D-6E8A-4147-A177-3AD203B41FA5}">
                      <a16:colId xmlns:a16="http://schemas.microsoft.com/office/drawing/2014/main" val="3120605679"/>
                    </a:ext>
                  </a:extLst>
                </a:gridCol>
              </a:tblGrid>
              <a:tr h="451073">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236185">
                <a:tc>
                  <a:txBody>
                    <a:bodyPr/>
                    <a:lstStyle/>
                    <a:p>
                      <a:pPr marL="38100" marR="38100" lvl="0" indent="0" algn="ctr" fontAlgn="t">
                        <a:lnSpc>
                          <a:spcPct val="100000"/>
                        </a:lnSpc>
                      </a:pPr>
                      <a:r>
                        <a:rPr lang="ru-RU" sz="1600" b="1" u="none" spc="0" dirty="0">
                          <a:solidFill>
                            <a:srgbClr val="000000">
                              <a:alpha val="100000"/>
                            </a:srgbClr>
                          </a:solidFill>
                          <a:latin typeface="Scada"/>
                        </a:rPr>
                        <a:t> № 4</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ts val="1600"/>
                        </a:lnSpc>
                        <a:spcBef>
                          <a:spcPts val="0"/>
                        </a:spcBef>
                        <a:spcAft>
                          <a:spcPts val="0"/>
                        </a:spcAft>
                        <a:buClrTx/>
                        <a:buSzTx/>
                        <a:buFontTx/>
                        <a:buNone/>
                        <a:tabLst/>
                        <a:defRPr/>
                      </a:pPr>
                      <a:r>
                        <a:rPr lang="ru-RU" sz="1400" b="1" u="none" spc="0" dirty="0">
                          <a:solidFill>
                            <a:srgbClr val="000000">
                              <a:alpha val="100000"/>
                            </a:srgbClr>
                          </a:solidFill>
                          <a:latin typeface="Scada"/>
                        </a:rPr>
                        <a:t>Подготовка и направление в адрес должников претензий об уплате задолженности (по почте заказным письмом)</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Еженедельно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 Еженедельно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bl>
          </a:graphicData>
        </a:graphic>
      </p:graphicFrame>
      <p:pic>
        <p:nvPicPr>
          <p:cNvPr id="13" name="Рисунок 12">
            <a:extLst>
              <a:ext uri="{FF2B5EF4-FFF2-40B4-BE49-F238E27FC236}">
                <a16:creationId xmlns:a16="http://schemas.microsoft.com/office/drawing/2014/main" id="{C0A1BCD0-139E-4FBD-97F6-2E035591471F}"/>
              </a:ext>
            </a:extLst>
          </p:cNvPr>
          <p:cNvPicPr>
            <a:picLocks noChangeAspect="1"/>
          </p:cNvPicPr>
          <p:nvPr/>
        </p:nvPicPr>
        <p:blipFill>
          <a:blip r:embed="rId4"/>
          <a:stretch>
            <a:fillRect/>
          </a:stretch>
        </p:blipFill>
        <p:spPr>
          <a:xfrm>
            <a:off x="8370242" y="4752800"/>
            <a:ext cx="1834441" cy="2415914"/>
          </a:xfrm>
          <a:prstGeom prst="rect">
            <a:avLst/>
          </a:prstGeom>
        </p:spPr>
      </p:pic>
    </p:spTree>
    <p:extLst>
      <p:ext uri="{BB962C8B-B14F-4D97-AF65-F5344CB8AC3E}">
        <p14:creationId xmlns:p14="http://schemas.microsoft.com/office/powerpoint/2010/main" val="189961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5, 6 / 12</a:t>
            </a:r>
            <a:endParaRPr lang="ru-RU" sz="2000" b="1" u="none" spc="0" dirty="0">
              <a:solidFill>
                <a:srgbClr val="000000">
                  <a:alpha val="100000"/>
                </a:srgbClr>
              </a:solidFill>
              <a:latin typeface="Scada"/>
            </a:endParaRP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4170403307"/>
              </p:ext>
            </p:extLst>
          </p:nvPr>
        </p:nvGraphicFramePr>
        <p:xfrm>
          <a:off x="485268" y="2534586"/>
          <a:ext cx="9757180" cy="4606812"/>
        </p:xfrm>
        <a:graphic>
          <a:graphicData uri="http://schemas.openxmlformats.org/drawingml/2006/table">
            <a:tbl>
              <a:tblPr firstRow="1" bandRow="1"/>
              <a:tblGrid>
                <a:gridCol w="4372672">
                  <a:extLst>
                    <a:ext uri="{9D8B030D-6E8A-4147-A177-3AD203B41FA5}">
                      <a16:colId xmlns:a16="http://schemas.microsoft.com/office/drawing/2014/main" val="107233003"/>
                    </a:ext>
                  </a:extLst>
                </a:gridCol>
                <a:gridCol w="5384508">
                  <a:extLst>
                    <a:ext uri="{9D8B030D-6E8A-4147-A177-3AD203B41FA5}">
                      <a16:colId xmlns:a16="http://schemas.microsoft.com/office/drawing/2014/main" val="869770979"/>
                    </a:ext>
                  </a:extLst>
                </a:gridCol>
              </a:tblGrid>
              <a:tr h="321853">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2406458670"/>
                  </a:ext>
                </a:extLst>
              </a:tr>
              <a:tr h="635366">
                <a:tc gridSpan="2">
                  <a:txBody>
                    <a:bodyPr/>
                    <a:lstStyle/>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Интенсификация исковой работы (направление заявлений в суд о выдаче судебного приказа о взыскании задолженности).</a:t>
                      </a:r>
                    </a:p>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Производственный анализ № 2.2 «Анализ исковой работы по платежам за наём жилых помещений за период с 25.03.2024 по 31.08.2024» - в Приложении № 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84742544"/>
                  </a:ext>
                </a:extLst>
              </a:tr>
              <a:tr h="289285">
                <a:tc>
                  <a:txBody>
                    <a:bodyPr/>
                    <a:lstStyle/>
                    <a:p>
                      <a:pPr marL="38100" marR="38100" lvl="0" indent="0" algn="ctr" fontAlgn="t">
                        <a:lnSpc>
                          <a:spcPts val="15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294519183"/>
                  </a:ext>
                </a:extLst>
              </a:tr>
              <a:tr h="901285">
                <a:tc>
                  <a:txBody>
                    <a:bodyPr/>
                    <a:lstStyle/>
                    <a:p>
                      <a:pPr marL="38100" marR="38100" lvl="0" indent="0" algn="l" fontAlgn="t">
                        <a:lnSpc>
                          <a:spcPts val="1600"/>
                        </a:lnSpc>
                      </a:pPr>
                      <a:r>
                        <a:rPr lang="ru-RU" sz="1600" u="none" spc="0" dirty="0">
                          <a:solidFill>
                            <a:srgbClr val="000000">
                              <a:alpha val="100000"/>
                            </a:srgbClr>
                          </a:solidFill>
                          <a:latin typeface="Scada"/>
                        </a:rPr>
                        <a:t>Исковая работа имела не равномерный характер: заявления в суд направлялись в количестве </a:t>
                      </a:r>
                      <a:r>
                        <a:rPr lang="ru-RU" sz="1600" b="1" u="none" spc="0" dirty="0">
                          <a:solidFill>
                            <a:srgbClr val="000000">
                              <a:alpha val="100000"/>
                            </a:srgbClr>
                          </a:solidFill>
                          <a:latin typeface="Scada"/>
                        </a:rPr>
                        <a:t>63 штук </a:t>
                      </a:r>
                      <a:r>
                        <a:rPr lang="ru-RU" sz="1600" u="none" spc="0" dirty="0">
                          <a:solidFill>
                            <a:srgbClr val="000000">
                              <a:alpha val="100000"/>
                            </a:srgbClr>
                          </a:solidFill>
                          <a:latin typeface="Scada"/>
                        </a:rPr>
                        <a:t>– в среднем в течение полугодия (за период, аналогичный времени реализации проекта).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ts val="1600"/>
                        </a:lnSpc>
                      </a:pPr>
                      <a:r>
                        <a:rPr lang="ru-RU" sz="1600" u="none" spc="0" dirty="0">
                          <a:solidFill>
                            <a:srgbClr val="000000">
                              <a:alpha val="100000"/>
                            </a:srgbClr>
                          </a:solidFill>
                          <a:latin typeface="Scada"/>
                        </a:rPr>
                        <a:t>В ходе реализации проекта направлено в суд заявлений о взыскании задолженности (о выдаче судебного приказа) в кол-ве </a:t>
                      </a:r>
                      <a:r>
                        <a:rPr lang="ru-RU" sz="1600" b="1" u="none" spc="0" dirty="0">
                          <a:solidFill>
                            <a:srgbClr val="000000">
                              <a:alpha val="100000"/>
                            </a:srgbClr>
                          </a:solidFill>
                          <a:latin typeface="Scada"/>
                        </a:rPr>
                        <a:t>182 шт.</a:t>
                      </a:r>
                      <a:r>
                        <a:rPr lang="ru-RU" sz="1600" u="none" spc="0" dirty="0">
                          <a:solidFill>
                            <a:srgbClr val="000000">
                              <a:alpha val="100000"/>
                            </a:srgbClr>
                          </a:solidFill>
                          <a:latin typeface="Scada"/>
                        </a:rPr>
                        <a:t> на общую сумму взыскания </a:t>
                      </a:r>
                      <a:r>
                        <a:rPr lang="ru-RU" sz="1600" b="0" u="none" spc="0" dirty="0">
                          <a:solidFill>
                            <a:srgbClr val="000000">
                              <a:alpha val="100000"/>
                            </a:srgbClr>
                          </a:solidFill>
                          <a:latin typeface="Scada"/>
                        </a:rPr>
                        <a:t>1 млн. 373 </a:t>
                      </a:r>
                      <a:r>
                        <a:rPr lang="ru-RU" sz="1600" b="0" u="none" spc="0" dirty="0" err="1">
                          <a:solidFill>
                            <a:srgbClr val="000000">
                              <a:alpha val="100000"/>
                            </a:srgbClr>
                          </a:solidFill>
                          <a:latin typeface="Scada"/>
                        </a:rPr>
                        <a:t>тыс.руб</a:t>
                      </a:r>
                      <a:r>
                        <a:rPr lang="ru-RU" sz="1600" b="0" u="none" spc="0" dirty="0">
                          <a:solidFill>
                            <a:srgbClr val="000000">
                              <a:alpha val="100000"/>
                            </a:srgbClr>
                          </a:solidFill>
                          <a:latin typeface="Scada"/>
                        </a:rPr>
                        <a:t>. </a:t>
                      </a:r>
                      <a:r>
                        <a:rPr lang="ru-RU" sz="1600" u="none" spc="0" dirty="0">
                          <a:solidFill>
                            <a:srgbClr val="000000">
                              <a:alpha val="100000"/>
                            </a:srgbClr>
                          </a:solidFill>
                          <a:latin typeface="Scada"/>
                        </a:rPr>
                        <a:t>По количеству заявлений в суд </a:t>
                      </a:r>
                      <a:r>
                        <a:rPr lang="ru-RU" sz="1600" b="1" u="none" spc="0" dirty="0">
                          <a:solidFill>
                            <a:srgbClr val="000000">
                              <a:alpha val="100000"/>
                            </a:srgbClr>
                          </a:solidFill>
                          <a:latin typeface="Scada"/>
                        </a:rPr>
                        <a:t>рост в 3 раза</a:t>
                      </a:r>
                      <a:r>
                        <a:rPr lang="ru-RU" sz="1600" u="none" spc="0" dirty="0">
                          <a:solidFill>
                            <a:srgbClr val="000000">
                              <a:alpha val="100000"/>
                            </a:srgbClr>
                          </a:solidFill>
                          <a:latin typeface="Scada"/>
                        </a:rPr>
                        <a:t> - по сравнению с прошлыми годами (в среднем за полугодие).</a:t>
                      </a: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08605672"/>
                  </a:ext>
                </a:extLst>
              </a:tr>
              <a:tr h="615929">
                <a:tc>
                  <a:txBody>
                    <a:bodyPr/>
                    <a:lstStyle/>
                    <a:p>
                      <a:pPr marL="38100" marR="38100" lvl="0" indent="0" algn="l" fontAlgn="t">
                        <a:lnSpc>
                          <a:spcPts val="1600"/>
                        </a:lnSpc>
                      </a:pPr>
                      <a:r>
                        <a:rPr lang="ru-RU" sz="1600" u="none" spc="0" dirty="0">
                          <a:solidFill>
                            <a:srgbClr val="000000">
                              <a:alpha val="100000"/>
                            </a:srgbClr>
                          </a:solidFill>
                          <a:latin typeface="Scada"/>
                          <a:ea typeface="+mn-ea"/>
                          <a:cs typeface="+mn-cs"/>
                        </a:rPr>
                        <a:t>В апреле-августе 2023г. (период аналогичный проектному) в рамках исполнительного производства погашена задолженность на сумму </a:t>
                      </a:r>
                      <a:r>
                        <a:rPr lang="ru-RU" sz="1600" b="1" u="none" spc="0" dirty="0">
                          <a:solidFill>
                            <a:srgbClr val="000000">
                              <a:alpha val="100000"/>
                            </a:srgbClr>
                          </a:solidFill>
                          <a:latin typeface="Scada"/>
                          <a:ea typeface="+mn-ea"/>
                          <a:cs typeface="+mn-cs"/>
                        </a:rPr>
                        <a:t>138 </a:t>
                      </a:r>
                      <a:r>
                        <a:rPr lang="ru-RU" sz="1600" b="1" u="none" spc="0" dirty="0" err="1">
                          <a:solidFill>
                            <a:srgbClr val="000000">
                              <a:alpha val="100000"/>
                            </a:srgbClr>
                          </a:solidFill>
                          <a:latin typeface="Scada"/>
                          <a:ea typeface="+mn-ea"/>
                          <a:cs typeface="+mn-cs"/>
                        </a:rPr>
                        <a:t>тыс.руб</a:t>
                      </a:r>
                      <a:r>
                        <a:rPr lang="ru-RU" sz="1600" b="1" u="none" spc="0" dirty="0">
                          <a:solidFill>
                            <a:srgbClr val="000000">
                              <a:alpha val="100000"/>
                            </a:srgbClr>
                          </a:solidFill>
                          <a:latin typeface="Scada"/>
                          <a:ea typeface="+mn-ea"/>
                          <a:cs typeface="+mn-cs"/>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В рамках исполнительного производства поступило платежей в погашение  задолженности в апреле-августе 2024г. на общую сумму </a:t>
                      </a:r>
                      <a:r>
                        <a:rPr lang="ru-RU" sz="1600" b="1" u="none" spc="0" dirty="0">
                          <a:solidFill>
                            <a:srgbClr val="000000">
                              <a:alpha val="100000"/>
                            </a:srgbClr>
                          </a:solidFill>
                          <a:latin typeface="Scada"/>
                          <a:ea typeface="+mn-ea"/>
                          <a:cs typeface="+mn-cs"/>
                        </a:rPr>
                        <a:t>514 </a:t>
                      </a:r>
                      <a:r>
                        <a:rPr lang="ru-RU" sz="1600" b="1" u="none" spc="0" dirty="0" err="1">
                          <a:solidFill>
                            <a:srgbClr val="000000">
                              <a:alpha val="100000"/>
                            </a:srgbClr>
                          </a:solidFill>
                          <a:latin typeface="Scada"/>
                          <a:ea typeface="+mn-ea"/>
                          <a:cs typeface="+mn-cs"/>
                        </a:rPr>
                        <a:t>тыс.руб</a:t>
                      </a:r>
                      <a:r>
                        <a:rPr lang="ru-RU" sz="1600" b="1" u="none" spc="0" dirty="0">
                          <a:solidFill>
                            <a:srgbClr val="000000">
                              <a:alpha val="100000"/>
                            </a:srgbClr>
                          </a:solidFill>
                          <a:latin typeface="Scada"/>
                          <a:ea typeface="+mn-ea"/>
                          <a:cs typeface="+mn-cs"/>
                        </a:rPr>
                        <a:t>. (рост платежей в 3,5 раза)</a:t>
                      </a:r>
                      <a:endParaRPr lang="ru-RU" sz="1600" u="none" spc="0" dirty="0">
                        <a:solidFill>
                          <a:srgbClr val="000000">
                            <a:alpha val="100000"/>
                          </a:srgbClr>
                        </a:solidFill>
                        <a:latin typeface="Scada"/>
                        <a:ea typeface="+mn-ea"/>
                        <a:cs typeface="+mn-cs"/>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775421086"/>
                  </a:ext>
                </a:extLst>
              </a:tr>
              <a:tr h="799712">
                <a:tc>
                  <a:txBody>
                    <a:bodyPr/>
                    <a:lstStyle/>
                    <a:p>
                      <a:pPr>
                        <a:lnSpc>
                          <a:spcPts val="1600"/>
                        </a:lnSpc>
                      </a:pPr>
                      <a:r>
                        <a:rPr lang="ru-RU" sz="1600" dirty="0"/>
                        <a:t>Взыскание осуществлялось за периоды, находящиеся за пределами срока исковой давности (на начало проекта средний срок образования задолженности </a:t>
                      </a:r>
                      <a:r>
                        <a:rPr lang="ru-RU" sz="1600" b="1" dirty="0"/>
                        <a:t>2017-2018г.)</a:t>
                      </a:r>
                      <a:endParaRPr lang="ru-RU" sz="1600" b="0" dirty="0"/>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nSpc>
                          <a:spcPts val="1600"/>
                        </a:lnSpc>
                      </a:pPr>
                      <a:r>
                        <a:rPr lang="ru-RU" sz="1600" b="1" dirty="0">
                          <a:solidFill>
                            <a:schemeClr val="tx1"/>
                          </a:solidFill>
                          <a:latin typeface="+mn-lt"/>
                          <a:ea typeface="+mn-ea"/>
                          <a:cs typeface="+mn-cs"/>
                        </a:rPr>
                        <a:t>Минимизированы риски списания задолженности по решению суда.</a:t>
                      </a:r>
                      <a:endParaRPr lang="ru-RU" sz="1600" dirty="0">
                        <a:solidFill>
                          <a:schemeClr val="tx1"/>
                        </a:solidFill>
                        <a:latin typeface="+mn-lt"/>
                        <a:ea typeface="+mn-ea"/>
                        <a:cs typeface="+mn-cs"/>
                      </a:endParaRPr>
                    </a:p>
                    <a:p>
                      <a:pPr>
                        <a:lnSpc>
                          <a:spcPts val="1600"/>
                        </a:lnSpc>
                      </a:pPr>
                      <a:r>
                        <a:rPr lang="ru-RU" sz="1600" dirty="0">
                          <a:solidFill>
                            <a:schemeClr val="tx1"/>
                          </a:solidFill>
                          <a:latin typeface="+mn-lt"/>
                          <a:ea typeface="+mn-ea"/>
                          <a:cs typeface="+mn-cs"/>
                        </a:rPr>
                        <a:t>На дату завершения проекта средний срок задолженности по взысканиям </a:t>
                      </a:r>
                      <a:r>
                        <a:rPr lang="ru-RU" sz="1600" b="1" dirty="0">
                          <a:solidFill>
                            <a:schemeClr val="tx1"/>
                          </a:solidFill>
                          <a:latin typeface="+mn-lt"/>
                          <a:ea typeface="+mn-ea"/>
                          <a:cs typeface="+mn-cs"/>
                        </a:rPr>
                        <a:t>– 2 полугодие 2021 г. </a:t>
                      </a:r>
                      <a:r>
                        <a:rPr lang="ru-RU" sz="1600" dirty="0">
                          <a:solidFill>
                            <a:schemeClr val="tx1"/>
                          </a:solidFill>
                          <a:latin typeface="+mn-lt"/>
                          <a:ea typeface="+mn-ea"/>
                          <a:cs typeface="+mn-cs"/>
                        </a:rPr>
                        <a:t>(в пределах срока исковой давности)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19456502"/>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4170903911"/>
              </p:ext>
            </p:extLst>
          </p:nvPr>
        </p:nvGraphicFramePr>
        <p:xfrm>
          <a:off x="521172" y="952500"/>
          <a:ext cx="9721276" cy="1508760"/>
        </p:xfrm>
        <a:graphic>
          <a:graphicData uri="http://schemas.openxmlformats.org/drawingml/2006/table">
            <a:tbl>
              <a:tblPr firstRow="1" bandRow="1"/>
              <a:tblGrid>
                <a:gridCol w="1474989">
                  <a:extLst>
                    <a:ext uri="{9D8B030D-6E8A-4147-A177-3AD203B41FA5}">
                      <a16:colId xmlns:a16="http://schemas.microsoft.com/office/drawing/2014/main" val="3463248310"/>
                    </a:ext>
                  </a:extLst>
                </a:gridCol>
                <a:gridCol w="5581993">
                  <a:extLst>
                    <a:ext uri="{9D8B030D-6E8A-4147-A177-3AD203B41FA5}">
                      <a16:colId xmlns:a16="http://schemas.microsoft.com/office/drawing/2014/main" val="3355044726"/>
                    </a:ext>
                  </a:extLst>
                </a:gridCol>
                <a:gridCol w="1368152">
                  <a:extLst>
                    <a:ext uri="{9D8B030D-6E8A-4147-A177-3AD203B41FA5}">
                      <a16:colId xmlns:a16="http://schemas.microsoft.com/office/drawing/2014/main" val="3062377517"/>
                    </a:ext>
                  </a:extLst>
                </a:gridCol>
                <a:gridCol w="1296142">
                  <a:extLst>
                    <a:ext uri="{9D8B030D-6E8A-4147-A177-3AD203B41FA5}">
                      <a16:colId xmlns:a16="http://schemas.microsoft.com/office/drawing/2014/main" val="3120605679"/>
                    </a:ext>
                  </a:extLst>
                </a:gridCol>
              </a:tblGrid>
              <a:tr h="451073">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262109">
                <a:tc>
                  <a:txBody>
                    <a:bodyPr/>
                    <a:lstStyle/>
                    <a:p>
                      <a:pPr marL="38100" marR="38100" lvl="0" indent="0" algn="ctr" fontAlgn="t">
                        <a:lnSpc>
                          <a:spcPct val="100000"/>
                        </a:lnSpc>
                      </a:pPr>
                      <a:r>
                        <a:rPr lang="ru-RU" sz="1600" b="1" u="none" spc="0" dirty="0">
                          <a:solidFill>
                            <a:srgbClr val="000000">
                              <a:alpha val="100000"/>
                            </a:srgbClr>
                          </a:solidFill>
                          <a:latin typeface="Scada"/>
                        </a:rPr>
                        <a:t>№ 5</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000000">
                              <a:alpha val="100000"/>
                            </a:srgbClr>
                          </a:solidFill>
                          <a:effectLst/>
                          <a:uLnTx/>
                          <a:uFillTx/>
                          <a:latin typeface="Scada"/>
                          <a:ea typeface="+mn-ea"/>
                          <a:cs typeface="+mn-cs"/>
                        </a:rPr>
                        <a:t>Формирование пакета документов для дальнейшего составления заявления в суд о взыскании задолженности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Еженедельно</a:t>
                      </a:r>
                    </a:p>
                    <a:p>
                      <a:pPr marL="38100" marR="38100" lvl="0" indent="0" algn="ctr" defTabSz="914400" eaLnBrk="1" fontAlgn="t"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ВПП 2 ч</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 Еженедельно</a:t>
                      </a:r>
                    </a:p>
                    <a:p>
                      <a:pPr marL="38100" marR="38100" lvl="0" indent="0" algn="ctr" fontAlgn="t">
                        <a:lnSpc>
                          <a:spcPct val="100000"/>
                        </a:lnSpc>
                      </a:pPr>
                      <a:r>
                        <a:rPr lang="ru-RU" sz="1400" u="none" spc="0" dirty="0">
                          <a:solidFill>
                            <a:srgbClr val="000000">
                              <a:alpha val="100000"/>
                            </a:srgbClr>
                          </a:solidFill>
                          <a:latin typeface="Scada"/>
                        </a:rPr>
                        <a:t>ВПП 2 ч</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r h="262109">
                <a:tc>
                  <a:txBody>
                    <a:bodyPr/>
                    <a:lstStyle/>
                    <a:p>
                      <a:pPr marL="38100" marR="38100" lvl="0" indent="0" algn="ctr" fontAlgn="t">
                        <a:lnSpc>
                          <a:spcPct val="100000"/>
                        </a:lnSpc>
                      </a:pPr>
                      <a:r>
                        <a:rPr lang="ru-RU" sz="1600" b="1" u="none" spc="0" dirty="0">
                          <a:solidFill>
                            <a:srgbClr val="000000">
                              <a:alpha val="100000"/>
                            </a:srgbClr>
                          </a:solidFill>
                          <a:latin typeface="Scada"/>
                        </a:rPr>
                        <a:t>№ 6</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000000">
                              <a:alpha val="100000"/>
                            </a:srgbClr>
                          </a:solidFill>
                          <a:effectLst/>
                          <a:uLnTx/>
                          <a:uFillTx/>
                          <a:latin typeface="Scada"/>
                          <a:ea typeface="+mn-ea"/>
                          <a:cs typeface="+mn-cs"/>
                        </a:rPr>
                        <a:t>Направление заявлений в суд о взыскании задолженности и выдаче судебного приказа</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Еженедельно</a:t>
                      </a:r>
                    </a:p>
                    <a:p>
                      <a:pPr marL="38100" marR="38100" lvl="0" indent="0" algn="ctr" defTabSz="914400" eaLnBrk="1" fontAlgn="t"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ВПП 24 ч</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Еженедельно</a:t>
                      </a:r>
                    </a:p>
                    <a:p>
                      <a:pPr marL="38100" marR="38100" lvl="0" indent="0" algn="ctr" fontAlgn="t">
                        <a:lnSpc>
                          <a:spcPct val="100000"/>
                        </a:lnSpc>
                      </a:pPr>
                      <a:r>
                        <a:rPr lang="ru-RU" sz="1400" u="none" spc="0" dirty="0">
                          <a:solidFill>
                            <a:srgbClr val="000000">
                              <a:alpha val="100000"/>
                            </a:srgbClr>
                          </a:solidFill>
                          <a:latin typeface="Scada"/>
                        </a:rPr>
                        <a:t>ВПП 24 ч</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296260440"/>
                  </a:ext>
                </a:extLst>
              </a:tr>
            </a:tbl>
          </a:graphicData>
        </a:graphic>
      </p:graphicFrame>
    </p:spTree>
    <p:extLst>
      <p:ext uri="{BB962C8B-B14F-4D97-AF65-F5344CB8AC3E}">
        <p14:creationId xmlns:p14="http://schemas.microsoft.com/office/powerpoint/2010/main" val="336425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524125" y="142875"/>
            <a:ext cx="7915275" cy="609600"/>
          </a:xfrm>
          <a:prstGeom prst="rect">
            <a:avLst/>
          </a:prstGeom>
          <a:noFill/>
        </p:spPr>
        <p:txBody>
          <a:bodyPr lIns="91440" tIns="45720" rIns="91440" bIns="45720" rtlCol="0" anchor="b">
            <a:noAutofit/>
          </a:bodyPr>
          <a:lstStyle/>
          <a:p>
            <a:pPr marL="0" marR="0" lvl="0" indent="0" algn="r" fontAlgn="b">
              <a:lnSpc>
                <a:spcPct val="100000"/>
              </a:lnSpc>
            </a:pPr>
            <a:r>
              <a:rPr lang="ru-RU" sz="2000" b="1" dirty="0">
                <a:solidFill>
                  <a:srgbClr val="000000">
                    <a:alpha val="100000"/>
                  </a:srgbClr>
                </a:solidFill>
                <a:latin typeface="Times New Roman" panose="02020603050405020304" pitchFamily="18" charset="0"/>
                <a:cs typeface="Times New Roman" panose="02020603050405020304" pitchFamily="18" charset="0"/>
              </a:rPr>
              <a:t>ЭФФЕКТ ОТ ВНЕДРЕНИЯ 4 / 12</a:t>
            </a:r>
          </a:p>
          <a:p>
            <a:pPr marL="0" marR="0" lvl="0" indent="0" algn="r" fontAlgn="b">
              <a:lnSpc>
                <a:spcPct val="100000"/>
              </a:lnSpc>
            </a:pPr>
            <a:r>
              <a:rPr lang="ru-RU" sz="2000" b="1" dirty="0">
                <a:solidFill>
                  <a:srgbClr val="000000">
                    <a:alpha val="100000"/>
                  </a:srgbClr>
                </a:solidFill>
                <a:latin typeface="Times New Roman" panose="02020603050405020304" pitchFamily="18" charset="0"/>
                <a:cs typeface="Times New Roman" panose="02020603050405020304" pitchFamily="18" charset="0"/>
              </a:rPr>
              <a:t>Приложение № 1 «Производственный анализ № 2.1 и № 2.2»</a:t>
            </a: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   </a:t>
            </a:r>
          </a:p>
        </p:txBody>
      </p:sp>
      <p:sp>
        <p:nvSpPr>
          <p:cNvPr id="5" name="Rectangle 2">
            <a:extLst>
              <a:ext uri="{FF2B5EF4-FFF2-40B4-BE49-F238E27FC236}">
                <a16:creationId xmlns:a16="http://schemas.microsoft.com/office/drawing/2014/main" id="{ABCFAF64-0187-4277-B829-618C2759E969}"/>
              </a:ext>
            </a:extLst>
          </p:cNvPr>
          <p:cNvSpPr>
            <a:spLocks noChangeArrowheads="1"/>
          </p:cNvSpPr>
          <p:nvPr/>
        </p:nvSpPr>
        <p:spPr bwMode="auto">
          <a:xfrm>
            <a:off x="2880675" y="0"/>
            <a:ext cx="112205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dirty="0"/>
          </a:p>
        </p:txBody>
      </p:sp>
      <p:pic>
        <p:nvPicPr>
          <p:cNvPr id="10" name="Рисунок 9">
            <a:extLst>
              <a:ext uri="{FF2B5EF4-FFF2-40B4-BE49-F238E27FC236}">
                <a16:creationId xmlns:a16="http://schemas.microsoft.com/office/drawing/2014/main" id="{833FBEEA-9AEB-4FB2-931E-9592F091B27F}"/>
              </a:ext>
            </a:extLst>
          </p:cNvPr>
          <p:cNvPicPr>
            <a:picLocks noChangeAspect="1"/>
          </p:cNvPicPr>
          <p:nvPr/>
        </p:nvPicPr>
        <p:blipFill>
          <a:blip r:embed="rId4"/>
          <a:stretch>
            <a:fillRect/>
          </a:stretch>
        </p:blipFill>
        <p:spPr>
          <a:xfrm>
            <a:off x="5536105" y="685799"/>
            <a:ext cx="4805462" cy="6044297"/>
          </a:xfrm>
          <a:prstGeom prst="rect">
            <a:avLst/>
          </a:prstGeom>
        </p:spPr>
      </p:pic>
      <p:pic>
        <p:nvPicPr>
          <p:cNvPr id="12" name="Рисунок 11">
            <a:extLst>
              <a:ext uri="{FF2B5EF4-FFF2-40B4-BE49-F238E27FC236}">
                <a16:creationId xmlns:a16="http://schemas.microsoft.com/office/drawing/2014/main" id="{28CBE6D8-CEF0-4770-B46F-A4518673DCD1}"/>
              </a:ext>
            </a:extLst>
          </p:cNvPr>
          <p:cNvPicPr>
            <a:picLocks noChangeAspect="1"/>
          </p:cNvPicPr>
          <p:nvPr/>
        </p:nvPicPr>
        <p:blipFill>
          <a:blip r:embed="rId5"/>
          <a:stretch>
            <a:fillRect/>
          </a:stretch>
        </p:blipFill>
        <p:spPr>
          <a:xfrm>
            <a:off x="350246" y="847725"/>
            <a:ext cx="4805462" cy="5882372"/>
          </a:xfrm>
          <a:prstGeom prst="rect">
            <a:avLst/>
          </a:prstGeom>
        </p:spPr>
      </p:pic>
    </p:spTree>
    <p:extLst>
      <p:ext uri="{BB962C8B-B14F-4D97-AF65-F5344CB8AC3E}">
        <p14:creationId xmlns:p14="http://schemas.microsoft.com/office/powerpoint/2010/main" val="247113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7, 8, 12/ 12</a:t>
            </a: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539432602"/>
              </p:ext>
            </p:extLst>
          </p:nvPr>
        </p:nvGraphicFramePr>
        <p:xfrm>
          <a:off x="449362" y="4035529"/>
          <a:ext cx="9721276" cy="2984667"/>
        </p:xfrm>
        <a:graphic>
          <a:graphicData uri="http://schemas.openxmlformats.org/drawingml/2006/table">
            <a:tbl>
              <a:tblPr firstRow="1" bandRow="1"/>
              <a:tblGrid>
                <a:gridCol w="3312368">
                  <a:extLst>
                    <a:ext uri="{9D8B030D-6E8A-4147-A177-3AD203B41FA5}">
                      <a16:colId xmlns:a16="http://schemas.microsoft.com/office/drawing/2014/main" val="107233003"/>
                    </a:ext>
                  </a:extLst>
                </a:gridCol>
                <a:gridCol w="6408908">
                  <a:extLst>
                    <a:ext uri="{9D8B030D-6E8A-4147-A177-3AD203B41FA5}">
                      <a16:colId xmlns:a16="http://schemas.microsoft.com/office/drawing/2014/main" val="869770979"/>
                    </a:ext>
                  </a:extLst>
                </a:gridCol>
              </a:tblGrid>
              <a:tr h="335282">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2406458670"/>
                  </a:ext>
                </a:extLst>
              </a:tr>
              <a:tr h="492944">
                <a:tc gridSpan="2">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rPr>
                        <a:t>Выявление задолженности, имеющей признаки нереальной к взысканию, для дальнейшего списания с баланса по решению соответствующих комиссий.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84742544"/>
                  </a:ext>
                </a:extLst>
              </a:tr>
              <a:tr h="301355">
                <a:tc>
                  <a:txBody>
                    <a:bodyPr/>
                    <a:lstStyle/>
                    <a:p>
                      <a:pPr marL="38100" marR="38100" lvl="0" indent="0" algn="ctr" fontAlgn="t">
                        <a:lnSpc>
                          <a:spcPts val="15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294519183"/>
                  </a:ext>
                </a:extLst>
              </a:tr>
              <a:tr h="892089">
                <a:tc>
                  <a:txBody>
                    <a:bodyPr/>
                    <a:lstStyle/>
                    <a:p>
                      <a:pPr marL="38100" marR="38100" lvl="0" indent="0" algn="l" fontAlgn="t">
                        <a:lnSpc>
                          <a:spcPts val="1500"/>
                        </a:lnSpc>
                      </a:pPr>
                      <a:r>
                        <a:rPr lang="ru-RU" sz="1600" u="none" spc="0" dirty="0">
                          <a:solidFill>
                            <a:srgbClr val="000000">
                              <a:alpha val="100000"/>
                            </a:srgbClr>
                          </a:solidFill>
                          <a:latin typeface="Scada"/>
                          <a:ea typeface="+mn-ea"/>
                          <a:cs typeface="+mn-cs"/>
                        </a:rPr>
                        <a:t>Анализ задолженности </a:t>
                      </a:r>
                      <a:r>
                        <a:rPr lang="ru-RU" sz="1600" b="1" u="none" spc="0" dirty="0">
                          <a:solidFill>
                            <a:srgbClr val="000000">
                              <a:alpha val="100000"/>
                            </a:srgbClr>
                          </a:solidFill>
                          <a:latin typeface="Scada"/>
                          <a:ea typeface="+mn-ea"/>
                          <a:cs typeface="+mn-cs"/>
                        </a:rPr>
                        <a:t>не имел системного характера</a:t>
                      </a:r>
                      <a:r>
                        <a:rPr lang="ru-RU" sz="1600" u="none" spc="0" dirty="0">
                          <a:solidFill>
                            <a:srgbClr val="000000">
                              <a:alpha val="100000"/>
                            </a:srgbClr>
                          </a:solidFill>
                          <a:latin typeface="Scada"/>
                          <a:ea typeface="+mn-ea"/>
                          <a:cs typeface="+mn-cs"/>
                        </a:rPr>
                        <a:t>.</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rPr>
                        <a:t>Мониторинг задолженности проведен в отношении приватизированных жилых помещений. Сокращение просроченной задолженности в результате перерасчета необоснованных начислений составило </a:t>
                      </a:r>
                      <a:r>
                        <a:rPr lang="ru-RU" sz="1600" b="1" u="none" spc="0" dirty="0">
                          <a:solidFill>
                            <a:srgbClr val="000000">
                              <a:alpha val="100000"/>
                            </a:srgbClr>
                          </a:solidFill>
                          <a:latin typeface="Scada"/>
                        </a:rPr>
                        <a:t>130</a:t>
                      </a:r>
                      <a:r>
                        <a:rPr lang="ru-RU" sz="1600" u="none" spc="0" dirty="0">
                          <a:solidFill>
                            <a:srgbClr val="000000">
                              <a:alpha val="100000"/>
                            </a:srgbClr>
                          </a:solidFill>
                          <a:latin typeface="Scada"/>
                        </a:rPr>
                        <a:t> </a:t>
                      </a:r>
                      <a:r>
                        <a:rPr lang="ru-RU" sz="1600" b="1" u="none" spc="0" dirty="0" err="1">
                          <a:solidFill>
                            <a:srgbClr val="000000">
                              <a:alpha val="100000"/>
                            </a:srgbClr>
                          </a:solidFill>
                          <a:latin typeface="Scada"/>
                        </a:rPr>
                        <a:t>тыс.руб</a:t>
                      </a:r>
                      <a:r>
                        <a:rPr lang="ru-RU" sz="1600" b="1" u="none" spc="0" dirty="0">
                          <a:solidFill>
                            <a:srgbClr val="000000">
                              <a:alpha val="100000"/>
                            </a:srgbClr>
                          </a:solidFill>
                          <a:latin typeface="Scada"/>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08605672"/>
                  </a:ext>
                </a:extLst>
              </a:tr>
              <a:tr h="962997">
                <a:tc>
                  <a:txBody>
                    <a:bodyPr/>
                    <a:lstStyle/>
                    <a:p>
                      <a:pPr>
                        <a:lnSpc>
                          <a:spcPts val="1500"/>
                        </a:lnSpc>
                      </a:pPr>
                      <a:r>
                        <a:rPr lang="ru-RU" sz="1600" u="none" spc="0" dirty="0">
                          <a:solidFill>
                            <a:srgbClr val="000000">
                              <a:alpha val="100000"/>
                            </a:srgbClr>
                          </a:solidFill>
                          <a:latin typeface="Scada"/>
                          <a:ea typeface="+mn-ea"/>
                          <a:cs typeface="+mn-cs"/>
                        </a:rPr>
                        <a:t>Комиссии о признании сомнительной дебиторской задолженности по платежам в местный бюджет </a:t>
                      </a:r>
                      <a:r>
                        <a:rPr lang="ru-RU" sz="1600" b="1" u="none" spc="0" dirty="0">
                          <a:solidFill>
                            <a:srgbClr val="000000">
                              <a:alpha val="100000"/>
                            </a:srgbClr>
                          </a:solidFill>
                          <a:latin typeface="Scada"/>
                          <a:ea typeface="+mn-ea"/>
                          <a:cs typeface="+mn-cs"/>
                        </a:rPr>
                        <a:t>не проводились</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500"/>
                        </a:lnSpc>
                        <a:spcBef>
                          <a:spcPts val="0"/>
                        </a:spcBef>
                        <a:spcAft>
                          <a:spcPts val="0"/>
                        </a:spcAft>
                        <a:buClrTx/>
                        <a:buSzTx/>
                        <a:buFontTx/>
                        <a:buNone/>
                        <a:tabLst/>
                        <a:defRPr/>
                      </a:pPr>
                      <a:r>
                        <a:rPr lang="ru-RU" sz="1600" u="none" spc="0" dirty="0">
                          <a:solidFill>
                            <a:srgbClr val="000000">
                              <a:alpha val="100000"/>
                            </a:srgbClr>
                          </a:solidFill>
                          <a:latin typeface="Scada"/>
                        </a:rPr>
                        <a:t>Проведены </a:t>
                      </a:r>
                      <a:r>
                        <a:rPr lang="ru-RU" sz="1600" b="1" u="none" spc="0" dirty="0">
                          <a:solidFill>
                            <a:srgbClr val="000000">
                              <a:alpha val="100000"/>
                            </a:srgbClr>
                          </a:solidFill>
                          <a:latin typeface="Scada"/>
                        </a:rPr>
                        <a:t>2</a:t>
                      </a:r>
                      <a:r>
                        <a:rPr lang="ru-RU" sz="1600" u="none" spc="0" dirty="0">
                          <a:solidFill>
                            <a:srgbClr val="000000">
                              <a:alpha val="100000"/>
                            </a:srgbClr>
                          </a:solidFill>
                          <a:latin typeface="Scada"/>
                        </a:rPr>
                        <a:t> комиссии по признанию сомнительной дебиторской задолженности, списана задолженность с признаками нереальной к взысканию на сумму </a:t>
                      </a:r>
                      <a:r>
                        <a:rPr lang="ru-RU" sz="1600" b="1" u="none" spc="0" dirty="0">
                          <a:solidFill>
                            <a:srgbClr val="000000">
                              <a:alpha val="100000"/>
                            </a:srgbClr>
                          </a:solidFill>
                          <a:latin typeface="Scada"/>
                        </a:rPr>
                        <a:t>309 </a:t>
                      </a:r>
                      <a:r>
                        <a:rPr lang="ru-RU" sz="1600" b="1" u="none" spc="0" dirty="0" err="1">
                          <a:solidFill>
                            <a:srgbClr val="000000">
                              <a:alpha val="100000"/>
                            </a:srgbClr>
                          </a:solidFill>
                          <a:latin typeface="Scada"/>
                        </a:rPr>
                        <a:t>тыс.руб</a:t>
                      </a:r>
                      <a:r>
                        <a:rPr lang="ru-RU" sz="1600" u="none" spc="0" dirty="0">
                          <a:solidFill>
                            <a:srgbClr val="000000">
                              <a:alpha val="100000"/>
                            </a:srgbClr>
                          </a:solidFill>
                          <a:latin typeface="Scada"/>
                        </a:rPr>
                        <a:t>. (с балансового учета на забалансовый).</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19456502"/>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1060339613"/>
              </p:ext>
            </p:extLst>
          </p:nvPr>
        </p:nvGraphicFramePr>
        <p:xfrm>
          <a:off x="449362" y="914400"/>
          <a:ext cx="9793088" cy="2609746"/>
        </p:xfrm>
        <a:graphic>
          <a:graphicData uri="http://schemas.openxmlformats.org/drawingml/2006/table">
            <a:tbl>
              <a:tblPr firstRow="1" bandRow="1"/>
              <a:tblGrid>
                <a:gridCol w="1461940">
                  <a:extLst>
                    <a:ext uri="{9D8B030D-6E8A-4147-A177-3AD203B41FA5}">
                      <a16:colId xmlns:a16="http://schemas.microsoft.com/office/drawing/2014/main" val="3463248310"/>
                    </a:ext>
                  </a:extLst>
                </a:gridCol>
                <a:gridCol w="6098900">
                  <a:extLst>
                    <a:ext uri="{9D8B030D-6E8A-4147-A177-3AD203B41FA5}">
                      <a16:colId xmlns:a16="http://schemas.microsoft.com/office/drawing/2014/main" val="3355044726"/>
                    </a:ext>
                  </a:extLst>
                </a:gridCol>
                <a:gridCol w="1090313">
                  <a:extLst>
                    <a:ext uri="{9D8B030D-6E8A-4147-A177-3AD203B41FA5}">
                      <a16:colId xmlns:a16="http://schemas.microsoft.com/office/drawing/2014/main" val="3062377517"/>
                    </a:ext>
                  </a:extLst>
                </a:gridCol>
                <a:gridCol w="1141935">
                  <a:extLst>
                    <a:ext uri="{9D8B030D-6E8A-4147-A177-3AD203B41FA5}">
                      <a16:colId xmlns:a16="http://schemas.microsoft.com/office/drawing/2014/main" val="3120605679"/>
                    </a:ext>
                  </a:extLst>
                </a:gridCol>
              </a:tblGrid>
              <a:tr h="477800">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799996">
                <a:tc>
                  <a:txBody>
                    <a:bodyPr/>
                    <a:lstStyle/>
                    <a:p>
                      <a:pPr marL="38100" marR="38100" lvl="0" indent="0" algn="ctr" fontAlgn="t">
                        <a:lnSpc>
                          <a:spcPct val="100000"/>
                        </a:lnSpc>
                      </a:pPr>
                      <a:r>
                        <a:rPr lang="ru-RU" sz="1600" b="1" u="none" spc="0" dirty="0">
                          <a:solidFill>
                            <a:srgbClr val="000000">
                              <a:alpha val="100000"/>
                            </a:srgbClr>
                          </a:solidFill>
                          <a:latin typeface="Scada"/>
                        </a:rPr>
                        <a:t>№ 7</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ts val="1400"/>
                        </a:lnSpc>
                      </a:pPr>
                      <a:r>
                        <a:rPr lang="ru-RU" sz="1300" b="1" u="none" spc="0" dirty="0">
                          <a:solidFill>
                            <a:srgbClr val="000000">
                              <a:alpha val="100000"/>
                            </a:srgbClr>
                          </a:solidFill>
                          <a:latin typeface="Scada"/>
                        </a:rPr>
                        <a:t>Мониторинг просроченной задолженности на предмет выявления сомнительной задолженности по критериям соответствия, а также ошибок в начислении платежей - с целью определения сумм задолженности, подлежащей списанию с баланса. Проведение инвентаризации расчетов.</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27.03.2024</a:t>
                      </a:r>
                    </a:p>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Июнь</a:t>
                      </a:r>
                    </a:p>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400" u="none" spc="0" dirty="0">
                          <a:solidFill>
                            <a:srgbClr val="000000">
                              <a:alpha val="100000"/>
                            </a:srgbClr>
                          </a:solidFill>
                          <a:latin typeface="Scada"/>
                        </a:rPr>
                        <a:t>27.03.2024</a:t>
                      </a:r>
                    </a:p>
                    <a:p>
                      <a:pPr marL="38100" marR="38100" lvl="0" indent="0" algn="ctr" fontAlgn="t">
                        <a:lnSpc>
                          <a:spcPts val="1500"/>
                        </a:lnSpc>
                      </a:pPr>
                      <a:r>
                        <a:rPr lang="ru-RU" sz="1400" u="none" spc="0" dirty="0">
                          <a:solidFill>
                            <a:srgbClr val="000000">
                              <a:alpha val="100000"/>
                            </a:srgbClr>
                          </a:solidFill>
                          <a:latin typeface="Scada"/>
                        </a:rPr>
                        <a:t>Июнь</a:t>
                      </a:r>
                    </a:p>
                    <a:p>
                      <a:pPr marL="38100" marR="38100" lvl="0" indent="0" algn="ctr" fontAlgn="t">
                        <a:lnSpc>
                          <a:spcPts val="1500"/>
                        </a:lnSpc>
                      </a:pPr>
                      <a:r>
                        <a:rPr lang="ru-RU" sz="1400" u="none" spc="0" dirty="0">
                          <a:solidFill>
                            <a:srgbClr val="000000">
                              <a:alpha val="100000"/>
                            </a:srgbClr>
                          </a:solidFill>
                          <a:latin typeface="Scada"/>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r h="620779">
                <a:tc>
                  <a:txBody>
                    <a:bodyPr/>
                    <a:lstStyle/>
                    <a:p>
                      <a:pPr marL="38100" marR="38100" lvl="0" indent="0" algn="ctr" fontAlgn="t">
                        <a:lnSpc>
                          <a:spcPct val="100000"/>
                        </a:lnSpc>
                      </a:pPr>
                      <a:r>
                        <a:rPr lang="ru-RU" sz="1600" b="1" u="none" spc="0" dirty="0">
                          <a:solidFill>
                            <a:srgbClr val="000000">
                              <a:alpha val="100000"/>
                            </a:srgbClr>
                          </a:solidFill>
                          <a:latin typeface="Scada"/>
                        </a:rPr>
                        <a:t>№ 8</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400"/>
                        </a:lnSpc>
                        <a:spcBef>
                          <a:spcPts val="0"/>
                        </a:spcBef>
                        <a:spcAft>
                          <a:spcPts val="0"/>
                        </a:spcAft>
                        <a:buClrTx/>
                        <a:buSzTx/>
                        <a:buFontTx/>
                        <a:buNone/>
                        <a:tabLst/>
                        <a:defRPr/>
                      </a:pPr>
                      <a:r>
                        <a:rPr lang="ru-RU" sz="1300" b="1" u="none" spc="0" dirty="0">
                          <a:solidFill>
                            <a:srgbClr val="000000">
                              <a:alpha val="100000"/>
                            </a:srgbClr>
                          </a:solidFill>
                          <a:latin typeface="Scada"/>
                        </a:rPr>
                        <a:t>Проведение комиссии по признанию сомнительной дебиторской задолженности и (или) комиссии по признанию безнадежной к взысканию задолженности.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28.03.2024</a:t>
                      </a:r>
                    </a:p>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Июнь</a:t>
                      </a:r>
                    </a:p>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400" u="none" spc="0" dirty="0">
                          <a:solidFill>
                            <a:srgbClr val="000000">
                              <a:alpha val="100000"/>
                            </a:srgbClr>
                          </a:solidFill>
                          <a:latin typeface="Scada"/>
                        </a:rPr>
                        <a:t>28.03.2024</a:t>
                      </a:r>
                    </a:p>
                    <a:p>
                      <a:pPr marL="38100" marR="38100" lvl="0" indent="0" algn="ctr" fontAlgn="t">
                        <a:lnSpc>
                          <a:spcPts val="1500"/>
                        </a:lnSpc>
                      </a:pPr>
                      <a:r>
                        <a:rPr lang="ru-RU" sz="1400" u="none" spc="0" dirty="0">
                          <a:solidFill>
                            <a:srgbClr val="000000">
                              <a:alpha val="100000"/>
                            </a:srgbClr>
                          </a:solidFill>
                          <a:latin typeface="Scada"/>
                        </a:rPr>
                        <a:t>Июнь</a:t>
                      </a:r>
                    </a:p>
                    <a:p>
                      <a:pPr marL="38100" marR="38100" lvl="0" indent="0" algn="ctr" fontAlgn="t">
                        <a:lnSpc>
                          <a:spcPts val="1500"/>
                        </a:lnSpc>
                      </a:pPr>
                      <a:r>
                        <a:rPr lang="ru-RU" sz="1400" u="none" spc="0" dirty="0">
                          <a:solidFill>
                            <a:srgbClr val="000000">
                              <a:alpha val="100000"/>
                            </a:srgbClr>
                          </a:solidFill>
                          <a:latin typeface="Scada"/>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296260440"/>
                  </a:ext>
                </a:extLst>
              </a:tr>
              <a:tr h="631859">
                <a:tc>
                  <a:txBody>
                    <a:bodyPr/>
                    <a:lstStyle/>
                    <a:p>
                      <a:pPr marL="38100" marR="38100" lvl="0" indent="0" algn="ctr" fontAlgn="t">
                        <a:lnSpc>
                          <a:spcPct val="100000"/>
                        </a:lnSpc>
                      </a:pPr>
                      <a:r>
                        <a:rPr lang="ru-RU" sz="1600" b="1" u="none" spc="0" dirty="0">
                          <a:solidFill>
                            <a:srgbClr val="000000">
                              <a:alpha val="100000"/>
                            </a:srgbClr>
                          </a:solidFill>
                          <a:latin typeface="Scada"/>
                        </a:rPr>
                        <a:t>№ 12</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ts val="1400"/>
                        </a:lnSpc>
                      </a:pPr>
                      <a:r>
                        <a:rPr lang="ru-RU" sz="1300" b="1" u="none" spc="0" dirty="0">
                          <a:solidFill>
                            <a:srgbClr val="000000">
                              <a:alpha val="100000"/>
                            </a:srgbClr>
                          </a:solidFill>
                          <a:latin typeface="Scada"/>
                        </a:rPr>
                        <a:t>Контроль за отражением в бухгалтерском учете (балансовом, забалансовом) операций по списанию суммы дебиторской задолженности, признанной сомнительной и (или) безнадежной к взысканию</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400" u="none" spc="0" dirty="0">
                          <a:solidFill>
                            <a:srgbClr val="000000">
                              <a:alpha val="100000"/>
                            </a:srgbClr>
                          </a:solidFill>
                          <a:latin typeface="Scada"/>
                        </a:rPr>
                        <a:t>Март</a:t>
                      </a:r>
                    </a:p>
                    <a:p>
                      <a:pPr marL="38100" marR="38100" lvl="0" indent="0" algn="ctr" fontAlgn="t">
                        <a:lnSpc>
                          <a:spcPts val="1500"/>
                        </a:lnSpc>
                      </a:pPr>
                      <a:r>
                        <a:rPr lang="ru-RU" sz="1400" u="none" spc="0" dirty="0">
                          <a:solidFill>
                            <a:srgbClr val="000000">
                              <a:alpha val="100000"/>
                            </a:srgbClr>
                          </a:solidFill>
                          <a:latin typeface="Scada"/>
                        </a:rPr>
                        <a:t>Июнь</a:t>
                      </a:r>
                    </a:p>
                    <a:p>
                      <a:pPr marL="38100" marR="38100" lvl="0" indent="0" algn="ctr" fontAlgn="t">
                        <a:lnSpc>
                          <a:spcPts val="1500"/>
                        </a:lnSpc>
                      </a:pPr>
                      <a:r>
                        <a:rPr lang="ru-RU" sz="1400" u="none" spc="0" dirty="0">
                          <a:solidFill>
                            <a:srgbClr val="000000">
                              <a:alpha val="100000"/>
                            </a:srgbClr>
                          </a:solidFill>
                          <a:latin typeface="Scada"/>
                        </a:rPr>
                        <a:t>Сентябрь</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400" u="none" spc="0" dirty="0">
                          <a:solidFill>
                            <a:srgbClr val="000000">
                              <a:alpha val="100000"/>
                            </a:srgbClr>
                          </a:solidFill>
                          <a:latin typeface="Scada"/>
                        </a:rPr>
                        <a:t> Март</a:t>
                      </a:r>
                    </a:p>
                    <a:p>
                      <a:pPr marL="38100" marR="38100" lvl="0" indent="0" algn="ctr" fontAlgn="t">
                        <a:lnSpc>
                          <a:spcPts val="1500"/>
                        </a:lnSpc>
                      </a:pPr>
                      <a:r>
                        <a:rPr lang="ru-RU" sz="1400" u="none" spc="0" dirty="0">
                          <a:solidFill>
                            <a:srgbClr val="000000">
                              <a:alpha val="100000"/>
                            </a:srgbClr>
                          </a:solidFill>
                          <a:latin typeface="Scada"/>
                        </a:rPr>
                        <a:t>Июнь</a:t>
                      </a:r>
                    </a:p>
                    <a:p>
                      <a:pPr marL="38100" marR="38100" lvl="0" indent="0" algn="ctr" fontAlgn="t">
                        <a:lnSpc>
                          <a:spcPts val="1500"/>
                        </a:lnSpc>
                      </a:pPr>
                      <a:r>
                        <a:rPr lang="ru-RU" sz="1400" u="none" spc="0" dirty="0">
                          <a:solidFill>
                            <a:srgbClr val="000000">
                              <a:alpha val="100000"/>
                            </a:srgbClr>
                          </a:solidFill>
                          <a:latin typeface="Scada"/>
                        </a:rPr>
                        <a:t>Август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74813257"/>
                  </a:ext>
                </a:extLst>
              </a:tr>
            </a:tbl>
          </a:graphicData>
        </a:graphic>
      </p:graphicFrame>
    </p:spTree>
    <p:extLst>
      <p:ext uri="{BB962C8B-B14F-4D97-AF65-F5344CB8AC3E}">
        <p14:creationId xmlns:p14="http://schemas.microsoft.com/office/powerpoint/2010/main" val="353531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endParaRPr lang="ru-RU" sz="2000" b="1" u="none" spc="0" dirty="0">
              <a:solidFill>
                <a:srgbClr val="000000">
                  <a:alpha val="100000"/>
                </a:srgbClr>
              </a:solidFill>
              <a:latin typeface="Times New Roman" panose="02020603050405020304" pitchFamily="18" charset="0"/>
              <a:cs typeface="Times New Roman" panose="02020603050405020304" pitchFamily="18" charset="0"/>
            </a:endParaRPr>
          </a:p>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9 / 12</a:t>
            </a:r>
            <a:endParaRPr lang="ru-RU" sz="2000" b="1" u="none" spc="0" dirty="0">
              <a:solidFill>
                <a:srgbClr val="000000">
                  <a:alpha val="100000"/>
                </a:srgbClr>
              </a:solidFill>
              <a:latin typeface="Scada"/>
            </a:endParaRP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2792768765"/>
              </p:ext>
            </p:extLst>
          </p:nvPr>
        </p:nvGraphicFramePr>
        <p:xfrm>
          <a:off x="504131" y="2327565"/>
          <a:ext cx="9793088" cy="4729256"/>
        </p:xfrm>
        <a:graphic>
          <a:graphicData uri="http://schemas.openxmlformats.org/drawingml/2006/table">
            <a:tbl>
              <a:tblPr firstRow="1" bandRow="1"/>
              <a:tblGrid>
                <a:gridCol w="3689647">
                  <a:extLst>
                    <a:ext uri="{9D8B030D-6E8A-4147-A177-3AD203B41FA5}">
                      <a16:colId xmlns:a16="http://schemas.microsoft.com/office/drawing/2014/main" val="107233003"/>
                    </a:ext>
                  </a:extLst>
                </a:gridCol>
                <a:gridCol w="6103441">
                  <a:extLst>
                    <a:ext uri="{9D8B030D-6E8A-4147-A177-3AD203B41FA5}">
                      <a16:colId xmlns:a16="http://schemas.microsoft.com/office/drawing/2014/main" val="869770979"/>
                    </a:ext>
                  </a:extLst>
                </a:gridCol>
              </a:tblGrid>
              <a:tr h="346225">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2406458670"/>
                  </a:ext>
                </a:extLst>
              </a:tr>
              <a:tr h="533077">
                <a:tc gridSpan="2">
                  <a:txBody>
                    <a:bodyPr/>
                    <a:lstStyle/>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Проведение информационной работы с населением – с целью укрепления платежной дисциплины.</a:t>
                      </a:r>
                    </a:p>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Примеры объявлений - в Приложении № 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84742544"/>
                  </a:ext>
                </a:extLst>
              </a:tr>
              <a:tr h="321494">
                <a:tc>
                  <a:txBody>
                    <a:bodyPr/>
                    <a:lstStyle/>
                    <a:p>
                      <a:pPr marL="38100" marR="38100" lvl="0" indent="0" algn="ctr" fontAlgn="t">
                        <a:lnSpc>
                          <a:spcPts val="16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6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294519183"/>
                  </a:ext>
                </a:extLst>
              </a:tr>
              <a:tr h="2555732">
                <a:tc>
                  <a:txBody>
                    <a:bodyPr/>
                    <a:lstStyle/>
                    <a:p>
                      <a:pPr marL="38100" marR="38100" lvl="0" indent="0" algn="l"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По вопросам погашения задолженности ранее </a:t>
                      </a:r>
                      <a:r>
                        <a:rPr lang="ru-RU" sz="1600" b="1" u="none" spc="0" dirty="0">
                          <a:solidFill>
                            <a:srgbClr val="000000">
                              <a:alpha val="100000"/>
                            </a:srgbClr>
                          </a:solidFill>
                          <a:latin typeface="Scada"/>
                          <a:ea typeface="+mn-ea"/>
                          <a:cs typeface="+mn-cs"/>
                        </a:rPr>
                        <a:t>не публиковались объявления в соцсетях и в СМИ. </a:t>
                      </a:r>
                    </a:p>
                    <a:p>
                      <a:pPr marL="38100" marR="38100" lvl="0" indent="0" algn="l"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В 2023 году размещено </a:t>
                      </a:r>
                      <a:r>
                        <a:rPr lang="ru-RU" sz="1600" b="1" u="none" spc="0" dirty="0">
                          <a:solidFill>
                            <a:srgbClr val="000000">
                              <a:alpha val="100000"/>
                            </a:srgbClr>
                          </a:solidFill>
                          <a:latin typeface="Scada"/>
                          <a:ea typeface="+mn-ea"/>
                          <a:cs typeface="+mn-cs"/>
                        </a:rPr>
                        <a:t>1</a:t>
                      </a:r>
                      <a:r>
                        <a:rPr lang="ru-RU" sz="1600" u="none" spc="0" dirty="0">
                          <a:solidFill>
                            <a:srgbClr val="000000">
                              <a:alpha val="100000"/>
                            </a:srgbClr>
                          </a:solidFill>
                          <a:latin typeface="Scada"/>
                          <a:ea typeface="+mn-ea"/>
                          <a:cs typeface="+mn-cs"/>
                        </a:rPr>
                        <a:t> объявление на официальном сайте Администрации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     За время реализации проекта размещены </a:t>
                      </a:r>
                      <a:r>
                        <a:rPr lang="ru-RU" sz="1600" b="1" u="none" spc="0" dirty="0">
                          <a:solidFill>
                            <a:srgbClr val="000000">
                              <a:alpha val="100000"/>
                            </a:srgbClr>
                          </a:solidFill>
                          <a:latin typeface="Scada"/>
                        </a:rPr>
                        <a:t>6</a:t>
                      </a:r>
                      <a:r>
                        <a:rPr lang="en-US" sz="1600" b="1" u="none" spc="0" dirty="0">
                          <a:solidFill>
                            <a:srgbClr val="000000">
                              <a:alpha val="100000"/>
                            </a:srgbClr>
                          </a:solidFill>
                          <a:latin typeface="Scada"/>
                        </a:rPr>
                        <a:t> </a:t>
                      </a:r>
                      <a:r>
                        <a:rPr lang="ru-RU" sz="1600" b="1" u="none" spc="0" dirty="0">
                          <a:solidFill>
                            <a:srgbClr val="000000">
                              <a:alpha val="100000"/>
                            </a:srgbClr>
                          </a:solidFill>
                          <a:latin typeface="Scada"/>
                        </a:rPr>
                        <a:t>объявлений</a:t>
                      </a:r>
                      <a:r>
                        <a:rPr lang="ru-RU" sz="1600" u="none" spc="0" dirty="0">
                          <a:solidFill>
                            <a:srgbClr val="000000">
                              <a:alpha val="100000"/>
                            </a:srgbClr>
                          </a:solidFill>
                          <a:latin typeface="Scada"/>
                        </a:rPr>
                        <a:t> по тематике задолженности за наем жилых помещений (с разным содержанием) на интернет-платформах (</a:t>
                      </a:r>
                      <a:r>
                        <a:rPr lang="ru-RU" sz="1600" u="none" spc="0" dirty="0">
                          <a:solidFill>
                            <a:srgbClr val="000000">
                              <a:alpha val="100000"/>
                            </a:srgbClr>
                          </a:solidFill>
                          <a:latin typeface="Scada"/>
                          <a:ea typeface="+mn-ea"/>
                          <a:cs typeface="+mn-cs"/>
                        </a:rPr>
                        <a:t>на официальном сайте Администрации; на публичной странице Администрации в соцсети «В Контакте»; в официальной группе Администрации в соцсети «Одноклассники»).</a:t>
                      </a:r>
                    </a:p>
                    <a:p>
                      <a:pPr marL="38100" marR="38100" lvl="0" indent="0" algn="just" defTabSz="914400" eaLnBrk="1" fontAlgn="t" latinLnBrk="0" hangingPunct="1">
                        <a:lnSpc>
                          <a:spcPts val="7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     В газете «Красная Искра» размещено </a:t>
                      </a:r>
                      <a:r>
                        <a:rPr lang="ru-RU" sz="1600" b="1" u="none" spc="0" dirty="0">
                          <a:solidFill>
                            <a:srgbClr val="000000">
                              <a:alpha val="100000"/>
                            </a:srgbClr>
                          </a:solidFill>
                          <a:latin typeface="Scada"/>
                        </a:rPr>
                        <a:t>6 объявлений.</a:t>
                      </a:r>
                    </a:p>
                    <a:p>
                      <a:pPr marL="38100" marR="38100" lvl="0" indent="0" algn="just" defTabSz="914400" eaLnBrk="1" fontAlgn="t" latinLnBrk="0" hangingPunct="1">
                        <a:lnSpc>
                          <a:spcPts val="700"/>
                        </a:lnSpc>
                        <a:spcBef>
                          <a:spcPts val="0"/>
                        </a:spcBef>
                        <a:spcAft>
                          <a:spcPts val="0"/>
                        </a:spcAft>
                        <a:buClrTx/>
                        <a:buSzTx/>
                        <a:buFontTx/>
                        <a:buNone/>
                        <a:tabLst/>
                        <a:defRPr/>
                      </a:pPr>
                      <a:endParaRPr lang="ru-RU" sz="1600" u="none" spc="0" dirty="0">
                        <a:solidFill>
                          <a:srgbClr val="000000">
                            <a:alpha val="100000"/>
                          </a:srgbClr>
                        </a:solidFill>
                        <a:latin typeface="Scada"/>
                      </a:endParaRPr>
                    </a:p>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     Объявления содержали не только напоминание о необходимости погашения просроченной задолженности, но и разъяснения в сфере жилищных отношений, сформированные на основе вопросов жильцов.</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08605672"/>
                  </a:ext>
                </a:extLst>
              </a:tr>
              <a:tr h="972728">
                <a:tc>
                  <a:txBody>
                    <a:bodyPr/>
                    <a:lstStyle/>
                    <a:p>
                      <a:pPr marL="38100" marR="38100" lvl="0" indent="0" algn="l"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Всего поступило в бюджет платежей за наем (текущих и просроченных) в апреле-августе 2023 г. на сумму </a:t>
                      </a:r>
                      <a:r>
                        <a:rPr lang="ru-RU" sz="1600" b="1" u="none" spc="0" dirty="0">
                          <a:solidFill>
                            <a:srgbClr val="000000">
                              <a:alpha val="100000"/>
                            </a:srgbClr>
                          </a:solidFill>
                          <a:latin typeface="Scada"/>
                          <a:ea typeface="+mn-ea"/>
                          <a:cs typeface="+mn-cs"/>
                        </a:rPr>
                        <a:t>1 млн. 673 </a:t>
                      </a:r>
                      <a:r>
                        <a:rPr lang="ru-RU" sz="1600" b="1" u="none" spc="0" dirty="0" err="1">
                          <a:solidFill>
                            <a:srgbClr val="000000">
                              <a:alpha val="100000"/>
                            </a:srgbClr>
                          </a:solidFill>
                          <a:latin typeface="Scada"/>
                          <a:ea typeface="+mn-ea"/>
                          <a:cs typeface="+mn-cs"/>
                        </a:rPr>
                        <a:t>тыс.руб</a:t>
                      </a:r>
                      <a:r>
                        <a:rPr lang="ru-RU" sz="1600" b="1" u="none" spc="0" dirty="0">
                          <a:solidFill>
                            <a:srgbClr val="000000">
                              <a:alpha val="100000"/>
                            </a:srgbClr>
                          </a:solidFill>
                          <a:latin typeface="Scada"/>
                          <a:ea typeface="+mn-ea"/>
                          <a:cs typeface="+mn-cs"/>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Всего поступило платежей за наем (текущих и просроченных) в апреле-августе 2024 г. на сумму </a:t>
                      </a:r>
                      <a:r>
                        <a:rPr lang="ru-RU" sz="1600" b="1" u="none" spc="0" dirty="0">
                          <a:solidFill>
                            <a:srgbClr val="000000">
                              <a:alpha val="100000"/>
                            </a:srgbClr>
                          </a:solidFill>
                          <a:latin typeface="Scada"/>
                        </a:rPr>
                        <a:t>2 млн. 351 </a:t>
                      </a:r>
                      <a:r>
                        <a:rPr lang="ru-RU" sz="1600" b="1" u="none" spc="0" dirty="0" err="1">
                          <a:solidFill>
                            <a:srgbClr val="000000">
                              <a:alpha val="100000"/>
                            </a:srgbClr>
                          </a:solidFill>
                          <a:latin typeface="Scada"/>
                        </a:rPr>
                        <a:t>тыс.руб</a:t>
                      </a:r>
                      <a:r>
                        <a:rPr lang="ru-RU" sz="1600" b="1" u="none" spc="0" dirty="0">
                          <a:solidFill>
                            <a:srgbClr val="000000">
                              <a:alpha val="100000"/>
                            </a:srgbClr>
                          </a:solidFill>
                          <a:latin typeface="Scada"/>
                        </a:rPr>
                        <a:t>., </a:t>
                      </a:r>
                      <a:r>
                        <a:rPr lang="ru-RU" sz="1600" u="none" spc="0" dirty="0">
                          <a:solidFill>
                            <a:srgbClr val="000000">
                              <a:alpha val="100000"/>
                            </a:srgbClr>
                          </a:solidFill>
                          <a:latin typeface="Scada"/>
                        </a:rPr>
                        <a:t>что </a:t>
                      </a:r>
                      <a:r>
                        <a:rPr lang="ru-RU" sz="1600" b="1" u="none" spc="0" dirty="0">
                          <a:solidFill>
                            <a:srgbClr val="000000">
                              <a:alpha val="100000"/>
                            </a:srgbClr>
                          </a:solidFill>
                          <a:latin typeface="Scada"/>
                        </a:rPr>
                        <a:t>на 40% больше</a:t>
                      </a:r>
                      <a:r>
                        <a:rPr lang="ru-RU" sz="1600" u="none" spc="0" dirty="0">
                          <a:solidFill>
                            <a:srgbClr val="000000">
                              <a:alpha val="100000"/>
                            </a:srgbClr>
                          </a:solidFill>
                          <a:latin typeface="Scada"/>
                        </a:rPr>
                        <a:t>, чем в прошлом году.  </a:t>
                      </a:r>
                    </a:p>
                    <a:p>
                      <a:pPr marL="38100" marR="38100" lvl="0" indent="0" algn="just" defTabSz="914400" eaLnBrk="1" fontAlgn="t" latinLnBrk="0" hangingPunct="1">
                        <a:lnSpc>
                          <a:spcPts val="1600"/>
                        </a:lnSpc>
                        <a:spcBef>
                          <a:spcPts val="0"/>
                        </a:spcBef>
                        <a:spcAft>
                          <a:spcPts val="0"/>
                        </a:spcAft>
                        <a:buClrTx/>
                        <a:buSzTx/>
                        <a:buFontTx/>
                        <a:buNone/>
                        <a:tabLst/>
                        <a:defRPr/>
                      </a:pPr>
                      <a:r>
                        <a:rPr lang="ru-RU" sz="1600" u="none" spc="0" dirty="0">
                          <a:solidFill>
                            <a:srgbClr val="000000">
                              <a:alpha val="100000"/>
                            </a:srgbClr>
                          </a:solidFill>
                          <a:latin typeface="Scada"/>
                        </a:rPr>
                        <a:t>Уровень платежной дисциплины населения повысился.</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848846667"/>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1660474144"/>
              </p:ext>
            </p:extLst>
          </p:nvPr>
        </p:nvGraphicFramePr>
        <p:xfrm>
          <a:off x="449362" y="990917"/>
          <a:ext cx="9793088" cy="1132736"/>
        </p:xfrm>
        <a:graphic>
          <a:graphicData uri="http://schemas.openxmlformats.org/drawingml/2006/table">
            <a:tbl>
              <a:tblPr firstRow="1" bandRow="1"/>
              <a:tblGrid>
                <a:gridCol w="1461940">
                  <a:extLst>
                    <a:ext uri="{9D8B030D-6E8A-4147-A177-3AD203B41FA5}">
                      <a16:colId xmlns:a16="http://schemas.microsoft.com/office/drawing/2014/main" val="3463248310"/>
                    </a:ext>
                  </a:extLst>
                </a:gridCol>
                <a:gridCol w="6047278">
                  <a:extLst>
                    <a:ext uri="{9D8B030D-6E8A-4147-A177-3AD203B41FA5}">
                      <a16:colId xmlns:a16="http://schemas.microsoft.com/office/drawing/2014/main" val="3355044726"/>
                    </a:ext>
                  </a:extLst>
                </a:gridCol>
                <a:gridCol w="1141935">
                  <a:extLst>
                    <a:ext uri="{9D8B030D-6E8A-4147-A177-3AD203B41FA5}">
                      <a16:colId xmlns:a16="http://schemas.microsoft.com/office/drawing/2014/main" val="3062377517"/>
                    </a:ext>
                  </a:extLst>
                </a:gridCol>
                <a:gridCol w="1141935">
                  <a:extLst>
                    <a:ext uri="{9D8B030D-6E8A-4147-A177-3AD203B41FA5}">
                      <a16:colId xmlns:a16="http://schemas.microsoft.com/office/drawing/2014/main" val="3120605679"/>
                    </a:ext>
                  </a:extLst>
                </a:gridCol>
              </a:tblGrid>
              <a:tr h="347620">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629816">
                <a:tc>
                  <a:txBody>
                    <a:bodyPr/>
                    <a:lstStyle/>
                    <a:p>
                      <a:pPr marL="38100" marR="38100" lvl="0" indent="0" algn="ctr" fontAlgn="t">
                        <a:lnSpc>
                          <a:spcPct val="100000"/>
                        </a:lnSpc>
                      </a:pPr>
                      <a:r>
                        <a:rPr lang="ru-RU" sz="1600" b="1" u="none" spc="0" dirty="0">
                          <a:solidFill>
                            <a:srgbClr val="000000">
                              <a:alpha val="100000"/>
                            </a:srgbClr>
                          </a:solidFill>
                          <a:latin typeface="Scada"/>
                        </a:rPr>
                        <a:t>№ 9</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ts val="1400"/>
                        </a:lnSpc>
                      </a:pPr>
                      <a:r>
                        <a:rPr lang="ru-RU" sz="1400" b="1" u="none" spc="0" dirty="0">
                          <a:solidFill>
                            <a:srgbClr val="000000">
                              <a:alpha val="100000"/>
                            </a:srgbClr>
                          </a:solidFill>
                          <a:latin typeface="Scada"/>
                        </a:rPr>
                        <a:t>Проведение информационной работы с населением (в том числе через СМИ, социальные сети, на официальном сайте Администрации) о погашении задолженности по платежам за наем жилых помещений</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defTabSz="914400" eaLnBrk="1" fontAlgn="t" latinLnBrk="0" hangingPunct="1">
                        <a:lnSpc>
                          <a:spcPts val="15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000000">
                              <a:alpha val="100000"/>
                            </a:srgbClr>
                          </a:solidFill>
                          <a:effectLst/>
                          <a:uLnTx/>
                          <a:uFillTx/>
                          <a:latin typeface="Scada"/>
                          <a:ea typeface="+mn-ea"/>
                          <a:cs typeface="+mn-cs"/>
                        </a:rPr>
                        <a:t>1 раз в месяц</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500"/>
                        </a:lnSpc>
                      </a:pPr>
                      <a:r>
                        <a:rPr lang="ru-RU" sz="1400" u="none" spc="0" dirty="0">
                          <a:solidFill>
                            <a:srgbClr val="000000">
                              <a:alpha val="100000"/>
                            </a:srgbClr>
                          </a:solidFill>
                          <a:latin typeface="Scada"/>
                        </a:rPr>
                        <a:t>1 раз в месяц</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bl>
          </a:graphicData>
        </a:graphic>
      </p:graphicFrame>
    </p:spTree>
    <p:extLst>
      <p:ext uri="{BB962C8B-B14F-4D97-AF65-F5344CB8AC3E}">
        <p14:creationId xmlns:p14="http://schemas.microsoft.com/office/powerpoint/2010/main" val="33006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42875"/>
            <a:ext cx="7915275" cy="609600"/>
          </a:xfrm>
          <a:prstGeom prst="rect">
            <a:avLst/>
          </a:prstGeom>
          <a:noFill/>
        </p:spPr>
        <p:txBody>
          <a:bodyPr lIns="91440" tIns="45720" rIns="91440" bIns="45720" rtlCol="0" anchor="b">
            <a:noAutofit/>
          </a:bodyPr>
          <a:lstStyle/>
          <a:p>
            <a:pPr marL="0" marR="0" lvl="0" indent="0" algn="r" fontAlgn="b">
              <a:lnSpc>
                <a:spcPct val="100000"/>
              </a:lnSpc>
            </a:pPr>
            <a:endParaRPr lang="ru-RU" sz="2000" b="1" dirty="0">
              <a:solidFill>
                <a:srgbClr val="000000">
                  <a:alpha val="100000"/>
                </a:srgbClr>
              </a:solidFill>
              <a:latin typeface="Times New Roman" panose="02020603050405020304" pitchFamily="18" charset="0"/>
              <a:cs typeface="Times New Roman" panose="02020603050405020304" pitchFamily="18" charset="0"/>
            </a:endParaRPr>
          </a:p>
          <a:p>
            <a:pPr algn="r" fontAlgn="b"/>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9 / 12</a:t>
            </a:r>
          </a:p>
          <a:p>
            <a:pPr marL="0" marR="0" lvl="0" indent="0" algn="r" fontAlgn="b">
              <a:lnSpc>
                <a:spcPct val="100000"/>
              </a:lnSpc>
            </a:pPr>
            <a:r>
              <a:rPr lang="ru-RU" sz="2000" b="1" dirty="0">
                <a:solidFill>
                  <a:srgbClr val="000000">
                    <a:alpha val="100000"/>
                  </a:srgbClr>
                </a:solidFill>
                <a:latin typeface="Times New Roman" panose="02020603050405020304" pitchFamily="18" charset="0"/>
                <a:cs typeface="Times New Roman" panose="02020603050405020304" pitchFamily="18" charset="0"/>
              </a:rPr>
              <a:t>Приложение № 2 «Информационная работа с населением»</a:t>
            </a: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   </a:t>
            </a:r>
          </a:p>
        </p:txBody>
      </p:sp>
      <p:pic>
        <p:nvPicPr>
          <p:cNvPr id="7" name="Рисунок 6">
            <a:extLst>
              <a:ext uri="{FF2B5EF4-FFF2-40B4-BE49-F238E27FC236}">
                <a16:creationId xmlns:a16="http://schemas.microsoft.com/office/drawing/2014/main" id="{5406B7EC-0F72-45B2-8E95-1EF5CBCCCC4A}"/>
              </a:ext>
            </a:extLst>
          </p:cNvPr>
          <p:cNvPicPr>
            <a:picLocks noChangeAspect="1"/>
          </p:cNvPicPr>
          <p:nvPr/>
        </p:nvPicPr>
        <p:blipFill>
          <a:blip r:embed="rId4"/>
          <a:stretch>
            <a:fillRect/>
          </a:stretch>
        </p:blipFill>
        <p:spPr>
          <a:xfrm>
            <a:off x="-1" y="809625"/>
            <a:ext cx="10691813" cy="6692900"/>
          </a:xfrm>
          <a:prstGeom prst="rect">
            <a:avLst/>
          </a:prstGeom>
        </p:spPr>
      </p:pic>
    </p:spTree>
    <p:extLst>
      <p:ext uri="{BB962C8B-B14F-4D97-AF65-F5344CB8AC3E}">
        <p14:creationId xmlns:p14="http://schemas.microsoft.com/office/powerpoint/2010/main" val="3375766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Autofit/>
          </a:bodyPr>
          <a:lstStyle/>
          <a:p>
            <a:pPr marL="0" marR="0" lvl="0" indent="0" algn="r" fontAlgn="b">
              <a:lnSpc>
                <a:spcPct val="100000"/>
              </a:lnSpc>
            </a:pP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ЭФФЕКТ ОТ ВНЕДРЕНИЯ 10-11 / 12</a:t>
            </a:r>
          </a:p>
        </p:txBody>
      </p:sp>
      <p:graphicFrame>
        <p:nvGraphicFramePr>
          <p:cNvPr id="8" name="Таблица 7">
            <a:extLst>
              <a:ext uri="{FF2B5EF4-FFF2-40B4-BE49-F238E27FC236}">
                <a16:creationId xmlns:a16="http://schemas.microsoft.com/office/drawing/2014/main" id="{DC8FD4E6-7EE7-4111-A62B-5F2D18C9142D}"/>
              </a:ext>
            </a:extLst>
          </p:cNvPr>
          <p:cNvGraphicFramePr>
            <a:graphicFrameLocks noGrp="1"/>
          </p:cNvGraphicFramePr>
          <p:nvPr>
            <p:extLst>
              <p:ext uri="{D42A27DB-BD31-4B8C-83A1-F6EECF244321}">
                <p14:modId xmlns:p14="http://schemas.microsoft.com/office/powerpoint/2010/main" val="4045552931"/>
              </p:ext>
            </p:extLst>
          </p:nvPr>
        </p:nvGraphicFramePr>
        <p:xfrm>
          <a:off x="521173" y="3275781"/>
          <a:ext cx="9721276" cy="3039195"/>
        </p:xfrm>
        <a:graphic>
          <a:graphicData uri="http://schemas.openxmlformats.org/drawingml/2006/table">
            <a:tbl>
              <a:tblPr firstRow="1" bandRow="1"/>
              <a:tblGrid>
                <a:gridCol w="4536701">
                  <a:extLst>
                    <a:ext uri="{9D8B030D-6E8A-4147-A177-3AD203B41FA5}">
                      <a16:colId xmlns:a16="http://schemas.microsoft.com/office/drawing/2014/main" val="107233003"/>
                    </a:ext>
                  </a:extLst>
                </a:gridCol>
                <a:gridCol w="5184575">
                  <a:extLst>
                    <a:ext uri="{9D8B030D-6E8A-4147-A177-3AD203B41FA5}">
                      <a16:colId xmlns:a16="http://schemas.microsoft.com/office/drawing/2014/main" val="869770979"/>
                    </a:ext>
                  </a:extLst>
                </a:gridCol>
              </a:tblGrid>
              <a:tr h="412978">
                <a:tc gridSpan="2">
                  <a:txBody>
                    <a:bodyPr/>
                    <a:lstStyle/>
                    <a:p>
                      <a:pPr marL="38100" marR="38100" lvl="0" indent="0" algn="ctr" fontAlgn="t">
                        <a:lnSpc>
                          <a:spcPct val="100000"/>
                        </a:lnSpc>
                      </a:pPr>
                      <a:r>
                        <a:rPr lang="ru-RU" sz="1600" b="1" u="none" spc="0" dirty="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2406458670"/>
                  </a:ext>
                </a:extLst>
              </a:tr>
              <a:tr h="1440261">
                <a:tc gridSpan="2">
                  <a:txBody>
                    <a:bodyPr/>
                    <a:lstStyle/>
                    <a:p>
                      <a:pPr marL="38100" marR="38100" lvl="0" indent="0" algn="just" defTabSz="914400" eaLnBrk="1" fontAlgn="t" latinLnBrk="0" hangingPunct="1">
                        <a:lnSpc>
                          <a:spcPts val="1800"/>
                        </a:lnSpc>
                        <a:spcBef>
                          <a:spcPts val="0"/>
                        </a:spcBef>
                        <a:spcAft>
                          <a:spcPts val="0"/>
                        </a:spcAft>
                        <a:buClrTx/>
                        <a:buSzTx/>
                        <a:buFontTx/>
                        <a:buNone/>
                        <a:tabLst/>
                        <a:defRPr/>
                      </a:pPr>
                      <a:r>
                        <a:rPr lang="ru-RU" sz="1600" u="none" spc="0" dirty="0">
                          <a:solidFill>
                            <a:srgbClr val="000000">
                              <a:alpha val="100000"/>
                            </a:srgbClr>
                          </a:solidFill>
                          <a:latin typeface="Scada"/>
                        </a:rPr>
                        <a:t>Проведение заседаний рабочей группы по укреплению налоговой и бюджетной дисциплины. </a:t>
                      </a:r>
                    </a:p>
                    <a:p>
                      <a:pPr marL="38100" marR="38100" lvl="0" indent="0" algn="just" defTabSz="914400" eaLnBrk="1" fontAlgn="t" latinLnBrk="0" hangingPunct="1">
                        <a:lnSpc>
                          <a:spcPts val="1800"/>
                        </a:lnSpc>
                        <a:spcBef>
                          <a:spcPts val="0"/>
                        </a:spcBef>
                        <a:spcAft>
                          <a:spcPts val="0"/>
                        </a:spcAft>
                        <a:buClrTx/>
                        <a:buSzTx/>
                        <a:buFontTx/>
                        <a:buNone/>
                        <a:tabLst/>
                        <a:defRPr/>
                      </a:pPr>
                      <a:r>
                        <a:rPr lang="ru-RU" sz="1600" u="none" spc="0" dirty="0">
                          <a:solidFill>
                            <a:srgbClr val="000000">
                              <a:alpha val="100000"/>
                            </a:srgbClr>
                          </a:solidFill>
                          <a:latin typeface="Scada"/>
                          <a:ea typeface="+mn-ea"/>
                          <a:cs typeface="+mn-cs"/>
                        </a:rPr>
                        <a:t>Функциями рабочей группы по укреплению налоговой и бюджетной дисциплины являются повышение платежной дисциплины населения, заслушивание должников, имеющих задолженность по платежам в бюджет, выяснение причин возникновения задолженности, рассмотрение вопросов о её погашении –              в соответствии с постановлением Администрации БМР от 05.02.2024 № 297.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38100" marR="38100" lvl="0" indent="0" algn="ctr" fontAlgn="t">
                        <a:lnSpc>
                          <a:spcPct val="100000"/>
                        </a:lnSpc>
                      </a:pPr>
                      <a:endParaRPr lang="ru-RU" sz="1600" b="1"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84742544"/>
                  </a:ext>
                </a:extLst>
              </a:tr>
              <a:tr h="372404">
                <a:tc>
                  <a:txBody>
                    <a:bodyPr/>
                    <a:lstStyle/>
                    <a:p>
                      <a:pPr marL="38100" marR="38100" lvl="0" indent="0" algn="ctr" fontAlgn="t">
                        <a:lnSpc>
                          <a:spcPts val="1800"/>
                        </a:lnSpc>
                      </a:pPr>
                      <a:r>
                        <a:rPr lang="ru-RU" sz="1800" b="1" u="none" spc="0" dirty="0">
                          <a:solidFill>
                            <a:srgbClr val="FF0000"/>
                          </a:solidFill>
                          <a:latin typeface="Scada"/>
                        </a:rPr>
                        <a:t>БЫЛО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800"/>
                        </a:lnSpc>
                      </a:pPr>
                      <a:r>
                        <a:rPr lang="ru-RU" sz="1800" b="1" u="none" spc="0" dirty="0">
                          <a:solidFill>
                            <a:srgbClr val="00B050"/>
                          </a:solidFill>
                          <a:latin typeface="Scada"/>
                        </a:rPr>
                        <a:t>СТАЛО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294519183"/>
                  </a:ext>
                </a:extLst>
              </a:tr>
              <a:tr h="813552">
                <a:tc>
                  <a:txBody>
                    <a:bodyPr/>
                    <a:lstStyle/>
                    <a:p>
                      <a:pPr marL="38100" marR="38100" lvl="0" indent="0" algn="just" fontAlgn="t">
                        <a:lnSpc>
                          <a:spcPts val="1800"/>
                        </a:lnSpc>
                      </a:pPr>
                      <a:r>
                        <a:rPr lang="ru-RU" sz="1600" u="none" spc="0" dirty="0">
                          <a:solidFill>
                            <a:srgbClr val="000000">
                              <a:alpha val="100000"/>
                            </a:srgbClr>
                          </a:solidFill>
                          <a:latin typeface="Scada"/>
                        </a:rPr>
                        <a:t>Ранее </a:t>
                      </a:r>
                      <a:r>
                        <a:rPr lang="ru-RU" sz="1600" b="1" u="none" spc="0" dirty="0">
                          <a:solidFill>
                            <a:srgbClr val="000000">
                              <a:alpha val="100000"/>
                            </a:srgbClr>
                          </a:solidFill>
                          <a:latin typeface="Scada"/>
                        </a:rPr>
                        <a:t>не приглашались </a:t>
                      </a:r>
                      <a:r>
                        <a:rPr lang="ru-RU" sz="1600" b="0" u="none" spc="0" dirty="0">
                          <a:solidFill>
                            <a:srgbClr val="000000">
                              <a:alpha val="100000"/>
                            </a:srgbClr>
                          </a:solidFill>
                          <a:latin typeface="Scada"/>
                        </a:rPr>
                        <a:t>должники по платежам за наем жилых помещений </a:t>
                      </a:r>
                      <a:r>
                        <a:rPr lang="ru-RU" sz="1600" u="none" spc="0" dirty="0">
                          <a:solidFill>
                            <a:srgbClr val="000000">
                              <a:alpha val="100000"/>
                            </a:srgbClr>
                          </a:solidFill>
                          <a:latin typeface="Scada"/>
                        </a:rPr>
                        <a:t>на заседания комиссии.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ts val="1800"/>
                        </a:lnSpc>
                      </a:pPr>
                      <a:r>
                        <a:rPr lang="ru-RU" sz="1600" u="none" spc="0" dirty="0">
                          <a:solidFill>
                            <a:srgbClr val="000000">
                              <a:alpha val="100000"/>
                            </a:srgbClr>
                          </a:solidFill>
                          <a:latin typeface="Scada"/>
                        </a:rPr>
                        <a:t>За время реализации проекта направлены уведомления с приглашением на комиссию – </a:t>
                      </a:r>
                      <a:r>
                        <a:rPr lang="ru-RU" sz="1600" b="1" u="none" spc="0" dirty="0">
                          <a:solidFill>
                            <a:schemeClr val="tx1"/>
                          </a:solidFill>
                          <a:latin typeface="Scada"/>
                        </a:rPr>
                        <a:t>40 чел. </a:t>
                      </a:r>
                    </a:p>
                    <a:p>
                      <a:pPr marL="38100" marR="38100" lvl="0" indent="0" algn="just" fontAlgn="t">
                        <a:lnSpc>
                          <a:spcPts val="1800"/>
                        </a:lnSpc>
                      </a:pPr>
                      <a:r>
                        <a:rPr lang="ru-RU" sz="1600" u="none" spc="0" dirty="0">
                          <a:solidFill>
                            <a:srgbClr val="000000">
                              <a:alpha val="100000"/>
                            </a:srgbClr>
                          </a:solidFill>
                          <a:latin typeface="Scada"/>
                        </a:rPr>
                        <a:t>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08605672"/>
                  </a:ext>
                </a:extLst>
              </a:tr>
            </a:tbl>
          </a:graphicData>
        </a:graphic>
      </p:graphicFrame>
      <p:graphicFrame>
        <p:nvGraphicFramePr>
          <p:cNvPr id="9" name="Таблица 8">
            <a:extLst>
              <a:ext uri="{FF2B5EF4-FFF2-40B4-BE49-F238E27FC236}">
                <a16:creationId xmlns:a16="http://schemas.microsoft.com/office/drawing/2014/main" id="{0621051A-89D8-402F-962F-CC47F6432B5F}"/>
              </a:ext>
            </a:extLst>
          </p:cNvPr>
          <p:cNvGraphicFramePr>
            <a:graphicFrameLocks noGrp="1"/>
          </p:cNvGraphicFramePr>
          <p:nvPr>
            <p:extLst>
              <p:ext uri="{D42A27DB-BD31-4B8C-83A1-F6EECF244321}">
                <p14:modId xmlns:p14="http://schemas.microsoft.com/office/powerpoint/2010/main" val="3470310497"/>
              </p:ext>
            </p:extLst>
          </p:nvPr>
        </p:nvGraphicFramePr>
        <p:xfrm>
          <a:off x="521171" y="952500"/>
          <a:ext cx="9721275" cy="1679792"/>
        </p:xfrm>
        <a:graphic>
          <a:graphicData uri="http://schemas.openxmlformats.org/drawingml/2006/table">
            <a:tbl>
              <a:tblPr firstRow="1" bandRow="1"/>
              <a:tblGrid>
                <a:gridCol w="1497168">
                  <a:extLst>
                    <a:ext uri="{9D8B030D-6E8A-4147-A177-3AD203B41FA5}">
                      <a16:colId xmlns:a16="http://schemas.microsoft.com/office/drawing/2014/main" val="3463248310"/>
                    </a:ext>
                  </a:extLst>
                </a:gridCol>
                <a:gridCol w="5958292">
                  <a:extLst>
                    <a:ext uri="{9D8B030D-6E8A-4147-A177-3AD203B41FA5}">
                      <a16:colId xmlns:a16="http://schemas.microsoft.com/office/drawing/2014/main" val="3355044726"/>
                    </a:ext>
                  </a:extLst>
                </a:gridCol>
                <a:gridCol w="1169453">
                  <a:extLst>
                    <a:ext uri="{9D8B030D-6E8A-4147-A177-3AD203B41FA5}">
                      <a16:colId xmlns:a16="http://schemas.microsoft.com/office/drawing/2014/main" val="3062377517"/>
                    </a:ext>
                  </a:extLst>
                </a:gridCol>
                <a:gridCol w="1096362">
                  <a:extLst>
                    <a:ext uri="{9D8B030D-6E8A-4147-A177-3AD203B41FA5}">
                      <a16:colId xmlns:a16="http://schemas.microsoft.com/office/drawing/2014/main" val="3120605679"/>
                    </a:ext>
                  </a:extLst>
                </a:gridCol>
              </a:tblGrid>
              <a:tr h="473200">
                <a:tc>
                  <a:txBody>
                    <a:bodyPr/>
                    <a:lstStyle/>
                    <a:p>
                      <a:pPr marL="38100" marR="38100" lvl="0" indent="0" algn="ctr" fontAlgn="t">
                        <a:lnSpc>
                          <a:spcPct val="100000"/>
                        </a:lnSpc>
                      </a:pPr>
                      <a:r>
                        <a:rPr lang="ru-RU" sz="1400" u="none" spc="0" dirty="0">
                          <a:solidFill>
                            <a:srgbClr val="000000">
                              <a:alpha val="100000"/>
                            </a:srgbClr>
                          </a:solidFill>
                          <a:latin typeface="Scada"/>
                        </a:rPr>
                        <a:t>№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Наименование мероприятия согласно Плану</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План</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38100" lvl="0" indent="0" algn="ctr" fontAlgn="t">
                        <a:lnSpc>
                          <a:spcPct val="100000"/>
                        </a:lnSpc>
                      </a:pPr>
                      <a:r>
                        <a:rPr lang="ru-RU" sz="1400" u="none" spc="0" dirty="0">
                          <a:solidFill>
                            <a:srgbClr val="000000">
                              <a:alpha val="100000"/>
                            </a:srgbClr>
                          </a:solidFill>
                          <a:latin typeface="Scada"/>
                        </a:rPr>
                        <a:t>Факт</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23180015"/>
                  </a:ext>
                </a:extLst>
              </a:tr>
              <a:tr h="380201">
                <a:tc>
                  <a:txBody>
                    <a:bodyPr/>
                    <a:lstStyle/>
                    <a:p>
                      <a:pPr marL="38100" marR="38100" lvl="0" indent="0" algn="ctr" fontAlgn="t">
                        <a:lnSpc>
                          <a:spcPct val="100000"/>
                        </a:lnSpc>
                      </a:pPr>
                      <a:r>
                        <a:rPr lang="ru-RU" sz="1600" b="1" u="none" spc="0" dirty="0">
                          <a:solidFill>
                            <a:srgbClr val="000000">
                              <a:alpha val="100000"/>
                            </a:srgbClr>
                          </a:solidFill>
                          <a:latin typeface="Scada"/>
                        </a:rPr>
                        <a:t>№ 10</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ct val="100000"/>
                        </a:lnSpc>
                      </a:pPr>
                      <a:r>
                        <a:rPr lang="ru-RU" sz="1400" b="1" u="none" spc="0" dirty="0">
                          <a:solidFill>
                            <a:srgbClr val="000000">
                              <a:alpha val="100000"/>
                            </a:srgbClr>
                          </a:solidFill>
                          <a:latin typeface="Scada"/>
                        </a:rPr>
                        <a:t>Направление должникам писем-приглашений на комиссию (заседание рабочей группы по укреплению налоговой и бюджетной дисциплины)</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Апрель</a:t>
                      </a:r>
                    </a:p>
                    <a:p>
                      <a:pPr marL="38100" marR="38100" lvl="0" indent="0" algn="ctr" fontAlgn="t">
                        <a:lnSpc>
                          <a:spcPct val="100000"/>
                        </a:lnSpc>
                      </a:pPr>
                      <a:r>
                        <a:rPr lang="ru-RU" sz="1400" u="none" spc="0" dirty="0">
                          <a:solidFill>
                            <a:srgbClr val="000000">
                              <a:alpha val="100000"/>
                            </a:srgbClr>
                          </a:solidFill>
                          <a:latin typeface="Scada"/>
                        </a:rPr>
                        <a:t>Июль</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ежемесячно</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41774766"/>
                  </a:ext>
                </a:extLst>
              </a:tr>
              <a:tr h="673952">
                <a:tc>
                  <a:txBody>
                    <a:bodyPr/>
                    <a:lstStyle/>
                    <a:p>
                      <a:pPr marL="38100" marR="38100" lvl="0" indent="0" algn="ctr" fontAlgn="t">
                        <a:lnSpc>
                          <a:spcPct val="100000"/>
                        </a:lnSpc>
                      </a:pPr>
                      <a:r>
                        <a:rPr lang="ru-RU" sz="1600" b="1" u="none" spc="0" dirty="0">
                          <a:solidFill>
                            <a:srgbClr val="000000">
                              <a:alpha val="100000"/>
                            </a:srgbClr>
                          </a:solidFill>
                          <a:latin typeface="Scada"/>
                        </a:rPr>
                        <a:t>№ 11</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just" fontAlgn="t">
                        <a:lnSpc>
                          <a:spcPct val="100000"/>
                        </a:lnSpc>
                      </a:pPr>
                      <a:r>
                        <a:rPr lang="ru-RU" sz="1400" b="1" u="none" spc="0" dirty="0">
                          <a:solidFill>
                            <a:srgbClr val="000000">
                              <a:alpha val="100000"/>
                            </a:srgbClr>
                          </a:solidFill>
                          <a:latin typeface="Scada"/>
                        </a:rPr>
                        <a:t>Проведение заседания рабочей группы по укреплению налоговой и бюджетной дисциплины, выяснение причин образования задолженности</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ct val="100000"/>
                        </a:lnSpc>
                      </a:pPr>
                      <a:r>
                        <a:rPr lang="ru-RU" sz="1400" u="none" spc="0" dirty="0">
                          <a:solidFill>
                            <a:srgbClr val="000000">
                              <a:alpha val="100000"/>
                            </a:srgbClr>
                          </a:solidFill>
                          <a:latin typeface="Scada"/>
                        </a:rPr>
                        <a:t>Апрель</a:t>
                      </a:r>
                    </a:p>
                    <a:p>
                      <a:pPr marL="38100" marR="38100" lvl="0" indent="0" algn="ctr" fontAlgn="t">
                        <a:lnSpc>
                          <a:spcPct val="100000"/>
                        </a:lnSpc>
                      </a:pPr>
                      <a:r>
                        <a:rPr lang="ru-RU" sz="1400" u="none" spc="0" dirty="0">
                          <a:solidFill>
                            <a:srgbClr val="000000">
                              <a:alpha val="100000"/>
                            </a:srgbClr>
                          </a:solidFill>
                          <a:latin typeface="Scada"/>
                        </a:rPr>
                        <a:t>Июль</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ctr" fontAlgn="t">
                        <a:lnSpc>
                          <a:spcPts val="1100"/>
                        </a:lnSpc>
                      </a:pPr>
                      <a:r>
                        <a:rPr lang="ru-RU" sz="1400" u="none" spc="0" dirty="0">
                          <a:solidFill>
                            <a:srgbClr val="000000">
                              <a:alpha val="100000"/>
                            </a:srgbClr>
                          </a:solidFill>
                          <a:latin typeface="Scada"/>
                        </a:rPr>
                        <a:t>последний вторник каждого месяца</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245259138"/>
                  </a:ext>
                </a:extLst>
              </a:tr>
            </a:tbl>
          </a:graphicData>
        </a:graphic>
      </p:graphicFrame>
    </p:spTree>
    <p:extLst>
      <p:ext uri="{BB962C8B-B14F-4D97-AF65-F5344CB8AC3E}">
        <p14:creationId xmlns:p14="http://schemas.microsoft.com/office/powerpoint/2010/main" val="245050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10"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ТЕКУЩЕГО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fontScale="85000" lnSpcReduction="10000"/>
          </a:bodyPr>
          <a:lstStyle/>
          <a:p>
            <a:pPr marL="0" marR="0" lvl="0" indent="0" algn="l" fontAlgn="t">
              <a:lnSpc>
                <a:spcPct val="100000"/>
              </a:lnSpc>
            </a:pPr>
            <a:r>
              <a:rPr lang="ru-RU" sz="1100" b="1" u="none" spc="0" dirty="0">
                <a:solidFill>
                  <a:srgbClr val="2F658E">
                    <a:alpha val="100000"/>
                  </a:srgbClr>
                </a:solidFill>
                <a:latin typeface="Scada"/>
              </a:rPr>
              <a:t>Время протекания процесса:
</a:t>
            </a:r>
            <a:r>
              <a:rPr lang="ru-RU" sz="1200" b="1" u="none" spc="0" dirty="0">
                <a:solidFill>
                  <a:srgbClr val="000000">
                    <a:alpha val="100000"/>
                  </a:srgbClr>
                </a:solidFill>
                <a:latin typeface="Scada"/>
              </a:rPr>
              <a:t>336 ч
</a:t>
            </a:r>
            <a:r>
              <a:rPr lang="ru-RU" sz="1100" b="1" u="sng" spc="0" dirty="0">
                <a:solidFill>
                  <a:srgbClr val="990000">
                    <a:alpha val="100000"/>
                  </a:srgbClr>
                </a:solidFill>
                <a:latin typeface="Scada"/>
              </a:rPr>
              <a:t>Проблемы:
</a:t>
            </a:r>
            <a:r>
              <a:rPr lang="ru-RU" sz="1100" u="none" spc="0" dirty="0">
                <a:solidFill>
                  <a:srgbClr val="000000">
                    <a:alpha val="100000"/>
                  </a:srgbClr>
                </a:solidFill>
                <a:latin typeface="Scada"/>
              </a:rPr>
              <a:t>1. Отсутствуют персональные данные по должнику (паспортные данные, СНИЛС, место рождения и др.) - в некоторых случаях
2. Неравномерный (непостоянный) характер исковой и претензионной работы
3. Срок получения информации от УФМС превышает 5 рабочих дней, установленных законодательством для ответов на запрос - в некоторых случаях  
4. Поступление от УФМС запрошенных данных не в полном объеме - в некоторых случаях
5. Периодическое выявление в документах несоответствий персональных данных должника
6. Процесс проверки документов не является непрерывным
7. Ухудшение платежной </a:t>
            </a:r>
            <a:r>
              <a:rPr lang="ru-RU" sz="1100" u="none" spc="0">
                <a:solidFill>
                  <a:srgbClr val="000000">
                    <a:alpha val="100000"/>
                  </a:srgbClr>
                </a:solidFill>
                <a:latin typeface="Scada"/>
              </a:rPr>
              <a:t>дисциплины населения по оплате </a:t>
            </a:r>
            <a:r>
              <a:rPr lang="ru-RU" sz="1100" u="none" spc="0" dirty="0">
                <a:solidFill>
                  <a:srgbClr val="000000">
                    <a:alpha val="100000"/>
                  </a:srgbClr>
                </a:solidFill>
                <a:latin typeface="Scada"/>
              </a:rPr>
              <a:t>за наем жилых помещений
8. Наличие просроченной дебиторской задолженности населения по платежам с истекшим сроком исковой давности</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Начало процесса -
выявление должников с просроченной дебиторской задолженностью</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9" name="TextBox 28"/>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30" name="TextBox 29"/>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 ч</a:t>
            </a:r>
          </a:p>
        </p:txBody>
      </p:sp>
      <p:sp>
        <p:nvSpPr>
          <p:cNvPr id="31" name="TextBox 30"/>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32" name="TextBox 31"/>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Поиск должника в программе 1-С и сравнение с реестром должников, по которым ранее получен исполнительный лист</a:t>
            </a:r>
          </a:p>
        </p:txBody>
      </p:sp>
      <p:sp>
        <p:nvSpPr>
          <p:cNvPr id="33" name="TextBox 32"/>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4" name="TextBox 33"/>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5" name="Рисунок 34"/>
          <p:cNvPicPr>
            <a:picLocks noChangeAspect="1"/>
          </p:cNvPicPr>
          <p:nvPr/>
        </p:nvPicPr>
        <p:blipFill>
          <a:blip r:embed="rId3"/>
          <a:stretch>
            <a:fillRect/>
          </a:stretch>
        </p:blipFill>
        <p:spPr>
          <a:xfrm>
            <a:off x="3133725" y="3743325"/>
            <a:ext cx="790575" cy="419100"/>
          </a:xfrm>
          <a:prstGeom prst="rect">
            <a:avLst/>
          </a:prstGeom>
          <a:noFill/>
          <a:effectLst>
            <a:outerShdw blurRad="57150" dist="19050" dir="2700000" algn="br" rotWithShape="0">
              <a:srgbClr val="000000">
                <a:alpha val="50000"/>
              </a:srgbClr>
            </a:outerShdw>
          </a:effectLst>
        </p:spPr>
      </p:pic>
      <p:sp>
        <p:nvSpPr>
          <p:cNvPr id="36" name="TextBox 35"/>
          <p:cNvSpPr txBox="1"/>
          <p:nvPr/>
        </p:nvSpPr>
        <p:spPr>
          <a:xfrm>
            <a:off x="3133725"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1,2,7</a:t>
            </a:r>
          </a:p>
        </p:txBody>
      </p:sp>
      <p:pic>
        <p:nvPicPr>
          <p:cNvPr id="37" name="Рисунок 36"/>
          <p:cNvPicPr>
            <a:picLocks noChangeAspect="1"/>
          </p:cNvPicPr>
          <p:nvPr/>
        </p:nvPicPr>
        <p:blipFill>
          <a:blip r:embed="rId7"/>
          <a:stretch>
            <a:fillRect/>
          </a:stretch>
        </p:blipFill>
        <p:spPr>
          <a:xfrm>
            <a:off x="2509838" y="3781425"/>
            <a:ext cx="561975" cy="361950"/>
          </a:xfrm>
          <a:prstGeom prst="rect">
            <a:avLst/>
          </a:prstGeom>
          <a:noFill/>
          <a:effectLst>
            <a:outerShdw blurRad="57150" dist="19050" dir="2700000" algn="br" rotWithShape="0">
              <a:srgbClr val="000000">
                <a:alpha val="50000"/>
              </a:srgbClr>
            </a:outerShdw>
          </a:effectLst>
        </p:spPr>
      </p:pic>
      <p:sp>
        <p:nvSpPr>
          <p:cNvPr id="38" name="TextBox 37"/>
          <p:cNvSpPr txBox="1"/>
          <p:nvPr/>
        </p:nvSpPr>
        <p:spPr>
          <a:xfrm>
            <a:off x="24860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9" name="Рисунок 38"/>
          <p:cNvPicPr>
            <a:picLocks noChangeAspect="1"/>
          </p:cNvPicPr>
          <p:nvPr/>
        </p:nvPicPr>
        <p:blipFill>
          <a:blip r:embed="rId8"/>
          <a:stretch>
            <a:fillRect/>
          </a:stretch>
        </p:blipFill>
        <p:spPr>
          <a:xfrm>
            <a:off x="3819525" y="2466975"/>
            <a:ext cx="342900" cy="428625"/>
          </a:xfrm>
          <a:prstGeom prst="rect">
            <a:avLst/>
          </a:prstGeom>
          <a:noFill/>
        </p:spPr>
      </p:pic>
      <p:sp>
        <p:nvSpPr>
          <p:cNvPr id="40" name="TextBox 39"/>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1" name="TextBox 40"/>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42" name="TextBox 41"/>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a:t>
            </a:r>
          </a:p>
        </p:txBody>
      </p:sp>
      <p:sp>
        <p:nvSpPr>
          <p:cNvPr id="43" name="TextBox 42"/>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44" name="TextBox 43"/>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lnSpcReduction="10000"/>
          </a:bodyPr>
          <a:lstStyle/>
          <a:p>
            <a:pPr marL="0" marR="0" lvl="0" indent="0" algn="l" fontAlgn="t">
              <a:lnSpc>
                <a:spcPct val="100000"/>
              </a:lnSpc>
            </a:pPr>
            <a:r>
              <a:rPr lang="ru-RU" sz="900" u="none" spc="0">
                <a:solidFill>
                  <a:srgbClr val="000000">
                    <a:alpha val="100000"/>
                  </a:srgbClr>
                </a:solidFill>
                <a:latin typeface="Scada"/>
              </a:rPr>
              <a:t>Формирование межведомственного запроса в Управление федеральной миграционной службы России (УФМС) о предоставлении сведений о гражданине </a:t>
            </a:r>
          </a:p>
        </p:txBody>
      </p:sp>
      <p:sp>
        <p:nvSpPr>
          <p:cNvPr id="45" name="TextBox 44"/>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6" name="TextBox 45"/>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7" name="Рисунок 46"/>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48" name="TextBox 47"/>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9" name="Рисунок 48"/>
          <p:cNvPicPr>
            <a:picLocks noChangeAspect="1"/>
          </p:cNvPicPr>
          <p:nvPr/>
        </p:nvPicPr>
        <p:blipFill>
          <a:blip r:embed="rId8"/>
          <a:stretch>
            <a:fillRect/>
          </a:stretch>
        </p:blipFill>
        <p:spPr>
          <a:xfrm>
            <a:off x="5581650" y="2466975"/>
            <a:ext cx="342900" cy="428625"/>
          </a:xfrm>
          <a:prstGeom prst="rect">
            <a:avLst/>
          </a:prstGeom>
          <a:noFill/>
        </p:spPr>
      </p:pic>
      <p:sp>
        <p:nvSpPr>
          <p:cNvPr id="50" name="TextBox 49"/>
          <p:cNvSpPr txBox="1"/>
          <p:nvPr/>
        </p:nvSpPr>
        <p:spPr>
          <a:xfrm>
            <a:off x="5543550"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a:t>
            </a:r>
          </a:p>
        </p:txBody>
      </p:sp>
      <p:sp>
        <p:nvSpPr>
          <p:cNvPr id="51" name="TextBox 50"/>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2" name="TextBox 51"/>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53" name="TextBox 52"/>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54" name="TextBox 53"/>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общего отдела</a:t>
            </a:r>
          </a:p>
        </p:txBody>
      </p:sp>
      <p:sp>
        <p:nvSpPr>
          <p:cNvPr id="55" name="TextBox 54"/>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Передача курьеру под роспись межведомственного запроса для доставки в УФМС </a:t>
            </a:r>
          </a:p>
        </p:txBody>
      </p:sp>
      <p:sp>
        <p:nvSpPr>
          <p:cNvPr id="56" name="TextBox 55"/>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7" name="TextBox 56"/>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8" name="Рисунок 57"/>
          <p:cNvPicPr>
            <a:picLocks noChangeAspect="1"/>
          </p:cNvPicPr>
          <p:nvPr/>
        </p:nvPicPr>
        <p:blipFill>
          <a:blip r:embed="rId7"/>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59" name="TextBox 58"/>
          <p:cNvSpPr txBox="1"/>
          <p:nvPr/>
        </p:nvSpPr>
        <p:spPr>
          <a:xfrm>
            <a:off x="65532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0" name="Рисунок 59"/>
          <p:cNvPicPr>
            <a:picLocks noChangeAspect="1"/>
          </p:cNvPicPr>
          <p:nvPr/>
        </p:nvPicPr>
        <p:blipFill>
          <a:blip r:embed="rId8"/>
          <a:stretch>
            <a:fillRect/>
          </a:stretch>
        </p:blipFill>
        <p:spPr>
          <a:xfrm>
            <a:off x="7343775" y="2466975"/>
            <a:ext cx="342900" cy="428625"/>
          </a:xfrm>
          <a:prstGeom prst="rect">
            <a:avLst/>
          </a:prstGeom>
          <a:noFill/>
        </p:spPr>
      </p:pic>
      <p:sp>
        <p:nvSpPr>
          <p:cNvPr id="61" name="TextBox 60"/>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2" name="TextBox 61"/>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a:t>
            </a:r>
          </a:p>
        </p:txBody>
      </p:sp>
      <p:sp>
        <p:nvSpPr>
          <p:cNvPr id="63" name="TextBox 62"/>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168 ч</a:t>
            </a:r>
          </a:p>
        </p:txBody>
      </p:sp>
      <p:sp>
        <p:nvSpPr>
          <p:cNvPr id="64" name="TextBox 63"/>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УФМС</a:t>
            </a:r>
          </a:p>
        </p:txBody>
      </p:sp>
      <p:sp>
        <p:nvSpPr>
          <p:cNvPr id="65" name="TextBox 64"/>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Подготовка ответа на запрос Администрации</a:t>
            </a:r>
          </a:p>
        </p:txBody>
      </p:sp>
      <p:sp>
        <p:nvSpPr>
          <p:cNvPr id="66" name="TextBox 65"/>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67" name="TextBox 66"/>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8" name="Рисунок 67"/>
          <p:cNvPicPr>
            <a:picLocks noChangeAspect="1"/>
          </p:cNvPicPr>
          <p:nvPr/>
        </p:nvPicPr>
        <p:blipFill>
          <a:blip r:embed="rId3"/>
          <a:stretch>
            <a:fillRect/>
          </a:stretch>
        </p:blipFill>
        <p:spPr>
          <a:xfrm>
            <a:off x="1371600" y="6981825"/>
            <a:ext cx="790575" cy="419100"/>
          </a:xfrm>
          <a:prstGeom prst="rect">
            <a:avLst/>
          </a:prstGeom>
          <a:noFill/>
          <a:effectLst>
            <a:outerShdw blurRad="57150" dist="19050" dir="2700000" algn="br" rotWithShape="0">
              <a:srgbClr val="000000">
                <a:alpha val="50000"/>
              </a:srgbClr>
            </a:outerShdw>
          </a:effectLst>
        </p:spPr>
      </p:pic>
      <p:sp>
        <p:nvSpPr>
          <p:cNvPr id="69" name="TextBox 68"/>
          <p:cNvSpPr txBox="1"/>
          <p:nvPr/>
        </p:nvSpPr>
        <p:spPr>
          <a:xfrm>
            <a:off x="1371600"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3</a:t>
            </a:r>
          </a:p>
        </p:txBody>
      </p:sp>
      <p:pic>
        <p:nvPicPr>
          <p:cNvPr id="70" name="Рисунок 69"/>
          <p:cNvPicPr>
            <a:picLocks noChangeAspect="1"/>
          </p:cNvPicPr>
          <p:nvPr/>
        </p:nvPicPr>
        <p:blipFill>
          <a:blip r:embed="rId6"/>
          <a:stretch>
            <a:fillRect/>
          </a:stretch>
        </p:blipFill>
        <p:spPr>
          <a:xfrm>
            <a:off x="733425" y="7019925"/>
            <a:ext cx="590550" cy="361950"/>
          </a:xfrm>
          <a:prstGeom prst="rect">
            <a:avLst/>
          </a:prstGeom>
          <a:noFill/>
          <a:effectLst>
            <a:outerShdw blurRad="57150" dist="19050" dir="2700000" algn="br" rotWithShape="0">
              <a:srgbClr val="000000">
                <a:alpha val="50000"/>
              </a:srgbClr>
            </a:outerShdw>
          </a:effectLst>
        </p:spPr>
      </p:pic>
      <p:sp>
        <p:nvSpPr>
          <p:cNvPr id="71" name="TextBox 70"/>
          <p:cNvSpPr txBox="1"/>
          <p:nvPr/>
        </p:nvSpPr>
        <p:spPr>
          <a:xfrm>
            <a:off x="7239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120 ч</a:t>
            </a:r>
          </a:p>
        </p:txBody>
      </p:sp>
      <p:pic>
        <p:nvPicPr>
          <p:cNvPr id="72" name="Рисунок 71"/>
          <p:cNvPicPr>
            <a:picLocks noChangeAspect="1"/>
          </p:cNvPicPr>
          <p:nvPr/>
        </p:nvPicPr>
        <p:blipFill>
          <a:blip r:embed="rId8"/>
          <a:stretch>
            <a:fillRect/>
          </a:stretch>
        </p:blipFill>
        <p:spPr>
          <a:xfrm>
            <a:off x="323850" y="5705475"/>
            <a:ext cx="342900" cy="428625"/>
          </a:xfrm>
          <a:prstGeom prst="rect">
            <a:avLst/>
          </a:prstGeom>
          <a:noFill/>
        </p:spPr>
      </p:pic>
      <p:pic>
        <p:nvPicPr>
          <p:cNvPr id="73" name="Рисунок 72"/>
          <p:cNvPicPr>
            <a:picLocks noChangeAspect="1"/>
          </p:cNvPicPr>
          <p:nvPr/>
        </p:nvPicPr>
        <p:blipFill>
          <a:blip r:embed="rId8"/>
          <a:stretch>
            <a:fillRect/>
          </a:stretch>
        </p:blipFill>
        <p:spPr>
          <a:xfrm>
            <a:off x="2047875" y="5705475"/>
            <a:ext cx="342900" cy="428625"/>
          </a:xfrm>
          <a:prstGeom prst="rect">
            <a:avLst/>
          </a:prstGeom>
          <a:noFill/>
        </p:spPr>
      </p:pic>
      <p:sp>
        <p:nvSpPr>
          <p:cNvPr id="74" name="TextBox 73"/>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5" name="TextBox 74"/>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5</a:t>
            </a:r>
          </a:p>
        </p:txBody>
      </p:sp>
      <p:sp>
        <p:nvSpPr>
          <p:cNvPr id="76" name="TextBox 75"/>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a:t>
            </a:r>
          </a:p>
        </p:txBody>
      </p:sp>
      <p:sp>
        <p:nvSpPr>
          <p:cNvPr id="77" name="TextBox 76"/>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78" name="TextBox 77"/>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Обработка полученных данных от УФМС - занесение информации о должнике в программу 1-С</a:t>
            </a:r>
          </a:p>
        </p:txBody>
      </p:sp>
      <p:sp>
        <p:nvSpPr>
          <p:cNvPr id="79" name="TextBox 78"/>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0" name="TextBox 79"/>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1" name="Рисунок 80"/>
          <p:cNvPicPr>
            <a:picLocks noChangeAspect="1"/>
          </p:cNvPicPr>
          <p:nvPr/>
        </p:nvPicPr>
        <p:blipFill>
          <a:blip r:embed="rId5"/>
          <a:stretch>
            <a:fillRect/>
          </a:stretch>
        </p:blipFill>
        <p:spPr>
          <a:xfrm>
            <a:off x="2200275" y="4143375"/>
            <a:ext cx="752475" cy="419100"/>
          </a:xfrm>
          <a:prstGeom prst="rect">
            <a:avLst/>
          </a:prstGeom>
          <a:noFill/>
          <a:effectLst>
            <a:outerShdw blurRad="57150" dist="19050" dir="2700000" algn="br" rotWithShape="0">
              <a:srgbClr val="000000">
                <a:alpha val="50000"/>
              </a:srgbClr>
            </a:outerShdw>
          </a:effectLst>
        </p:spPr>
      </p:pic>
      <p:sp>
        <p:nvSpPr>
          <p:cNvPr id="82" name="TextBox 81"/>
          <p:cNvSpPr txBox="1"/>
          <p:nvPr/>
        </p:nvSpPr>
        <p:spPr>
          <a:xfrm>
            <a:off x="2200275" y="4143375"/>
            <a:ext cx="361950"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2</a:t>
            </a:r>
          </a:p>
        </p:txBody>
      </p:sp>
      <p:pic>
        <p:nvPicPr>
          <p:cNvPr id="83" name="Рисунок 82"/>
          <p:cNvPicPr>
            <a:picLocks noChangeAspect="1"/>
          </p:cNvPicPr>
          <p:nvPr/>
        </p:nvPicPr>
        <p:blipFill>
          <a:blip r:embed="rId3"/>
          <a:stretch>
            <a:fillRect/>
          </a:stretch>
        </p:blipFill>
        <p:spPr>
          <a:xfrm>
            <a:off x="3133725" y="6981825"/>
            <a:ext cx="790575" cy="419100"/>
          </a:xfrm>
          <a:prstGeom prst="rect">
            <a:avLst/>
          </a:prstGeom>
          <a:noFill/>
          <a:effectLst>
            <a:outerShdw blurRad="57150" dist="19050" dir="2700000" algn="br" rotWithShape="0">
              <a:srgbClr val="000000">
                <a:alpha val="50000"/>
              </a:srgbClr>
            </a:outerShdw>
          </a:effectLst>
        </p:spPr>
      </p:pic>
      <p:sp>
        <p:nvSpPr>
          <p:cNvPr id="84" name="TextBox 83"/>
          <p:cNvSpPr txBox="1"/>
          <p:nvPr/>
        </p:nvSpPr>
        <p:spPr>
          <a:xfrm>
            <a:off x="3133725"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4</a:t>
            </a:r>
          </a:p>
        </p:txBody>
      </p:sp>
      <p:pic>
        <p:nvPicPr>
          <p:cNvPr id="85" name="Рисунок 84"/>
          <p:cNvPicPr>
            <a:picLocks noChangeAspect="1"/>
          </p:cNvPicPr>
          <p:nvPr/>
        </p:nvPicPr>
        <p:blipFill>
          <a:blip r:embed="rId7"/>
          <a:stretch>
            <a:fillRect/>
          </a:stretch>
        </p:blipFill>
        <p:spPr>
          <a:xfrm>
            <a:off x="2509838" y="7019925"/>
            <a:ext cx="561975" cy="361950"/>
          </a:xfrm>
          <a:prstGeom prst="rect">
            <a:avLst/>
          </a:prstGeom>
          <a:noFill/>
          <a:effectLst>
            <a:outerShdw blurRad="57150" dist="19050" dir="2700000" algn="br" rotWithShape="0">
              <a:srgbClr val="000000">
                <a:alpha val="50000"/>
              </a:srgbClr>
            </a:outerShdw>
          </a:effectLst>
        </p:spPr>
      </p:pic>
      <p:sp>
        <p:nvSpPr>
          <p:cNvPr id="86" name="TextBox 85"/>
          <p:cNvSpPr txBox="1"/>
          <p:nvPr/>
        </p:nvSpPr>
        <p:spPr>
          <a:xfrm>
            <a:off x="24860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87" name="Рисунок 86"/>
          <p:cNvPicPr>
            <a:picLocks noChangeAspect="1"/>
          </p:cNvPicPr>
          <p:nvPr/>
        </p:nvPicPr>
        <p:blipFill>
          <a:blip r:embed="rId8"/>
          <a:stretch>
            <a:fillRect/>
          </a:stretch>
        </p:blipFill>
        <p:spPr>
          <a:xfrm>
            <a:off x="3819525" y="5705475"/>
            <a:ext cx="342900" cy="428625"/>
          </a:xfrm>
          <a:prstGeom prst="rect">
            <a:avLst/>
          </a:prstGeom>
          <a:noFill/>
        </p:spPr>
      </p:pic>
      <p:sp>
        <p:nvSpPr>
          <p:cNvPr id="88" name="TextBox 87"/>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89" name="TextBox 88"/>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6</a:t>
            </a:r>
          </a:p>
        </p:txBody>
      </p:sp>
      <p:sp>
        <p:nvSpPr>
          <p:cNvPr id="90" name="TextBox 89"/>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a:t>
            </a:r>
          </a:p>
        </p:txBody>
      </p:sp>
      <p:sp>
        <p:nvSpPr>
          <p:cNvPr id="91" name="TextBox 90"/>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92" name="TextBox 91"/>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Формирование запроса в отдел по управлению имуществом Администрации о выдаче выписки из реестра муниципального имущества</a:t>
            </a:r>
          </a:p>
        </p:txBody>
      </p:sp>
      <p:sp>
        <p:nvSpPr>
          <p:cNvPr id="93" name="TextBox 92"/>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94" name="TextBox 93"/>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95" name="Рисунок 94"/>
          <p:cNvPicPr>
            <a:picLocks noChangeAspect="1"/>
          </p:cNvPicPr>
          <p:nvPr/>
        </p:nvPicPr>
        <p:blipFill>
          <a:blip r:embed="rId7"/>
          <a:stretch>
            <a:fillRect/>
          </a:stretch>
        </p:blipFill>
        <p:spPr>
          <a:xfrm>
            <a:off x="4814888" y="7019925"/>
            <a:ext cx="561975" cy="361950"/>
          </a:xfrm>
          <a:prstGeom prst="rect">
            <a:avLst/>
          </a:prstGeom>
          <a:noFill/>
          <a:effectLst>
            <a:outerShdw blurRad="57150" dist="19050" dir="2700000" algn="br" rotWithShape="0">
              <a:srgbClr val="000000">
                <a:alpha val="50000"/>
              </a:srgbClr>
            </a:outerShdw>
          </a:effectLst>
        </p:spPr>
      </p:pic>
      <p:sp>
        <p:nvSpPr>
          <p:cNvPr id="96" name="TextBox 95"/>
          <p:cNvSpPr txBox="1"/>
          <p:nvPr/>
        </p:nvSpPr>
        <p:spPr>
          <a:xfrm>
            <a:off x="479107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7" name="Рисунок 96"/>
          <p:cNvPicPr>
            <a:picLocks noChangeAspect="1"/>
          </p:cNvPicPr>
          <p:nvPr/>
        </p:nvPicPr>
        <p:blipFill>
          <a:blip r:embed="rId8"/>
          <a:stretch>
            <a:fillRect/>
          </a:stretch>
        </p:blipFill>
        <p:spPr>
          <a:xfrm>
            <a:off x="5581650" y="5705475"/>
            <a:ext cx="342900" cy="428625"/>
          </a:xfrm>
          <a:prstGeom prst="rect">
            <a:avLst/>
          </a:prstGeom>
          <a:noFill/>
        </p:spPr>
      </p:pic>
      <p:sp>
        <p:nvSpPr>
          <p:cNvPr id="98" name="TextBox 97"/>
          <p:cNvSpPr txBox="1"/>
          <p:nvPr/>
        </p:nvSpPr>
        <p:spPr>
          <a:xfrm>
            <a:off x="5543550" y="51625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a:t>
            </a:r>
          </a:p>
        </p:txBody>
      </p:sp>
      <p:sp>
        <p:nvSpPr>
          <p:cNvPr id="99" name="TextBox 98"/>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100" name="TextBox 99"/>
          <p:cNvSpPr txBox="1"/>
          <p:nvPr/>
        </p:nvSpPr>
        <p:spPr>
          <a:xfrm>
            <a:off x="601027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7</a:t>
            </a:r>
          </a:p>
        </p:txBody>
      </p:sp>
      <p:sp>
        <p:nvSpPr>
          <p:cNvPr id="101" name="TextBox 100"/>
          <p:cNvSpPr txBox="1"/>
          <p:nvPr/>
        </p:nvSpPr>
        <p:spPr>
          <a:xfrm>
            <a:off x="63722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102" name="TextBox 101"/>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 по имущественным отношениям</a:t>
            </a:r>
          </a:p>
        </p:txBody>
      </p:sp>
      <p:sp>
        <p:nvSpPr>
          <p:cNvPr id="103" name="TextBox 102"/>
          <p:cNvSpPr txBox="1"/>
          <p:nvPr/>
        </p:nvSpPr>
        <p:spPr>
          <a:xfrm>
            <a:off x="601027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Формирование выписки из реестра муниципального имущества</a:t>
            </a:r>
          </a:p>
        </p:txBody>
      </p:sp>
      <p:sp>
        <p:nvSpPr>
          <p:cNvPr id="104" name="TextBox 103"/>
          <p:cNvSpPr txBox="1"/>
          <p:nvPr/>
        </p:nvSpPr>
        <p:spPr>
          <a:xfrm>
            <a:off x="601027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105" name="TextBox 104"/>
          <p:cNvSpPr txBox="1"/>
          <p:nvPr/>
        </p:nvSpPr>
        <p:spPr>
          <a:xfrm>
            <a:off x="601027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106" name="Рисунок 105"/>
          <p:cNvPicPr>
            <a:picLocks noChangeAspect="1"/>
          </p:cNvPicPr>
          <p:nvPr/>
        </p:nvPicPr>
        <p:blipFill>
          <a:blip r:embed="rId7"/>
          <a:stretch>
            <a:fillRect/>
          </a:stretch>
        </p:blipFill>
        <p:spPr>
          <a:xfrm>
            <a:off x="6577013" y="7019925"/>
            <a:ext cx="561975" cy="361950"/>
          </a:xfrm>
          <a:prstGeom prst="rect">
            <a:avLst/>
          </a:prstGeom>
          <a:noFill/>
          <a:effectLst>
            <a:outerShdw blurRad="57150" dist="19050" dir="2700000" algn="br" rotWithShape="0">
              <a:srgbClr val="000000">
                <a:alpha val="50000"/>
              </a:srgbClr>
            </a:outerShdw>
          </a:effectLst>
        </p:spPr>
      </p:pic>
      <p:sp>
        <p:nvSpPr>
          <p:cNvPr id="107" name="TextBox 106"/>
          <p:cNvSpPr txBox="1"/>
          <p:nvPr/>
        </p:nvSpPr>
        <p:spPr>
          <a:xfrm>
            <a:off x="65532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108" name="Рисунок 107"/>
          <p:cNvPicPr>
            <a:picLocks noChangeAspect="1"/>
          </p:cNvPicPr>
          <p:nvPr/>
        </p:nvPicPr>
        <p:blipFill>
          <a:blip r:embed="rId8"/>
          <a:stretch>
            <a:fillRect/>
          </a:stretch>
        </p:blipFill>
        <p:spPr>
          <a:xfrm>
            <a:off x="7343775" y="5705475"/>
            <a:ext cx="342900" cy="428625"/>
          </a:xfrm>
          <a:prstGeom prst="rect">
            <a:avLst/>
          </a:prstGeom>
          <a:noFill/>
        </p:spPr>
      </p:pic>
      <p:sp>
        <p:nvSpPr>
          <p:cNvPr id="109" name="TextBox 108"/>
          <p:cNvSpPr txBox="1"/>
          <p:nvPr/>
        </p:nvSpPr>
        <p:spPr>
          <a:xfrm>
            <a:off x="7305675" y="51625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a:solidFill>
                  <a:srgbClr val="000000">
                    <a:alpha val="100000"/>
                  </a:srgbClr>
                </a:solidFill>
                <a:latin typeface="Scada"/>
              </a:rPr>
              <a:t>ЭФФЕКТ ОТ ВНЕДРЕНИЯ. АНАЛИЗ И РЕШЕНИЕ ПРОБЛЕМ</a:t>
            </a:r>
          </a:p>
        </p:txBody>
      </p:sp>
      <p:pic>
        <p:nvPicPr>
          <p:cNvPr id="9" name="Рисунок 8">
            <a:extLst>
              <a:ext uri="{FF2B5EF4-FFF2-40B4-BE49-F238E27FC236}">
                <a16:creationId xmlns:a16="http://schemas.microsoft.com/office/drawing/2014/main" id="{E096D6C0-2A9D-43C2-B1AB-DD91053188FF}"/>
              </a:ext>
            </a:extLst>
          </p:cNvPr>
          <p:cNvPicPr>
            <a:picLocks noChangeAspect="1"/>
          </p:cNvPicPr>
          <p:nvPr/>
        </p:nvPicPr>
        <p:blipFill>
          <a:blip r:embed="rId3"/>
          <a:stretch>
            <a:fillRect/>
          </a:stretch>
        </p:blipFill>
        <p:spPr>
          <a:xfrm>
            <a:off x="161330" y="828675"/>
            <a:ext cx="5472608" cy="6277115"/>
          </a:xfrm>
          <a:prstGeom prst="rect">
            <a:avLst/>
          </a:prstGeom>
        </p:spPr>
      </p:pic>
      <p:pic>
        <p:nvPicPr>
          <p:cNvPr id="7" name="Рисунок 6">
            <a:extLst>
              <a:ext uri="{FF2B5EF4-FFF2-40B4-BE49-F238E27FC236}">
                <a16:creationId xmlns:a16="http://schemas.microsoft.com/office/drawing/2014/main" id="{BE12111C-A4EA-4895-AE97-6DB7962F0FBF}"/>
              </a:ext>
            </a:extLst>
          </p:cNvPr>
          <p:cNvPicPr>
            <a:picLocks noChangeAspect="1"/>
          </p:cNvPicPr>
          <p:nvPr/>
        </p:nvPicPr>
        <p:blipFill>
          <a:blip r:embed="rId4"/>
          <a:stretch>
            <a:fillRect/>
          </a:stretch>
        </p:blipFill>
        <p:spPr>
          <a:xfrm>
            <a:off x="5633938" y="971550"/>
            <a:ext cx="4805462" cy="6134240"/>
          </a:xfrm>
          <a:prstGeom prst="rect">
            <a:avLst/>
          </a:prstGeom>
        </p:spPr>
      </p:pic>
    </p:spTree>
    <p:extLst>
      <p:ext uri="{BB962C8B-B14F-4D97-AF65-F5344CB8AC3E}">
        <p14:creationId xmlns:p14="http://schemas.microsoft.com/office/powerpoint/2010/main" val="153043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4"/>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dirty="0"/>
          </a:p>
        </p:txBody>
      </p:sp>
      <p:sp>
        <p:nvSpPr>
          <p:cNvPr id="4" name="TextBox 3"/>
          <p:cNvSpPr txBox="1"/>
          <p:nvPr/>
        </p:nvSpPr>
        <p:spPr>
          <a:xfrm>
            <a:off x="2572553" y="130323"/>
            <a:ext cx="7915275" cy="609600"/>
          </a:xfrm>
          <a:prstGeom prst="rect">
            <a:avLst/>
          </a:prstGeom>
          <a:noFill/>
        </p:spPr>
        <p:txBody>
          <a:bodyPr lIns="91440" tIns="45720" rIns="91440" bIns="45720" rtlCol="0" anchor="b">
            <a:noAutofit/>
          </a:bodyPr>
          <a:lstStyle/>
          <a:p>
            <a:pPr marL="0" marR="0" lvl="0" indent="0" algn="r" fontAlgn="b">
              <a:lnSpc>
                <a:spcPct val="100000"/>
              </a:lnSpc>
            </a:pPr>
            <a:r>
              <a:rPr lang="ru-RU" sz="2000" b="1" dirty="0">
                <a:solidFill>
                  <a:srgbClr val="000000">
                    <a:alpha val="100000"/>
                  </a:srgbClr>
                </a:solidFill>
                <a:latin typeface="Times New Roman" panose="02020603050405020304" pitchFamily="18" charset="0"/>
                <a:cs typeface="Times New Roman" panose="02020603050405020304" pitchFamily="18" charset="0"/>
              </a:rPr>
              <a:t>ЭФФЕКТ ОТ ВНЕДРЕНИЯ </a:t>
            </a:r>
          </a:p>
          <a:p>
            <a:pPr marL="0" marR="0" lvl="0" indent="0" algn="r" fontAlgn="b">
              <a:lnSpc>
                <a:spcPct val="100000"/>
              </a:lnSpc>
            </a:pPr>
            <a:r>
              <a:rPr lang="ru-RU" sz="2000" b="1" dirty="0">
                <a:solidFill>
                  <a:srgbClr val="000000">
                    <a:alpha val="100000"/>
                  </a:srgbClr>
                </a:solidFill>
                <a:latin typeface="Times New Roman" panose="02020603050405020304" pitchFamily="18" charset="0"/>
                <a:cs typeface="Times New Roman" panose="02020603050405020304" pitchFamily="18" charset="0"/>
              </a:rPr>
              <a:t>Приложение «Инфостенд-онлайн»</a:t>
            </a:r>
            <a:r>
              <a:rPr lang="ru-RU" sz="2000" b="1" u="none" spc="0" dirty="0">
                <a:solidFill>
                  <a:srgbClr val="000000">
                    <a:alpha val="100000"/>
                  </a:srgbClr>
                </a:solidFill>
                <a:latin typeface="Times New Roman" panose="02020603050405020304" pitchFamily="18" charset="0"/>
                <a:cs typeface="Times New Roman" panose="02020603050405020304" pitchFamily="18" charset="0"/>
              </a:rPr>
              <a:t>   </a:t>
            </a:r>
          </a:p>
        </p:txBody>
      </p:sp>
      <p:graphicFrame>
        <p:nvGraphicFramePr>
          <p:cNvPr id="7" name="Объект 6">
            <a:extLst>
              <a:ext uri="{FF2B5EF4-FFF2-40B4-BE49-F238E27FC236}">
                <a16:creationId xmlns:a16="http://schemas.microsoft.com/office/drawing/2014/main" id="{D675DA97-B2EC-4E5F-8A91-FCB2603E1845}"/>
              </a:ext>
            </a:extLst>
          </p:cNvPr>
          <p:cNvGraphicFramePr>
            <a:graphicFrameLocks noChangeAspect="1"/>
          </p:cNvGraphicFramePr>
          <p:nvPr>
            <p:extLst>
              <p:ext uri="{D42A27DB-BD31-4B8C-83A1-F6EECF244321}">
                <p14:modId xmlns:p14="http://schemas.microsoft.com/office/powerpoint/2010/main" val="1326644802"/>
              </p:ext>
            </p:extLst>
          </p:nvPr>
        </p:nvGraphicFramePr>
        <p:xfrm>
          <a:off x="425557" y="895350"/>
          <a:ext cx="6216493" cy="3343201"/>
        </p:xfrm>
        <a:graphic>
          <a:graphicData uri="http://schemas.openxmlformats.org/presentationml/2006/ole">
            <mc:AlternateContent xmlns:mc="http://schemas.openxmlformats.org/markup-compatibility/2006">
              <mc:Choice xmlns:v="urn:schemas-microsoft-com:vml" Requires="v">
                <p:oleObj spid="_x0000_s1194" name="Document" r:id="rId5" imgW="9249915" imgH="4835202" progId="Word.Document.12">
                  <p:embed/>
                </p:oleObj>
              </mc:Choice>
              <mc:Fallback>
                <p:oleObj name="Document" r:id="rId5" imgW="9249915" imgH="4835202" progId="Word.Document.12">
                  <p:embed/>
                  <p:pic>
                    <p:nvPicPr>
                      <p:cNvPr id="0" name=""/>
                      <p:cNvPicPr/>
                      <p:nvPr/>
                    </p:nvPicPr>
                    <p:blipFill>
                      <a:blip r:embed="rId6"/>
                      <a:stretch>
                        <a:fillRect/>
                      </a:stretch>
                    </p:blipFill>
                    <p:spPr>
                      <a:xfrm>
                        <a:off x="425557" y="895350"/>
                        <a:ext cx="6216493" cy="3343201"/>
                      </a:xfrm>
                      <a:prstGeom prst="rect">
                        <a:avLst/>
                      </a:prstGeom>
                    </p:spPr>
                  </p:pic>
                </p:oleObj>
              </mc:Fallback>
            </mc:AlternateContent>
          </a:graphicData>
        </a:graphic>
      </p:graphicFrame>
      <p:pic>
        <p:nvPicPr>
          <p:cNvPr id="13" name="Рисунок 12">
            <a:extLst>
              <a:ext uri="{FF2B5EF4-FFF2-40B4-BE49-F238E27FC236}">
                <a16:creationId xmlns:a16="http://schemas.microsoft.com/office/drawing/2014/main" id="{464276BF-ACEE-4E34-B54F-D06130C4C311}"/>
              </a:ext>
            </a:extLst>
          </p:cNvPr>
          <p:cNvPicPr>
            <a:picLocks noChangeAspect="1"/>
          </p:cNvPicPr>
          <p:nvPr/>
        </p:nvPicPr>
        <p:blipFill>
          <a:blip r:embed="rId7"/>
          <a:stretch>
            <a:fillRect/>
          </a:stretch>
        </p:blipFill>
        <p:spPr>
          <a:xfrm>
            <a:off x="5433907" y="2968699"/>
            <a:ext cx="5257905" cy="4225068"/>
          </a:xfrm>
          <a:prstGeom prst="rect">
            <a:avLst/>
          </a:prstGeom>
        </p:spPr>
      </p:pic>
      <p:pic>
        <p:nvPicPr>
          <p:cNvPr id="16" name="Рисунок 15">
            <a:extLst>
              <a:ext uri="{FF2B5EF4-FFF2-40B4-BE49-F238E27FC236}">
                <a16:creationId xmlns:a16="http://schemas.microsoft.com/office/drawing/2014/main" id="{C92E4084-437C-4D18-886A-A64644EC4BC7}"/>
              </a:ext>
            </a:extLst>
          </p:cNvPr>
          <p:cNvPicPr/>
          <p:nvPr/>
        </p:nvPicPr>
        <p:blipFill>
          <a:blip r:embed="rId8"/>
          <a:stretch>
            <a:fillRect/>
          </a:stretch>
        </p:blipFill>
        <p:spPr>
          <a:xfrm>
            <a:off x="7056340" y="847726"/>
            <a:ext cx="3238500" cy="2035248"/>
          </a:xfrm>
          <a:prstGeom prst="rect">
            <a:avLst/>
          </a:prstGeom>
        </p:spPr>
      </p:pic>
      <p:pic>
        <p:nvPicPr>
          <p:cNvPr id="18" name="Рисунок 17">
            <a:extLst>
              <a:ext uri="{FF2B5EF4-FFF2-40B4-BE49-F238E27FC236}">
                <a16:creationId xmlns:a16="http://schemas.microsoft.com/office/drawing/2014/main" id="{F11251A7-63A5-406D-ACCD-C542DB54970F}"/>
              </a:ext>
            </a:extLst>
          </p:cNvPr>
          <p:cNvPicPr>
            <a:picLocks noChangeAspect="1"/>
          </p:cNvPicPr>
          <p:nvPr/>
        </p:nvPicPr>
        <p:blipFill>
          <a:blip r:embed="rId9"/>
          <a:stretch>
            <a:fillRect/>
          </a:stretch>
        </p:blipFill>
        <p:spPr>
          <a:xfrm>
            <a:off x="352078" y="4251105"/>
            <a:ext cx="5081828" cy="3178247"/>
          </a:xfrm>
          <a:prstGeom prst="rect">
            <a:avLst/>
          </a:prstGeom>
        </p:spPr>
      </p:pic>
      <p:pic>
        <p:nvPicPr>
          <p:cNvPr id="8" name="Рисунок 7">
            <a:extLst>
              <a:ext uri="{FF2B5EF4-FFF2-40B4-BE49-F238E27FC236}">
                <a16:creationId xmlns:a16="http://schemas.microsoft.com/office/drawing/2014/main" id="{1EC74B68-A7E0-4B64-A3F0-640E9075F4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26143" y="6206579"/>
            <a:ext cx="737394" cy="1201241"/>
          </a:xfrm>
          <a:prstGeom prst="rect">
            <a:avLst/>
          </a:prstGeom>
        </p:spPr>
      </p:pic>
    </p:spTree>
    <p:extLst>
      <p:ext uri="{BB962C8B-B14F-4D97-AF65-F5344CB8AC3E}">
        <p14:creationId xmlns:p14="http://schemas.microsoft.com/office/powerpoint/2010/main" val="128357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3"/>
          <a:stretch>
            <a:fillRect/>
          </a:stretch>
        </p:blipFill>
        <p:spPr>
          <a:xfrm>
            <a:off x="361950" y="219075"/>
            <a:ext cx="1543050" cy="428625"/>
          </a:xfrm>
          <a:prstGeom prst="rect">
            <a:avLst/>
          </a:prstGeom>
          <a:noFill/>
        </p:spPr>
      </p:pic>
      <p:sp>
        <p:nvSpPr>
          <p:cNvPr id="2" name="TextBox 1"/>
          <p:cNvSpPr txBox="1"/>
          <p:nvPr/>
        </p:nvSpPr>
        <p:spPr>
          <a:xfrm>
            <a:off x="307181" y="719323"/>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10" name="TextBox 9">
            <a:extLst>
              <a:ext uri="{FF2B5EF4-FFF2-40B4-BE49-F238E27FC236}">
                <a16:creationId xmlns:a16="http://schemas.microsoft.com/office/drawing/2014/main" id="{E1759A5C-69F2-4DAC-9B5A-46612D572954}"/>
              </a:ext>
            </a:extLst>
          </p:cNvPr>
          <p:cNvSpPr txBox="1"/>
          <p:nvPr/>
        </p:nvSpPr>
        <p:spPr>
          <a:xfrm>
            <a:off x="2006052" y="219075"/>
            <a:ext cx="8504029" cy="415498"/>
          </a:xfrm>
          <a:prstGeom prst="rect">
            <a:avLst/>
          </a:prstGeom>
          <a:noFill/>
        </p:spPr>
        <p:txBody>
          <a:bodyPr wrap="square">
            <a:spAutoFit/>
          </a:bodyPr>
          <a:lstStyle/>
          <a:p>
            <a:pPr marL="0" marR="0" lvl="0" indent="0" algn="r" fontAlgn="t">
              <a:lnSpc>
                <a:spcPct val="100000"/>
              </a:lnSpc>
            </a:pPr>
            <a:r>
              <a:rPr lang="ru-RU" sz="2100" b="1" u="none" spc="0" dirty="0">
                <a:latin typeface="Scada"/>
              </a:rPr>
              <a:t>ЭФФЕКТ ОТ ВНЕДРЕНИЯ МЕРОПРИЯТИЙ (ИТОГИ)</a:t>
            </a:r>
          </a:p>
        </p:txBody>
      </p:sp>
      <p:sp>
        <p:nvSpPr>
          <p:cNvPr id="21" name="TextBox 20">
            <a:extLst>
              <a:ext uri="{FF2B5EF4-FFF2-40B4-BE49-F238E27FC236}">
                <a16:creationId xmlns:a16="http://schemas.microsoft.com/office/drawing/2014/main" id="{78D93262-1291-48A3-9308-1C49A2EE3597}"/>
              </a:ext>
            </a:extLst>
          </p:cNvPr>
          <p:cNvSpPr txBox="1"/>
          <p:nvPr/>
        </p:nvSpPr>
        <p:spPr>
          <a:xfrm>
            <a:off x="117766" y="809996"/>
            <a:ext cx="4900774" cy="2509598"/>
          </a:xfrm>
          <a:prstGeom prst="rect">
            <a:avLst/>
          </a:prstGeom>
          <a:noFill/>
        </p:spPr>
        <p:txBody>
          <a:bodyPr wrap="square">
            <a:spAutoFit/>
          </a:bodyPr>
          <a:lstStyle/>
          <a:p>
            <a:r>
              <a:rPr lang="ru-RU" sz="1400" b="1" u="sng" dirty="0">
                <a:solidFill>
                  <a:schemeClr val="tx2"/>
                </a:solidFill>
                <a:latin typeface="Helvetica" panose="020B0604020202020204" pitchFamily="34" charset="0"/>
              </a:rPr>
              <a:t>Основной целевой показатель:</a:t>
            </a:r>
            <a:r>
              <a:rPr lang="ru-RU" sz="1400" b="1" dirty="0">
                <a:solidFill>
                  <a:schemeClr val="tx2"/>
                </a:solidFill>
                <a:latin typeface="Helvetica" panose="020B0604020202020204" pitchFamily="34" charset="0"/>
              </a:rPr>
              <a:t> </a:t>
            </a:r>
            <a:r>
              <a:rPr lang="ru-RU" sz="1400" b="1" dirty="0">
                <a:solidFill>
                  <a:schemeClr val="accent6">
                    <a:lumMod val="75000"/>
                  </a:schemeClr>
                </a:solidFill>
                <a:latin typeface="Helvetica" panose="020B0604020202020204" pitchFamily="34" charset="0"/>
                <a:ea typeface="Times New Roman" panose="02020603050405020304" pitchFamily="18" charset="0"/>
              </a:rPr>
              <a:t>Сокращение просроченной  задолженности по платежам за наем жилых помещений на 10% (446,7 тыс. руб.)</a:t>
            </a:r>
          </a:p>
          <a:p>
            <a:r>
              <a:rPr lang="ru-RU" sz="1400" b="1" u="sng" dirty="0">
                <a:solidFill>
                  <a:schemeClr val="tx2"/>
                </a:solidFill>
                <a:latin typeface="Helvetica" panose="020B0604020202020204" pitchFamily="34" charset="0"/>
                <a:ea typeface="Times New Roman" panose="02020603050405020304" pitchFamily="18" charset="0"/>
              </a:rPr>
              <a:t>Ц</a:t>
            </a:r>
            <a:r>
              <a:rPr lang="ru-RU" sz="1400" b="1" u="sng" kern="1200" dirty="0">
                <a:solidFill>
                  <a:schemeClr val="tx2"/>
                </a:solidFill>
                <a:effectLst/>
                <a:latin typeface="Helvetica" panose="020B0604020202020204" pitchFamily="34" charset="0"/>
                <a:ea typeface="Times New Roman" panose="02020603050405020304" pitchFamily="18" charset="0"/>
              </a:rPr>
              <a:t>ели проекта:</a:t>
            </a:r>
          </a:p>
          <a:p>
            <a:pPr>
              <a:lnSpc>
                <a:spcPts val="1600"/>
              </a:lnSpc>
            </a:pPr>
            <a:r>
              <a:rPr lang="ru-RU" sz="1400" kern="1200" dirty="0">
                <a:solidFill>
                  <a:srgbClr val="000000"/>
                </a:solidFill>
                <a:effectLst/>
                <a:latin typeface="Helvetica" panose="020B0604020202020204" pitchFamily="34" charset="0"/>
                <a:ea typeface="Times New Roman" panose="02020603050405020304" pitchFamily="18" charset="0"/>
              </a:rPr>
              <a:t>- Увеличение количества публикаций - </a:t>
            </a:r>
            <a:r>
              <a:rPr lang="ru-RU" sz="1400" b="1" dirty="0">
                <a:solidFill>
                  <a:schemeClr val="accent6">
                    <a:lumMod val="75000"/>
                  </a:schemeClr>
                </a:solidFill>
                <a:latin typeface="Helvetica" panose="020B0604020202020204" pitchFamily="34" charset="0"/>
              </a:rPr>
              <a:t>в 12 раз;</a:t>
            </a:r>
          </a:p>
          <a:p>
            <a:pPr>
              <a:lnSpc>
                <a:spcPts val="1600"/>
              </a:lnSpc>
            </a:pPr>
            <a:r>
              <a:rPr lang="ru-RU" sz="1400" kern="1200" dirty="0">
                <a:solidFill>
                  <a:srgbClr val="000000"/>
                </a:solidFill>
                <a:effectLst/>
                <a:latin typeface="Helvetica" panose="020B0604020202020204" pitchFamily="34" charset="0"/>
                <a:ea typeface="Times New Roman" panose="02020603050405020304" pitchFamily="18" charset="0"/>
              </a:rPr>
              <a:t>- Увеличение количества претензий, направленных должникам – </a:t>
            </a:r>
            <a:r>
              <a:rPr lang="ru-RU" sz="1400" b="1" dirty="0">
                <a:solidFill>
                  <a:schemeClr val="accent6">
                    <a:lumMod val="75000"/>
                  </a:schemeClr>
                </a:solidFill>
                <a:latin typeface="Helvetica" panose="020B0604020202020204" pitchFamily="34" charset="0"/>
              </a:rPr>
              <a:t>в 15 раз; </a:t>
            </a:r>
            <a:r>
              <a:rPr lang="ru-RU" sz="1400" kern="1200" dirty="0">
                <a:solidFill>
                  <a:srgbClr val="000000"/>
                </a:solidFill>
                <a:effectLst/>
                <a:latin typeface="Helvetica" panose="020B0604020202020204" pitchFamily="34" charset="0"/>
                <a:ea typeface="Times New Roman" panose="02020603050405020304" pitchFamily="18" charset="0"/>
              </a:rPr>
              <a:t>заявлений в суд – </a:t>
            </a:r>
            <a:r>
              <a:rPr lang="ru-RU" sz="1400" b="1" dirty="0">
                <a:solidFill>
                  <a:schemeClr val="accent6">
                    <a:lumMod val="75000"/>
                  </a:schemeClr>
                </a:solidFill>
                <a:latin typeface="Helvetica" panose="020B0604020202020204" pitchFamily="34" charset="0"/>
              </a:rPr>
              <a:t>в 3 раза</a:t>
            </a:r>
          </a:p>
          <a:p>
            <a:pPr algn="ctr">
              <a:lnSpc>
                <a:spcPts val="600"/>
              </a:lnSpc>
            </a:pPr>
            <a:endParaRPr lang="ru-RU" sz="1600" b="1" u="sng" dirty="0">
              <a:solidFill>
                <a:schemeClr val="tx2"/>
              </a:solidFill>
              <a:latin typeface="Helvetica" panose="020B0604020202020204" pitchFamily="34" charset="0"/>
              <a:ea typeface="Times New Roman" panose="02020603050405020304" pitchFamily="18" charset="0"/>
            </a:endParaRPr>
          </a:p>
          <a:p>
            <a:pPr algn="ctr"/>
            <a:r>
              <a:rPr lang="ru-RU" sz="1500" b="1" u="sng" dirty="0">
                <a:solidFill>
                  <a:schemeClr val="tx2"/>
                </a:solidFill>
                <a:latin typeface="Helvetica" panose="020B0604020202020204" pitchFamily="34" charset="0"/>
                <a:ea typeface="Times New Roman" panose="02020603050405020304" pitchFamily="18" charset="0"/>
              </a:rPr>
              <a:t>ДОСТИЖЕНИЕ ЦЕЛЕВОГО ПОКАЗАТЕЛЯ: </a:t>
            </a:r>
            <a:endParaRPr lang="ru-RU" sz="1500" b="1" kern="1200" dirty="0">
              <a:solidFill>
                <a:schemeClr val="accent6">
                  <a:lumMod val="75000"/>
                </a:schemeClr>
              </a:solidFill>
              <a:effectLst/>
              <a:latin typeface="Helvetica" panose="020B0604020202020204" pitchFamily="34" charset="0"/>
              <a:ea typeface="Times New Roman" panose="02020603050405020304" pitchFamily="18" charset="0"/>
            </a:endParaRPr>
          </a:p>
          <a:p>
            <a:pPr algn="ctr">
              <a:lnSpc>
                <a:spcPts val="1600"/>
              </a:lnSpc>
            </a:pPr>
            <a:r>
              <a:rPr lang="ru-RU" sz="1600" b="1" dirty="0">
                <a:latin typeface="Helvetica" panose="020B0604020202020204" pitchFamily="34" charset="0"/>
                <a:ea typeface="Times New Roman" panose="02020603050405020304" pitchFamily="18" charset="0"/>
              </a:rPr>
              <a:t>по сост. на 1 сентября 2024 г. сокращена просроченная задолженность на 24% -</a:t>
            </a:r>
          </a:p>
          <a:p>
            <a:pPr algn="ctr">
              <a:lnSpc>
                <a:spcPts val="1600"/>
              </a:lnSpc>
            </a:pPr>
            <a:r>
              <a:rPr lang="ru-RU" sz="1600" b="1" dirty="0">
                <a:latin typeface="Helvetica" panose="020B0604020202020204" pitchFamily="34" charset="0"/>
                <a:ea typeface="Times New Roman" panose="02020603050405020304" pitchFamily="18" charset="0"/>
              </a:rPr>
              <a:t>на 1 млн. 071 тыс. руб.</a:t>
            </a:r>
            <a:endParaRPr lang="ru-RU" sz="1600" b="1" dirty="0"/>
          </a:p>
        </p:txBody>
      </p:sp>
      <p:cxnSp>
        <p:nvCxnSpPr>
          <p:cNvPr id="23" name="Прямая соединительная линия 22">
            <a:extLst>
              <a:ext uri="{FF2B5EF4-FFF2-40B4-BE49-F238E27FC236}">
                <a16:creationId xmlns:a16="http://schemas.microsoft.com/office/drawing/2014/main" id="{28DF2DE2-42DE-4587-93AC-A2318F97BF21}"/>
              </a:ext>
            </a:extLst>
          </p:cNvPr>
          <p:cNvCxnSpPr>
            <a:cxnSpLocks/>
          </p:cNvCxnSpPr>
          <p:nvPr/>
        </p:nvCxnSpPr>
        <p:spPr>
          <a:xfrm>
            <a:off x="5086005" y="1076927"/>
            <a:ext cx="61856" cy="6244623"/>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9C10BA54-073C-47D4-BB84-B4A5E9A494C2}"/>
              </a:ext>
            </a:extLst>
          </p:cNvPr>
          <p:cNvSpPr txBox="1"/>
          <p:nvPr/>
        </p:nvSpPr>
        <p:spPr>
          <a:xfrm>
            <a:off x="5201891" y="738373"/>
            <a:ext cx="5108898" cy="338554"/>
          </a:xfrm>
          <a:prstGeom prst="rect">
            <a:avLst/>
          </a:prstGeom>
          <a:noFill/>
        </p:spPr>
        <p:txBody>
          <a:bodyPr wrap="square">
            <a:spAutoFit/>
          </a:bodyPr>
          <a:lstStyle/>
          <a:p>
            <a:pPr algn="ctr"/>
            <a:r>
              <a:rPr lang="ru-RU" sz="1600" b="1" u="sng" dirty="0">
                <a:solidFill>
                  <a:schemeClr val="tx2"/>
                </a:solidFill>
                <a:latin typeface="Helvetica" panose="020B0604020202020204" pitchFamily="34" charset="0"/>
                <a:ea typeface="Times New Roman" panose="02020603050405020304" pitchFamily="18" charset="0"/>
              </a:rPr>
              <a:t>Результаты претензионной и исковой работы </a:t>
            </a:r>
          </a:p>
        </p:txBody>
      </p:sp>
      <p:graphicFrame>
        <p:nvGraphicFramePr>
          <p:cNvPr id="13" name="Диаграмма 12">
            <a:extLst>
              <a:ext uri="{FF2B5EF4-FFF2-40B4-BE49-F238E27FC236}">
                <a16:creationId xmlns:a16="http://schemas.microsoft.com/office/drawing/2014/main" id="{2F8D0391-7054-4315-AF51-D8931EC33376}"/>
              </a:ext>
            </a:extLst>
          </p:cNvPr>
          <p:cNvGraphicFramePr/>
          <p:nvPr>
            <p:extLst>
              <p:ext uri="{D42A27DB-BD31-4B8C-83A1-F6EECF244321}">
                <p14:modId xmlns:p14="http://schemas.microsoft.com/office/powerpoint/2010/main" val="1935711816"/>
              </p:ext>
            </p:extLst>
          </p:nvPr>
        </p:nvGraphicFramePr>
        <p:xfrm>
          <a:off x="5091395" y="930215"/>
          <a:ext cx="5293236" cy="17067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a:extLst>
              <a:ext uri="{FF2B5EF4-FFF2-40B4-BE49-F238E27FC236}">
                <a16:creationId xmlns:a16="http://schemas.microsoft.com/office/drawing/2014/main" id="{46DE4345-62CE-41F8-B03B-0032D0225141}"/>
              </a:ext>
            </a:extLst>
          </p:cNvPr>
          <p:cNvGraphicFramePr/>
          <p:nvPr>
            <p:extLst>
              <p:ext uri="{D42A27DB-BD31-4B8C-83A1-F6EECF244321}">
                <p14:modId xmlns:p14="http://schemas.microsoft.com/office/powerpoint/2010/main" val="2157734775"/>
              </p:ext>
            </p:extLst>
          </p:nvPr>
        </p:nvGraphicFramePr>
        <p:xfrm>
          <a:off x="5072570" y="2744678"/>
          <a:ext cx="5437510" cy="199852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92881276-0508-40BB-80C8-4CC99C051696}"/>
              </a:ext>
            </a:extLst>
          </p:cNvPr>
          <p:cNvSpPr txBox="1"/>
          <p:nvPr/>
        </p:nvSpPr>
        <p:spPr>
          <a:xfrm>
            <a:off x="5072570" y="4430442"/>
            <a:ext cx="5580916" cy="1723549"/>
          </a:xfrm>
          <a:prstGeom prst="rect">
            <a:avLst/>
          </a:prstGeom>
          <a:noFill/>
        </p:spPr>
        <p:txBody>
          <a:bodyPr wrap="square">
            <a:spAutoFit/>
          </a:bodyPr>
          <a:lstStyle/>
          <a:p>
            <a:pPr algn="ctr"/>
            <a:r>
              <a:rPr lang="ru-RU" sz="1400" b="1" dirty="0">
                <a:solidFill>
                  <a:srgbClr val="000000"/>
                </a:solidFill>
                <a:latin typeface="Helvetica" panose="020B0604020202020204" pitchFamily="34" charset="0"/>
              </a:rPr>
              <a:t>Направлено в суд 182 заявления / ВЗЫСКАНО 514 тыс. руб.</a:t>
            </a:r>
          </a:p>
          <a:p>
            <a:pPr algn="ctr"/>
            <a:r>
              <a:rPr lang="ru-RU" sz="1400" b="1" i="1" dirty="0">
                <a:solidFill>
                  <a:srgbClr val="7030A0"/>
                </a:solidFill>
                <a:latin typeface="Helvetica" panose="020B0604020202020204" pitchFamily="34" charset="0"/>
              </a:rPr>
              <a:t>(за аналогичный период прошлого года апрель-август 2023г. взыскано 138 </a:t>
            </a:r>
            <a:r>
              <a:rPr lang="ru-RU" sz="1400" b="1" i="1" dirty="0" err="1">
                <a:solidFill>
                  <a:srgbClr val="7030A0"/>
                </a:solidFill>
                <a:latin typeface="Helvetica" panose="020B0604020202020204" pitchFamily="34" charset="0"/>
              </a:rPr>
              <a:t>тыс.руб</a:t>
            </a:r>
            <a:r>
              <a:rPr lang="ru-RU" sz="1400" b="1" i="1" dirty="0">
                <a:solidFill>
                  <a:srgbClr val="7030A0"/>
                </a:solidFill>
                <a:latin typeface="Helvetica" panose="020B0604020202020204" pitchFamily="34" charset="0"/>
              </a:rPr>
              <a:t>.)</a:t>
            </a:r>
          </a:p>
          <a:p>
            <a:pPr algn="ctr"/>
            <a:r>
              <a:rPr lang="ru-RU" sz="1400" dirty="0">
                <a:latin typeface="Helvetica" panose="020B0604020202020204" pitchFamily="34" charset="0"/>
              </a:rPr>
              <a:t>Рост платежей по принудительному взысканию - в 3,5 раза</a:t>
            </a:r>
          </a:p>
          <a:p>
            <a:pPr algn="ctr">
              <a:lnSpc>
                <a:spcPts val="400"/>
              </a:lnSpc>
            </a:pPr>
            <a:endParaRPr lang="ru-RU" sz="1400" dirty="0">
              <a:latin typeface="Helvetica" panose="020B0604020202020204" pitchFamily="34" charset="0"/>
            </a:endParaRPr>
          </a:p>
          <a:p>
            <a:pPr algn="ctr">
              <a:lnSpc>
                <a:spcPts val="1400"/>
              </a:lnSpc>
            </a:pPr>
            <a:r>
              <a:rPr lang="ru-RU" sz="1400" b="1" dirty="0">
                <a:latin typeface="Helvetica" panose="020B0604020202020204" pitchFamily="34" charset="0"/>
              </a:rPr>
              <a:t>Минимизированы риски списания задолженности по решению суда: </a:t>
            </a:r>
            <a:r>
              <a:rPr lang="ru-RU" sz="1300" dirty="0">
                <a:latin typeface="Helvetica" panose="020B0604020202020204" pitchFamily="34" charset="0"/>
              </a:rPr>
              <a:t>на конец проекта средний срок задолженности по взысканиям стал в пределах срока исковой давности – 2 полугодие 2021г. (</a:t>
            </a:r>
            <a:r>
              <a:rPr lang="ru-RU" sz="1300" b="1" i="1" dirty="0">
                <a:solidFill>
                  <a:srgbClr val="7030A0"/>
                </a:solidFill>
                <a:latin typeface="Helvetica" panose="020B0604020202020204" pitchFamily="34" charset="0"/>
              </a:rPr>
              <a:t>на начало проекта был в среднем 2017-2018 год).</a:t>
            </a:r>
          </a:p>
        </p:txBody>
      </p:sp>
      <p:sp>
        <p:nvSpPr>
          <p:cNvPr id="22" name="TextBox 21">
            <a:extLst>
              <a:ext uri="{FF2B5EF4-FFF2-40B4-BE49-F238E27FC236}">
                <a16:creationId xmlns:a16="http://schemas.microsoft.com/office/drawing/2014/main" id="{E8F7E251-0D65-4267-A16C-84F30674B378}"/>
              </a:ext>
            </a:extLst>
          </p:cNvPr>
          <p:cNvSpPr txBox="1"/>
          <p:nvPr/>
        </p:nvSpPr>
        <p:spPr>
          <a:xfrm>
            <a:off x="5039985" y="2516915"/>
            <a:ext cx="5613501" cy="307777"/>
          </a:xfrm>
          <a:prstGeom prst="rect">
            <a:avLst/>
          </a:prstGeom>
          <a:noFill/>
        </p:spPr>
        <p:txBody>
          <a:bodyPr wrap="square">
            <a:spAutoFit/>
          </a:bodyPr>
          <a:lstStyle/>
          <a:p>
            <a:pPr algn="ctr"/>
            <a:r>
              <a:rPr lang="ru-RU" sz="1400" b="1" dirty="0">
                <a:solidFill>
                  <a:srgbClr val="000000"/>
                </a:solidFill>
                <a:latin typeface="Helvetica" panose="020B0604020202020204" pitchFamily="34" charset="0"/>
              </a:rPr>
              <a:t>Направлено 425 претензий / Оплачено 365 тыс. руб.</a:t>
            </a:r>
          </a:p>
        </p:txBody>
      </p:sp>
      <p:sp>
        <p:nvSpPr>
          <p:cNvPr id="24" name="TextBox 23">
            <a:extLst>
              <a:ext uri="{FF2B5EF4-FFF2-40B4-BE49-F238E27FC236}">
                <a16:creationId xmlns:a16="http://schemas.microsoft.com/office/drawing/2014/main" id="{3D7D24E9-5888-49C4-9D2F-9E10C4422B5B}"/>
              </a:ext>
            </a:extLst>
          </p:cNvPr>
          <p:cNvSpPr txBox="1"/>
          <p:nvPr/>
        </p:nvSpPr>
        <p:spPr>
          <a:xfrm>
            <a:off x="117765" y="3526938"/>
            <a:ext cx="4820191" cy="833422"/>
          </a:xfrm>
          <a:prstGeom prst="rect">
            <a:avLst/>
          </a:prstGeom>
          <a:noFill/>
        </p:spPr>
        <p:txBody>
          <a:bodyPr wrap="square">
            <a:spAutoFit/>
          </a:bodyPr>
          <a:lstStyle/>
          <a:p>
            <a:pPr>
              <a:lnSpc>
                <a:spcPts val="1400"/>
              </a:lnSpc>
            </a:pPr>
            <a:r>
              <a:rPr lang="ru-RU" sz="1400" b="1" dirty="0">
                <a:solidFill>
                  <a:schemeClr val="accent6">
                    <a:lumMod val="75000"/>
                  </a:schemeClr>
                </a:solidFill>
                <a:latin typeface="Helvetica" panose="020B0604020202020204" pitchFamily="34" charset="0"/>
              </a:rPr>
              <a:t>Информационная работа - </a:t>
            </a:r>
            <a:r>
              <a:rPr lang="ru-RU" sz="1400" b="1" dirty="0">
                <a:solidFill>
                  <a:srgbClr val="0070C0"/>
                </a:solidFill>
                <a:latin typeface="Helvetica" panose="020B0604020202020204" pitchFamily="34" charset="0"/>
              </a:rPr>
              <a:t>Количество публикаций в газете «Красная искра» и интернет-ресурсах:</a:t>
            </a:r>
          </a:p>
          <a:p>
            <a:pPr>
              <a:lnSpc>
                <a:spcPts val="1400"/>
              </a:lnSpc>
            </a:pPr>
            <a:r>
              <a:rPr lang="ru-RU" sz="1400" i="1" dirty="0">
                <a:solidFill>
                  <a:srgbClr val="7030A0"/>
                </a:solidFill>
                <a:latin typeface="Helvetica" panose="020B0604020202020204" pitchFamily="34" charset="0"/>
              </a:rPr>
              <a:t>2023 год 		 1</a:t>
            </a:r>
            <a:r>
              <a:rPr lang="ru-RU" sz="1400" b="1" i="1" dirty="0">
                <a:solidFill>
                  <a:srgbClr val="7030A0"/>
                </a:solidFill>
                <a:latin typeface="Helvetica" panose="020B0604020202020204" pitchFamily="34" charset="0"/>
              </a:rPr>
              <a:t> публикация</a:t>
            </a:r>
          </a:p>
          <a:p>
            <a:pPr>
              <a:lnSpc>
                <a:spcPts val="1400"/>
              </a:lnSpc>
            </a:pPr>
            <a:r>
              <a:rPr lang="ru-RU" sz="1400" dirty="0">
                <a:solidFill>
                  <a:srgbClr val="000000"/>
                </a:solidFill>
                <a:latin typeface="Helvetica" panose="020B0604020202020204" pitchFamily="34" charset="0"/>
              </a:rPr>
              <a:t>в рамках проекта	 </a:t>
            </a:r>
            <a:r>
              <a:rPr lang="ru-RU" sz="1400" b="1" dirty="0">
                <a:solidFill>
                  <a:srgbClr val="000000"/>
                </a:solidFill>
                <a:latin typeface="Helvetica" panose="020B0604020202020204" pitchFamily="34" charset="0"/>
              </a:rPr>
              <a:t>12 публикаций</a:t>
            </a:r>
          </a:p>
        </p:txBody>
      </p:sp>
      <p:sp>
        <p:nvSpPr>
          <p:cNvPr id="25" name="TextBox 24">
            <a:extLst>
              <a:ext uri="{FF2B5EF4-FFF2-40B4-BE49-F238E27FC236}">
                <a16:creationId xmlns:a16="http://schemas.microsoft.com/office/drawing/2014/main" id="{E3ECEBC7-3B88-43B8-AE6F-8A94B6956659}"/>
              </a:ext>
            </a:extLst>
          </p:cNvPr>
          <p:cNvSpPr txBox="1"/>
          <p:nvPr/>
        </p:nvSpPr>
        <p:spPr>
          <a:xfrm>
            <a:off x="40000" y="6859173"/>
            <a:ext cx="4914248" cy="598177"/>
          </a:xfrm>
          <a:prstGeom prst="rect">
            <a:avLst/>
          </a:prstGeom>
          <a:noFill/>
        </p:spPr>
        <p:txBody>
          <a:bodyPr wrap="square">
            <a:spAutoFit/>
          </a:bodyPr>
          <a:lstStyle/>
          <a:p>
            <a:pPr algn="ctr">
              <a:lnSpc>
                <a:spcPts val="1300"/>
              </a:lnSpc>
            </a:pPr>
            <a:r>
              <a:rPr lang="ru-RU" sz="1400" i="1" dirty="0"/>
              <a:t>Для закрепления результата по проекту </a:t>
            </a:r>
            <a:r>
              <a:rPr lang="ru-RU" sz="1400" b="1" i="1" dirty="0"/>
              <a:t>утвержден план работы с должниками </a:t>
            </a:r>
            <a:r>
              <a:rPr lang="ru-RU" sz="1400" i="1" dirty="0"/>
              <a:t>по количеству претензий и заявлений в суд (по бюджету города и по бюджету района)</a:t>
            </a:r>
          </a:p>
        </p:txBody>
      </p:sp>
      <p:sp>
        <p:nvSpPr>
          <p:cNvPr id="17" name="TextBox 16">
            <a:extLst>
              <a:ext uri="{FF2B5EF4-FFF2-40B4-BE49-F238E27FC236}">
                <a16:creationId xmlns:a16="http://schemas.microsoft.com/office/drawing/2014/main" id="{8E019FAF-5527-4331-A322-68090C3B245E}"/>
              </a:ext>
            </a:extLst>
          </p:cNvPr>
          <p:cNvSpPr txBox="1"/>
          <p:nvPr/>
        </p:nvSpPr>
        <p:spPr>
          <a:xfrm>
            <a:off x="-126701" y="3203773"/>
            <a:ext cx="5328592" cy="323165"/>
          </a:xfrm>
          <a:prstGeom prst="rect">
            <a:avLst/>
          </a:prstGeom>
          <a:noFill/>
        </p:spPr>
        <p:txBody>
          <a:bodyPr wrap="square">
            <a:spAutoFit/>
          </a:bodyPr>
          <a:lstStyle/>
          <a:p>
            <a:pPr algn="ctr"/>
            <a:r>
              <a:rPr lang="ru-RU" sz="1500" b="1" u="sng" dirty="0">
                <a:solidFill>
                  <a:schemeClr val="tx2"/>
                </a:solidFill>
                <a:latin typeface="Helvetica" panose="020B0604020202020204" pitchFamily="34" charset="0"/>
                <a:ea typeface="Times New Roman" panose="02020603050405020304" pitchFamily="18" charset="0"/>
              </a:rPr>
              <a:t>Результаты информационной и социальной работы </a:t>
            </a:r>
            <a:endParaRPr lang="ru-RU" sz="1500" b="1" kern="1200" dirty="0">
              <a:solidFill>
                <a:schemeClr val="accent6">
                  <a:lumMod val="75000"/>
                </a:schemeClr>
              </a:solidFill>
              <a:effectLst/>
              <a:latin typeface="Helvetica" panose="020B0604020202020204" pitchFamily="34" charset="0"/>
              <a:ea typeface="Times New Roman" panose="02020603050405020304" pitchFamily="18" charset="0"/>
            </a:endParaRPr>
          </a:p>
        </p:txBody>
      </p:sp>
      <p:sp>
        <p:nvSpPr>
          <p:cNvPr id="27" name="TextBox 26">
            <a:extLst>
              <a:ext uri="{FF2B5EF4-FFF2-40B4-BE49-F238E27FC236}">
                <a16:creationId xmlns:a16="http://schemas.microsoft.com/office/drawing/2014/main" id="{A5D341F1-D33C-4FFB-8C93-659339A2E3D4}"/>
              </a:ext>
            </a:extLst>
          </p:cNvPr>
          <p:cNvSpPr txBox="1"/>
          <p:nvPr/>
        </p:nvSpPr>
        <p:spPr>
          <a:xfrm rot="10800000" flipV="1">
            <a:off x="5215324" y="6179683"/>
            <a:ext cx="5451596" cy="1233671"/>
          </a:xfrm>
          <a:prstGeom prst="rect">
            <a:avLst/>
          </a:prstGeom>
          <a:noFill/>
        </p:spPr>
        <p:txBody>
          <a:bodyPr wrap="square">
            <a:spAutoFit/>
          </a:bodyPr>
          <a:lstStyle/>
          <a:p>
            <a:pPr algn="ctr">
              <a:lnSpc>
                <a:spcPts val="1400"/>
              </a:lnSpc>
            </a:pPr>
            <a:r>
              <a:rPr lang="ru-RU" sz="1600" b="1" u="sng" dirty="0">
                <a:solidFill>
                  <a:schemeClr val="tx2"/>
                </a:solidFill>
                <a:latin typeface="Helvetica" panose="020B0604020202020204" pitchFamily="34" charset="0"/>
              </a:rPr>
              <a:t>Результаты применения экономических рычагов </a:t>
            </a:r>
          </a:p>
          <a:p>
            <a:pPr>
              <a:lnSpc>
                <a:spcPts val="1500"/>
              </a:lnSpc>
            </a:pPr>
            <a:r>
              <a:rPr lang="ru-RU" sz="1600" dirty="0">
                <a:solidFill>
                  <a:srgbClr val="000000">
                    <a:alpha val="100000"/>
                  </a:srgbClr>
                </a:solidFill>
                <a:latin typeface="Scada"/>
              </a:rPr>
              <a:t>       Сокращение просроченной задолженности в результате:</a:t>
            </a:r>
          </a:p>
          <a:p>
            <a:pPr marL="285750" indent="-285750">
              <a:lnSpc>
                <a:spcPts val="1500"/>
              </a:lnSpc>
              <a:buFontTx/>
              <a:buChar char="-"/>
            </a:pPr>
            <a:r>
              <a:rPr lang="ru-RU" sz="1400" dirty="0">
                <a:solidFill>
                  <a:srgbClr val="000000">
                    <a:alpha val="100000"/>
                  </a:srgbClr>
                </a:solidFill>
                <a:latin typeface="Scada"/>
              </a:rPr>
              <a:t>перерасчета излишне начисленных платежей по приватизированным квартирам</a:t>
            </a:r>
            <a:r>
              <a:rPr lang="ru-RU" sz="1400" b="1" dirty="0">
                <a:solidFill>
                  <a:srgbClr val="000000">
                    <a:alpha val="100000"/>
                  </a:srgbClr>
                </a:solidFill>
                <a:latin typeface="Scada"/>
              </a:rPr>
              <a:t> </a:t>
            </a:r>
            <a:r>
              <a:rPr lang="ru-RU" sz="1400" dirty="0">
                <a:solidFill>
                  <a:srgbClr val="000000">
                    <a:alpha val="100000"/>
                  </a:srgbClr>
                </a:solidFill>
                <a:latin typeface="Scada"/>
              </a:rPr>
              <a:t>на сумму </a:t>
            </a:r>
            <a:r>
              <a:rPr lang="ru-RU" sz="1400" b="1" dirty="0">
                <a:solidFill>
                  <a:srgbClr val="000000">
                    <a:alpha val="100000"/>
                  </a:srgbClr>
                </a:solidFill>
                <a:latin typeface="Scada"/>
              </a:rPr>
              <a:t>130 </a:t>
            </a:r>
            <a:r>
              <a:rPr lang="ru-RU" sz="1400" b="1" dirty="0" err="1">
                <a:solidFill>
                  <a:srgbClr val="000000">
                    <a:alpha val="100000"/>
                  </a:srgbClr>
                </a:solidFill>
                <a:latin typeface="Scada"/>
              </a:rPr>
              <a:t>тыс.руб</a:t>
            </a:r>
            <a:r>
              <a:rPr lang="ru-RU" sz="1400" b="1" dirty="0">
                <a:solidFill>
                  <a:srgbClr val="000000">
                    <a:alpha val="100000"/>
                  </a:srgbClr>
                </a:solidFill>
                <a:latin typeface="Scada"/>
              </a:rPr>
              <a:t>.,</a:t>
            </a:r>
          </a:p>
          <a:p>
            <a:pPr marL="285750" indent="-285750">
              <a:lnSpc>
                <a:spcPts val="1500"/>
              </a:lnSpc>
              <a:buFontTx/>
              <a:buChar char="-"/>
            </a:pPr>
            <a:r>
              <a:rPr lang="ru-RU" sz="1400" dirty="0">
                <a:solidFill>
                  <a:srgbClr val="000000">
                    <a:alpha val="100000"/>
                  </a:srgbClr>
                </a:solidFill>
                <a:latin typeface="Scada"/>
              </a:rPr>
              <a:t>списания сомнительной задолженности  на сумму </a:t>
            </a:r>
            <a:r>
              <a:rPr lang="ru-RU" sz="1400" b="1" dirty="0">
                <a:solidFill>
                  <a:srgbClr val="000000">
                    <a:alpha val="100000"/>
                  </a:srgbClr>
                </a:solidFill>
                <a:latin typeface="Scada"/>
              </a:rPr>
              <a:t>309</a:t>
            </a:r>
            <a:r>
              <a:rPr lang="ru-RU" sz="1400" dirty="0">
                <a:solidFill>
                  <a:srgbClr val="000000">
                    <a:alpha val="100000"/>
                  </a:srgbClr>
                </a:solidFill>
                <a:latin typeface="Scada"/>
              </a:rPr>
              <a:t> </a:t>
            </a:r>
            <a:r>
              <a:rPr lang="ru-RU" sz="1400" b="1" dirty="0">
                <a:solidFill>
                  <a:srgbClr val="000000">
                    <a:alpha val="100000"/>
                  </a:srgbClr>
                </a:solidFill>
                <a:latin typeface="Scada"/>
              </a:rPr>
              <a:t>тыс. руб. </a:t>
            </a:r>
            <a:r>
              <a:rPr lang="ru-RU" sz="1400" dirty="0">
                <a:solidFill>
                  <a:srgbClr val="000000">
                    <a:alpha val="100000"/>
                  </a:srgbClr>
                </a:solidFill>
                <a:latin typeface="Scada"/>
              </a:rPr>
              <a:t>(проведено 2 комиссии;</a:t>
            </a:r>
            <a:r>
              <a:rPr lang="ru-RU" sz="1400" b="1" dirty="0">
                <a:solidFill>
                  <a:srgbClr val="000000">
                    <a:alpha val="100000"/>
                  </a:srgbClr>
                </a:solidFill>
                <a:latin typeface="Scada"/>
              </a:rPr>
              <a:t> </a:t>
            </a:r>
            <a:r>
              <a:rPr lang="ru-RU" sz="1300" b="1" i="1" dirty="0">
                <a:solidFill>
                  <a:srgbClr val="7030A0"/>
                </a:solidFill>
                <a:latin typeface="Helvetica" panose="020B0604020202020204" pitchFamily="34" charset="0"/>
              </a:rPr>
              <a:t>в 2023 году – не проводились)</a:t>
            </a:r>
          </a:p>
        </p:txBody>
      </p:sp>
      <p:sp>
        <p:nvSpPr>
          <p:cNvPr id="28" name="TextBox 27">
            <a:extLst>
              <a:ext uri="{FF2B5EF4-FFF2-40B4-BE49-F238E27FC236}">
                <a16:creationId xmlns:a16="http://schemas.microsoft.com/office/drawing/2014/main" id="{1D8B5115-38DB-4663-8A6D-CD03E526BE1E}"/>
              </a:ext>
            </a:extLst>
          </p:cNvPr>
          <p:cNvSpPr txBox="1"/>
          <p:nvPr/>
        </p:nvSpPr>
        <p:spPr>
          <a:xfrm rot="10800000" flipV="1">
            <a:off x="100182" y="4287959"/>
            <a:ext cx="4972388" cy="2573140"/>
          </a:xfrm>
          <a:prstGeom prst="rect">
            <a:avLst/>
          </a:prstGeom>
          <a:noFill/>
        </p:spPr>
        <p:txBody>
          <a:bodyPr wrap="square">
            <a:spAutoFit/>
          </a:bodyPr>
          <a:lstStyle/>
          <a:p>
            <a:pPr marL="38100" marR="38100" lvl="0" algn="just" fontAlgn="t">
              <a:lnSpc>
                <a:spcPts val="1300"/>
              </a:lnSpc>
              <a:defRPr/>
            </a:pPr>
            <a:r>
              <a:rPr lang="ru-RU" sz="1400" b="1" dirty="0">
                <a:solidFill>
                  <a:schemeClr val="accent6">
                    <a:lumMod val="75000"/>
                  </a:schemeClr>
                </a:solidFill>
                <a:latin typeface="Helvetica" panose="020B0604020202020204" pitchFamily="34" charset="0"/>
              </a:rPr>
              <a:t>Социальная работа</a:t>
            </a:r>
          </a:p>
          <a:p>
            <a:pPr marL="38100" marR="38100" lvl="0" algn="just" fontAlgn="t">
              <a:lnSpc>
                <a:spcPts val="1500"/>
              </a:lnSpc>
              <a:defRPr/>
            </a:pPr>
            <a:r>
              <a:rPr lang="ru-RU" sz="1400" dirty="0">
                <a:latin typeface="Helvetica" panose="020B0604020202020204" pitchFamily="34" charset="0"/>
              </a:rPr>
              <a:t>Часть претензий была вручена лично в руки должникам:</a:t>
            </a:r>
          </a:p>
          <a:p>
            <a:pPr marL="38100" marR="38100" lvl="0" algn="just" fontAlgn="t">
              <a:lnSpc>
                <a:spcPts val="1500"/>
              </a:lnSpc>
              <a:defRPr/>
            </a:pPr>
            <a:r>
              <a:rPr lang="ru-RU" sz="1400" dirty="0">
                <a:latin typeface="Helvetica" panose="020B0604020202020204" pitchFamily="34" charset="0"/>
              </a:rPr>
              <a:t>- </a:t>
            </a:r>
            <a:r>
              <a:rPr lang="ru-RU" sz="1400" b="1" dirty="0">
                <a:latin typeface="Helvetica" panose="020B0604020202020204" pitchFamily="34" charset="0"/>
              </a:rPr>
              <a:t>даны разъяснения по вопросам в сфере жилищных отношений, </a:t>
            </a:r>
          </a:p>
          <a:p>
            <a:pPr marL="38100" marR="38100" lvl="0" algn="just" fontAlgn="t">
              <a:lnSpc>
                <a:spcPts val="1500"/>
              </a:lnSpc>
              <a:defRPr/>
            </a:pPr>
            <a:r>
              <a:rPr lang="ru-RU" sz="1400" b="1" dirty="0">
                <a:latin typeface="Helvetica" panose="020B0604020202020204" pitchFamily="34" charset="0"/>
              </a:rPr>
              <a:t>- оставлены контакты МКУ «Центр по работе с населением» </a:t>
            </a:r>
            <a:r>
              <a:rPr lang="ru-RU" sz="1400" dirty="0">
                <a:latin typeface="Helvetica" panose="020B0604020202020204" pitchFamily="34" charset="0"/>
              </a:rPr>
              <a:t>(нанимателям, называвшим причину образования долга - отсутствие работы). Должникам предлагалось принять участие в работе по уборке города с целью погашения долга. </a:t>
            </a:r>
          </a:p>
          <a:p>
            <a:pPr marL="38100" marR="38100" lvl="0" algn="just" fontAlgn="t">
              <a:lnSpc>
                <a:spcPts val="1000"/>
              </a:lnSpc>
              <a:defRPr/>
            </a:pPr>
            <a:r>
              <a:rPr lang="ru-RU" sz="1400" dirty="0">
                <a:latin typeface="Helvetica" panose="020B0604020202020204" pitchFamily="34" charset="0"/>
              </a:rPr>
              <a:t>      </a:t>
            </a:r>
          </a:p>
          <a:p>
            <a:pPr marL="38100" marR="38100" lvl="0" algn="just" fontAlgn="t">
              <a:lnSpc>
                <a:spcPts val="1500"/>
              </a:lnSpc>
              <a:defRPr/>
            </a:pPr>
            <a:r>
              <a:rPr lang="ru-RU" sz="1400" b="1" dirty="0">
                <a:latin typeface="Helvetica" panose="020B0604020202020204" pitchFamily="34" charset="0"/>
              </a:rPr>
              <a:t>√ </a:t>
            </a:r>
            <a:r>
              <a:rPr lang="ru-RU" sz="1400" dirty="0">
                <a:latin typeface="Helvetica" panose="020B0604020202020204" pitchFamily="34" charset="0"/>
              </a:rPr>
              <a:t>Во время проекта</a:t>
            </a:r>
            <a:r>
              <a:rPr lang="ru-RU" sz="1400" b="1" dirty="0">
                <a:latin typeface="Helvetica" panose="020B0604020202020204" pitchFamily="34" charset="0"/>
              </a:rPr>
              <a:t> </a:t>
            </a:r>
            <a:r>
              <a:rPr lang="ru-RU" sz="1400" dirty="0">
                <a:latin typeface="Helvetica" panose="020B0604020202020204" pitchFamily="34" charset="0"/>
              </a:rPr>
              <a:t>заключено с нанимателями                       </a:t>
            </a:r>
            <a:r>
              <a:rPr lang="ru-RU" sz="1400" b="1" dirty="0">
                <a:latin typeface="Helvetica" panose="020B0604020202020204" pitchFamily="34" charset="0"/>
              </a:rPr>
              <a:t>6 соглашений о погашении задолженности в рассрочку </a:t>
            </a:r>
            <a:r>
              <a:rPr lang="ru-RU" sz="1400" dirty="0">
                <a:latin typeface="Helvetica" panose="020B0604020202020204" pitchFamily="34" charset="0"/>
              </a:rPr>
              <a:t>(на сумму 126 </a:t>
            </a:r>
            <a:r>
              <a:rPr lang="ru-RU" sz="1400" dirty="0" err="1">
                <a:latin typeface="Helvetica" panose="020B0604020202020204" pitchFamily="34" charset="0"/>
              </a:rPr>
              <a:t>тыс.руб</a:t>
            </a:r>
            <a:r>
              <a:rPr lang="ru-RU" sz="1400" dirty="0">
                <a:latin typeface="Helvetica" panose="020B0604020202020204" pitchFamily="34" charset="0"/>
              </a:rPr>
              <a:t>.).</a:t>
            </a:r>
          </a:p>
        </p:txBody>
      </p:sp>
      <p:graphicFrame>
        <p:nvGraphicFramePr>
          <p:cNvPr id="32" name="Таблица 31">
            <a:extLst>
              <a:ext uri="{FF2B5EF4-FFF2-40B4-BE49-F238E27FC236}">
                <a16:creationId xmlns:a16="http://schemas.microsoft.com/office/drawing/2014/main" id="{F1004CB1-EC18-40CB-B0BA-33B497B7EC6E}"/>
              </a:ext>
            </a:extLst>
          </p:cNvPr>
          <p:cNvGraphicFramePr>
            <a:graphicFrameLocks noGrp="1"/>
          </p:cNvGraphicFramePr>
          <p:nvPr>
            <p:extLst>
              <p:ext uri="{D42A27DB-BD31-4B8C-83A1-F6EECF244321}">
                <p14:modId xmlns:p14="http://schemas.microsoft.com/office/powerpoint/2010/main" val="2352698237"/>
              </p:ext>
            </p:extLst>
          </p:nvPr>
        </p:nvGraphicFramePr>
        <p:xfrm>
          <a:off x="100181" y="6836229"/>
          <a:ext cx="4972389" cy="598176"/>
        </p:xfrm>
        <a:graphic>
          <a:graphicData uri="http://schemas.openxmlformats.org/drawingml/2006/table">
            <a:tbl>
              <a:tblPr/>
              <a:tblGrid>
                <a:gridCol w="4972389">
                  <a:extLst>
                    <a:ext uri="{9D8B030D-6E8A-4147-A177-3AD203B41FA5}">
                      <a16:colId xmlns:a16="http://schemas.microsoft.com/office/drawing/2014/main" val="3675786535"/>
                    </a:ext>
                  </a:extLst>
                </a:gridCol>
              </a:tblGrid>
              <a:tr h="598176">
                <a:tc>
                  <a:txBody>
                    <a:bodyPr/>
                    <a:lstStyle/>
                    <a:p>
                      <a:r>
                        <a:rPr lang="ru-RU" dirty="0"/>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059388421"/>
                  </a:ext>
                </a:extLst>
              </a:tr>
            </a:tbl>
          </a:graphicData>
        </a:graphic>
      </p:graphicFrame>
    </p:spTree>
    <p:extLst>
      <p:ext uri="{BB962C8B-B14F-4D97-AF65-F5344CB8AC3E}">
        <p14:creationId xmlns:p14="http://schemas.microsoft.com/office/powerpoint/2010/main" val="208769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p:cNvSpPr txBox="1">
            <a:spLocks/>
          </p:cNvSpPr>
          <p:nvPr/>
        </p:nvSpPr>
        <p:spPr>
          <a:xfrm>
            <a:off x="2021148" y="689975"/>
            <a:ext cx="7072241" cy="508950"/>
          </a:xfrm>
          <a:prstGeom prst="rect">
            <a:avLst/>
          </a:prstGeom>
          <a:noFill/>
        </p:spPr>
        <p:txBody>
          <a:bodyPr vert="horz" lIns="100796" tIns="50398" rIns="100796" bIns="50398" rtlCol="0" anchor="t" anchorCtr="0">
            <a:noAutofit/>
          </a:bodyPr>
          <a:lstStyle>
            <a:lvl1pPr algn="l" defTabSz="914400" rtl="0" eaLnBrk="1" latinLnBrk="0" hangingPunct="1">
              <a:lnSpc>
                <a:spcPct val="90000"/>
              </a:lnSpc>
              <a:spcBef>
                <a:spcPct val="0"/>
              </a:spcBef>
              <a:buNone/>
              <a:defRPr lang="ru-RU" sz="4400" kern="1200" dirty="0">
                <a:solidFill>
                  <a:srgbClr val="002060"/>
                </a:solidFill>
                <a:latin typeface="Fedra Sans Pro Bold" panose="020B0804040000020004" pitchFamily="34" charset="0"/>
                <a:ea typeface="+mj-ea"/>
                <a:cs typeface="+mj-cs"/>
              </a:defRPr>
            </a:lvl1pPr>
          </a:lstStyle>
          <a:p>
            <a:pPr defTabSz="1007943">
              <a:defRPr/>
            </a:pPr>
            <a:r>
              <a:rPr lang="ru-RU" sz="1543" b="1" spc="44" dirty="0">
                <a:solidFill>
                  <a:srgbClr val="5B9BD5">
                    <a:lumMod val="75000"/>
                  </a:srgbClr>
                </a:solidFill>
                <a:latin typeface="Arial" panose="020B0604020202020204" pitchFamily="34" charset="0"/>
                <a:cs typeface="Arial" panose="020B0604020202020204" pitchFamily="34" charset="0"/>
                <a:sym typeface="Rasa Medium"/>
              </a:rPr>
              <a:t>АДМИНИСТРАЦИЯ БОРОВИЧСКОГО МУНИЦИПАЛЬНОГО РАЙОНА</a:t>
            </a:r>
            <a:endParaRPr lang="ru-RU" sz="1543" b="1" spc="44" dirty="0">
              <a:solidFill>
                <a:srgbClr val="5B9BD5">
                  <a:lumMod val="75000"/>
                </a:srgbClr>
              </a:solidFill>
              <a:latin typeface="Arial" panose="020B0604020202020204" pitchFamily="34" charset="0"/>
              <a:cs typeface="Arial" panose="020B0604020202020204" pitchFamily="34" charset="0"/>
            </a:endParaRPr>
          </a:p>
        </p:txBody>
      </p:sp>
      <p:sp>
        <p:nvSpPr>
          <p:cNvPr id="5132" name="AutoShape 41" descr="Картинки по запросу водоочистная станция">
            <a:extLst>
              <a:ext uri="{FF2B5EF4-FFF2-40B4-BE49-F238E27FC236}">
                <a16:creationId xmlns:a16="http://schemas.microsoft.com/office/drawing/2014/main" id="{6904B559-C9D5-4539-9E82-121DFE295D49}"/>
              </a:ext>
            </a:extLst>
          </p:cNvPr>
          <p:cNvSpPr>
            <a:spLocks noChangeAspect="1" noChangeArrowheads="1"/>
          </p:cNvSpPr>
          <p:nvPr/>
        </p:nvSpPr>
        <p:spPr bwMode="auto">
          <a:xfrm>
            <a:off x="743592" y="65313"/>
            <a:ext cx="316833" cy="31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61816" eaLnBrk="1" hangingPunct="1">
              <a:defRPr/>
            </a:pPr>
            <a:endParaRPr lang="ru-RU" altLang="ru-RU" sz="1871" dirty="0">
              <a:solidFill>
                <a:prstClr val="black"/>
              </a:solidFill>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8881" y="304146"/>
            <a:ext cx="647122" cy="775081"/>
          </a:xfrm>
          <a:prstGeom prst="rect">
            <a:avLst/>
          </a:prstGeom>
        </p:spPr>
      </p:pic>
      <p:sp>
        <p:nvSpPr>
          <p:cNvPr id="2" name="AutoShape 14" descr="https://acs-nnov.ru/assets/images/news/ok182.jpg"/>
          <p:cNvSpPr>
            <a:spLocks noChangeAspect="1" noChangeArrowheads="1"/>
          </p:cNvSpPr>
          <p:nvPr/>
        </p:nvSpPr>
        <p:spPr bwMode="auto">
          <a:xfrm>
            <a:off x="477615" y="-159244"/>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defTabSz="503972">
              <a:defRPr/>
            </a:pPr>
            <a:endParaRPr lang="ru-RU" sz="1984">
              <a:solidFill>
                <a:prstClr val="black"/>
              </a:solidFill>
              <a:latin typeface="Calibri"/>
            </a:endParaRPr>
          </a:p>
        </p:txBody>
      </p:sp>
      <p:sp>
        <p:nvSpPr>
          <p:cNvPr id="3" name="AutoShape 16" descr="https://acs-nnov.ru/assets/images/news/ok182.jpg"/>
          <p:cNvSpPr>
            <a:spLocks noChangeAspect="1" noChangeArrowheads="1"/>
          </p:cNvSpPr>
          <p:nvPr/>
        </p:nvSpPr>
        <p:spPr bwMode="auto">
          <a:xfrm>
            <a:off x="645608" y="8749"/>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defTabSz="503972">
              <a:defRPr/>
            </a:pPr>
            <a:endParaRPr lang="ru-RU" sz="1984">
              <a:solidFill>
                <a:prstClr val="black"/>
              </a:solidFill>
              <a:latin typeface="Calibri"/>
            </a:endParaRPr>
          </a:p>
        </p:txBody>
      </p:sp>
      <p:sp>
        <p:nvSpPr>
          <p:cNvPr id="2058" name="AutoShape 39" descr="http://leaves.ru/image/client_logo/red_october.gif"/>
          <p:cNvSpPr>
            <a:spLocks noChangeAspect="1" noChangeArrowheads="1"/>
          </p:cNvSpPr>
          <p:nvPr/>
        </p:nvSpPr>
        <p:spPr bwMode="auto">
          <a:xfrm>
            <a:off x="813601" y="176742"/>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defTabSz="503972">
              <a:defRPr/>
            </a:pPr>
            <a:endParaRPr lang="ru-RU" sz="1984">
              <a:solidFill>
                <a:prstClr val="black"/>
              </a:solidFill>
              <a:latin typeface="Calibri"/>
            </a:endParaRPr>
          </a:p>
        </p:txBody>
      </p:sp>
      <p:pic>
        <p:nvPicPr>
          <p:cNvPr id="27" name="Рисунок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5705" y="119260"/>
            <a:ext cx="952990" cy="1141429"/>
          </a:xfrm>
          <a:prstGeom prst="rect">
            <a:avLst/>
          </a:prstGeom>
        </p:spPr>
      </p:pic>
      <p:cxnSp>
        <p:nvCxnSpPr>
          <p:cNvPr id="30" name="Прямая соединительная линия 29">
            <a:extLst>
              <a:ext uri="{FF2B5EF4-FFF2-40B4-BE49-F238E27FC236}">
                <a16:creationId xmlns:a16="http://schemas.microsoft.com/office/drawing/2014/main" id="{08867AED-C31C-4517-94F3-061B62C0864D}"/>
              </a:ext>
            </a:extLst>
          </p:cNvPr>
          <p:cNvCxnSpPr/>
          <p:nvPr/>
        </p:nvCxnSpPr>
        <p:spPr>
          <a:xfrm>
            <a:off x="375297" y="1260689"/>
            <a:ext cx="1001039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01D7067F-4BE5-4B6B-8B05-908B58835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23" y="2746920"/>
            <a:ext cx="10079567" cy="4747441"/>
          </a:xfrm>
          <a:prstGeom prst="rect">
            <a:avLst/>
          </a:prstGeom>
        </p:spPr>
      </p:pic>
      <p:sp>
        <p:nvSpPr>
          <p:cNvPr id="21" name="TextBox 20">
            <a:extLst>
              <a:ext uri="{FF2B5EF4-FFF2-40B4-BE49-F238E27FC236}">
                <a16:creationId xmlns:a16="http://schemas.microsoft.com/office/drawing/2014/main" id="{38B53DF3-4178-43A6-B286-BB344C414C74}"/>
              </a:ext>
            </a:extLst>
          </p:cNvPr>
          <p:cNvSpPr txBox="1"/>
          <p:nvPr/>
        </p:nvSpPr>
        <p:spPr>
          <a:xfrm>
            <a:off x="743592" y="1627407"/>
            <a:ext cx="5058221" cy="397673"/>
          </a:xfrm>
          <a:prstGeom prst="rect">
            <a:avLst/>
          </a:prstGeom>
          <a:noFill/>
        </p:spPr>
        <p:txBody>
          <a:bodyPr wrap="square">
            <a:spAutoFit/>
          </a:bodyPr>
          <a:lstStyle/>
          <a:p>
            <a:r>
              <a:rPr lang="ru-RU" sz="1984" b="1" dirty="0">
                <a:solidFill>
                  <a:srgbClr val="0070C0"/>
                </a:solidFill>
              </a:rPr>
              <a:t>СПАСИБО ЗА ВНИМАНИЕ!</a:t>
            </a:r>
          </a:p>
        </p:txBody>
      </p:sp>
    </p:spTree>
    <p:extLst>
      <p:ext uri="{BB962C8B-B14F-4D97-AF65-F5344CB8AC3E}">
        <p14:creationId xmlns:p14="http://schemas.microsoft.com/office/powerpoint/2010/main" val="131267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10" name="Logo"/>
          <p:cNvPicPr>
            <a:picLocks noChangeAspect="1"/>
          </p:cNvPicPr>
          <p:nvPr/>
        </p:nvPicPr>
        <p:blipFill>
          <a:blip r:embed="rId2"/>
          <a:stretch>
            <a:fillRect/>
          </a:stretch>
        </p:blipFill>
        <p:spPr>
          <a:xfrm>
            <a:off x="314325" y="153987"/>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a:solidFill>
                  <a:srgbClr val="000000">
                    <a:alpha val="100000"/>
                  </a:srgbClr>
                </a:solidFill>
                <a:latin typeface="Scada"/>
              </a:rPr>
              <a:t>КАРТА ТЕКУЩЕГО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fontScale="85000" lnSpcReduction="10000"/>
          </a:bodyPr>
          <a:lstStyle/>
          <a:p>
            <a:pPr marL="0" marR="0" lvl="0" indent="0" algn="l" fontAlgn="t">
              <a:lnSpc>
                <a:spcPct val="100000"/>
              </a:lnSpc>
            </a:pPr>
            <a:r>
              <a:rPr lang="ru-RU" sz="1100" b="1" u="none" spc="0" dirty="0">
                <a:solidFill>
                  <a:srgbClr val="2F658E">
                    <a:alpha val="100000"/>
                  </a:srgbClr>
                </a:solidFill>
                <a:latin typeface="Scada"/>
              </a:rPr>
              <a:t>Время протекания процесса:
</a:t>
            </a:r>
            <a:r>
              <a:rPr lang="ru-RU" sz="1200" b="1" u="none" spc="0" dirty="0">
                <a:solidFill>
                  <a:srgbClr val="000000">
                    <a:alpha val="100000"/>
                  </a:srgbClr>
                </a:solidFill>
                <a:latin typeface="Scada"/>
              </a:rPr>
              <a:t>336 ч
</a:t>
            </a:r>
            <a:r>
              <a:rPr lang="ru-RU" sz="1100" b="1" u="sng" spc="0" dirty="0">
                <a:solidFill>
                  <a:srgbClr val="990000">
                    <a:alpha val="100000"/>
                  </a:srgbClr>
                </a:solidFill>
                <a:latin typeface="Scada"/>
              </a:rPr>
              <a:t>Проблемы:
</a:t>
            </a:r>
            <a:r>
              <a:rPr lang="ru-RU" sz="1100" u="none" spc="0" dirty="0">
                <a:solidFill>
                  <a:srgbClr val="000000">
                    <a:alpha val="100000"/>
                  </a:srgbClr>
                </a:solidFill>
                <a:latin typeface="Scada"/>
              </a:rPr>
              <a:t>1. Отсутствуют персональные данные по должнику (паспортные данные, СНИЛС, место рождения и др.) - в некоторых случаях
2. Неравномерный (непостоянный) характер исковой и претензионной работы
3. Срок получения информации от УФМС превышает 5 рабочих дней, установленных законодательством для ответов на запрос - в некоторых случаях  
4. Поступление от УФМС запрошенных данных не в полном объеме - в некоторых случаях
5. Периодическое выявление в документах несоответствий персональных данных должника
6. Процесс проверки документов не является непрерывным
7. Ухудшение платежной дисциплины населения по оплате  за наем жилых помещений
8. Наличие просроченной дебиторской задолженности населения по платежам с истекшим сроком исковой давности</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8</a:t>
            </a:r>
          </a:p>
        </p:txBody>
      </p:sp>
      <p:sp>
        <p:nvSpPr>
          <p:cNvPr id="24" name="TextBox 23"/>
          <p:cNvSpPr txBox="1"/>
          <p:nvPr/>
        </p:nvSpPr>
        <p:spPr>
          <a:xfrm>
            <a:off x="10763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a:t>
            </a:r>
          </a:p>
        </p:txBody>
      </p:sp>
      <p:sp>
        <p:nvSpPr>
          <p:cNvPr id="25" name="TextBox 24"/>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26" name="TextBox 25"/>
          <p:cNvSpPr txBox="1"/>
          <p:nvPr/>
        </p:nvSpPr>
        <p:spPr>
          <a:xfrm>
            <a:off x="72390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lnSpcReduction="10000"/>
          </a:bodyPr>
          <a:lstStyle/>
          <a:p>
            <a:pPr marL="0" marR="0" lvl="0" indent="0" algn="l" fontAlgn="t">
              <a:lnSpc>
                <a:spcPct val="100000"/>
              </a:lnSpc>
            </a:pPr>
            <a:r>
              <a:rPr lang="ru-RU" sz="900" u="none" spc="0">
                <a:solidFill>
                  <a:srgbClr val="000000">
                    <a:alpha val="100000"/>
                  </a:srgbClr>
                </a:solidFill>
                <a:latin typeface="Scada"/>
              </a:rPr>
              <a:t>Формирование пакета документов для подачи заявления в суд (выгрузка карточки лицевого счета, подготовка справки для суда и служебной записки в комитет правового обеспечения</a:t>
            </a:r>
          </a:p>
        </p:txBody>
      </p:sp>
      <p:sp>
        <p:nvSpPr>
          <p:cNvPr id="27" name="TextBox 26"/>
          <p:cNvSpPr txBox="1"/>
          <p:nvPr/>
        </p:nvSpPr>
        <p:spPr>
          <a:xfrm>
            <a:off x="72390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28" name="TextBox 27"/>
          <p:cNvSpPr txBox="1"/>
          <p:nvPr/>
        </p:nvSpPr>
        <p:spPr>
          <a:xfrm>
            <a:off x="72390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9" name="Рисунок 28"/>
          <p:cNvPicPr>
            <a:picLocks noChangeAspect="1"/>
          </p:cNvPicPr>
          <p:nvPr/>
        </p:nvPicPr>
        <p:blipFill>
          <a:blip r:embed="rId7"/>
          <a:stretch>
            <a:fillRect/>
          </a:stretch>
        </p:blipFill>
        <p:spPr>
          <a:xfrm>
            <a:off x="1281113" y="3781425"/>
            <a:ext cx="561975" cy="361950"/>
          </a:xfrm>
          <a:prstGeom prst="rect">
            <a:avLst/>
          </a:prstGeom>
          <a:noFill/>
          <a:effectLst>
            <a:outerShdw blurRad="57150" dist="19050" dir="2700000" algn="br" rotWithShape="0">
              <a:srgbClr val="000000">
                <a:alpha val="50000"/>
              </a:srgbClr>
            </a:outerShdw>
          </a:effectLst>
        </p:spPr>
      </p:pic>
      <p:sp>
        <p:nvSpPr>
          <p:cNvPr id="30" name="TextBox 29"/>
          <p:cNvSpPr txBox="1"/>
          <p:nvPr/>
        </p:nvSpPr>
        <p:spPr>
          <a:xfrm>
            <a:off x="12573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1" name="Рисунок 30"/>
          <p:cNvPicPr>
            <a:picLocks noChangeAspect="1"/>
          </p:cNvPicPr>
          <p:nvPr/>
        </p:nvPicPr>
        <p:blipFill>
          <a:blip r:embed="rId8"/>
          <a:stretch>
            <a:fillRect/>
          </a:stretch>
        </p:blipFill>
        <p:spPr>
          <a:xfrm>
            <a:off x="323850" y="2466975"/>
            <a:ext cx="342900" cy="428625"/>
          </a:xfrm>
          <a:prstGeom prst="rect">
            <a:avLst/>
          </a:prstGeom>
          <a:noFill/>
        </p:spPr>
      </p:pic>
      <p:pic>
        <p:nvPicPr>
          <p:cNvPr id="32" name="Рисунок 31"/>
          <p:cNvPicPr>
            <a:picLocks noChangeAspect="1"/>
          </p:cNvPicPr>
          <p:nvPr/>
        </p:nvPicPr>
        <p:blipFill>
          <a:blip r:embed="rId8"/>
          <a:stretch>
            <a:fillRect/>
          </a:stretch>
        </p:blipFill>
        <p:spPr>
          <a:xfrm>
            <a:off x="2047875" y="2466975"/>
            <a:ext cx="342900" cy="428625"/>
          </a:xfrm>
          <a:prstGeom prst="rect">
            <a:avLst/>
          </a:prstGeom>
          <a:noFill/>
        </p:spPr>
      </p:pic>
      <p:sp>
        <p:nvSpPr>
          <p:cNvPr id="33" name="TextBox 32"/>
          <p:cNvSpPr txBox="1"/>
          <p:nvPr/>
        </p:nvSpPr>
        <p:spPr>
          <a:xfrm>
            <a:off x="2019300"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a:t>
            </a:r>
          </a:p>
        </p:txBody>
      </p:sp>
      <p:sp>
        <p:nvSpPr>
          <p:cNvPr id="34" name="TextBox 33"/>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5" name="TextBox 34"/>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9</a:t>
            </a:r>
          </a:p>
        </p:txBody>
      </p:sp>
      <p:sp>
        <p:nvSpPr>
          <p:cNvPr id="36" name="TextBox 35"/>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 ч</a:t>
            </a:r>
          </a:p>
        </p:txBody>
      </p:sp>
      <p:sp>
        <p:nvSpPr>
          <p:cNvPr id="37" name="TextBox 36"/>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начальник отдела по жилищным вопросам</a:t>
            </a:r>
          </a:p>
        </p:txBody>
      </p:sp>
      <p:sp>
        <p:nvSpPr>
          <p:cNvPr id="38" name="TextBox 37"/>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Подписание служебной записки</a:t>
            </a:r>
          </a:p>
        </p:txBody>
      </p:sp>
      <p:sp>
        <p:nvSpPr>
          <p:cNvPr id="39" name="TextBox 38"/>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0" name="TextBox 39"/>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1" name="Рисунок 40"/>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42" name="TextBox 41"/>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3" name="Рисунок 42"/>
          <p:cNvPicPr>
            <a:picLocks noChangeAspect="1"/>
          </p:cNvPicPr>
          <p:nvPr/>
        </p:nvPicPr>
        <p:blipFill>
          <a:blip r:embed="rId8"/>
          <a:stretch>
            <a:fillRect/>
          </a:stretch>
        </p:blipFill>
        <p:spPr>
          <a:xfrm>
            <a:off x="3819525" y="2466975"/>
            <a:ext cx="342900" cy="428625"/>
          </a:xfrm>
          <a:prstGeom prst="rect">
            <a:avLst/>
          </a:prstGeom>
          <a:noFill/>
        </p:spPr>
      </p:pic>
      <p:sp>
        <p:nvSpPr>
          <p:cNvPr id="44" name="TextBox 43"/>
          <p:cNvSpPr txBox="1"/>
          <p:nvPr/>
        </p:nvSpPr>
        <p:spPr>
          <a:xfrm>
            <a:off x="3781425"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a:t>
            </a:r>
          </a:p>
        </p:txBody>
      </p:sp>
      <p:sp>
        <p:nvSpPr>
          <p:cNvPr id="45" name="TextBox 44"/>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6" name="TextBox 45"/>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10</a:t>
            </a:r>
          </a:p>
        </p:txBody>
      </p:sp>
      <p:sp>
        <p:nvSpPr>
          <p:cNvPr id="47" name="TextBox 46"/>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 ч</a:t>
            </a:r>
          </a:p>
        </p:txBody>
      </p:sp>
      <p:sp>
        <p:nvSpPr>
          <p:cNvPr id="48" name="TextBox 47"/>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председатель комитета правового обеспечения</a:t>
            </a:r>
          </a:p>
        </p:txBody>
      </p:sp>
      <p:sp>
        <p:nvSpPr>
          <p:cNvPr id="49" name="TextBox 48"/>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Распределение объема исковой работы между сотрудниками</a:t>
            </a:r>
          </a:p>
        </p:txBody>
      </p:sp>
      <p:sp>
        <p:nvSpPr>
          <p:cNvPr id="50" name="TextBox 49"/>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1" name="TextBox 50"/>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2" name="Рисунок 51"/>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53" name="TextBox 52"/>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4" name="Рисунок 53"/>
          <p:cNvPicPr>
            <a:picLocks noChangeAspect="1"/>
          </p:cNvPicPr>
          <p:nvPr/>
        </p:nvPicPr>
        <p:blipFill>
          <a:blip r:embed="rId8"/>
          <a:stretch>
            <a:fillRect/>
          </a:stretch>
        </p:blipFill>
        <p:spPr>
          <a:xfrm>
            <a:off x="5581650" y="2466975"/>
            <a:ext cx="342900" cy="428625"/>
          </a:xfrm>
          <a:prstGeom prst="rect">
            <a:avLst/>
          </a:prstGeom>
          <a:noFill/>
        </p:spPr>
      </p:pic>
      <p:sp>
        <p:nvSpPr>
          <p:cNvPr id="55" name="TextBox 54"/>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6" name="TextBox 55"/>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11</a:t>
            </a:r>
          </a:p>
        </p:txBody>
      </p:sp>
      <p:sp>
        <p:nvSpPr>
          <p:cNvPr id="57" name="TextBox 56"/>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48 ч</a:t>
            </a:r>
          </a:p>
        </p:txBody>
      </p:sp>
      <p:sp>
        <p:nvSpPr>
          <p:cNvPr id="58" name="TextBox 57"/>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специалист комитета правового обеспечения</a:t>
            </a:r>
          </a:p>
        </p:txBody>
      </p:sp>
      <p:sp>
        <p:nvSpPr>
          <p:cNvPr id="59" name="TextBox 58"/>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Проверка документов </a:t>
            </a:r>
          </a:p>
        </p:txBody>
      </p:sp>
      <p:sp>
        <p:nvSpPr>
          <p:cNvPr id="60" name="TextBox 59"/>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61" name="TextBox 60"/>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2" name="Рисунок 61"/>
          <p:cNvPicPr>
            <a:picLocks noChangeAspect="1"/>
          </p:cNvPicPr>
          <p:nvPr/>
        </p:nvPicPr>
        <p:blipFill>
          <a:blip r:embed="rId5"/>
          <a:stretch>
            <a:fillRect/>
          </a:stretch>
        </p:blipFill>
        <p:spPr>
          <a:xfrm>
            <a:off x="5724525" y="895350"/>
            <a:ext cx="752475" cy="419100"/>
          </a:xfrm>
          <a:prstGeom prst="rect">
            <a:avLst/>
          </a:prstGeom>
          <a:noFill/>
          <a:effectLst>
            <a:outerShdw blurRad="57150" dist="19050" dir="2700000" algn="br" rotWithShape="0">
              <a:srgbClr val="000000">
                <a:alpha val="50000"/>
              </a:srgbClr>
            </a:outerShdw>
          </a:effectLst>
        </p:spPr>
      </p:pic>
      <p:sp>
        <p:nvSpPr>
          <p:cNvPr id="63" name="TextBox 62"/>
          <p:cNvSpPr txBox="1"/>
          <p:nvPr/>
        </p:nvSpPr>
        <p:spPr>
          <a:xfrm>
            <a:off x="5724525" y="895350"/>
            <a:ext cx="361950"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8</a:t>
            </a:r>
          </a:p>
        </p:txBody>
      </p:sp>
      <p:pic>
        <p:nvPicPr>
          <p:cNvPr id="64" name="Рисунок 63"/>
          <p:cNvPicPr>
            <a:picLocks noChangeAspect="1"/>
          </p:cNvPicPr>
          <p:nvPr/>
        </p:nvPicPr>
        <p:blipFill>
          <a:blip r:embed="rId3"/>
          <a:stretch>
            <a:fillRect/>
          </a:stretch>
        </p:blipFill>
        <p:spPr>
          <a:xfrm>
            <a:off x="6657975" y="3743325"/>
            <a:ext cx="790575" cy="419100"/>
          </a:xfrm>
          <a:prstGeom prst="rect">
            <a:avLst/>
          </a:prstGeom>
          <a:noFill/>
          <a:effectLst>
            <a:outerShdw blurRad="57150" dist="19050" dir="2700000" algn="br" rotWithShape="0">
              <a:srgbClr val="000000">
                <a:alpha val="50000"/>
              </a:srgbClr>
            </a:outerShdw>
          </a:effectLst>
        </p:spPr>
      </p:pic>
      <p:sp>
        <p:nvSpPr>
          <p:cNvPr id="65" name="TextBox 64"/>
          <p:cNvSpPr txBox="1"/>
          <p:nvPr/>
        </p:nvSpPr>
        <p:spPr>
          <a:xfrm>
            <a:off x="6657975"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5,6</a:t>
            </a:r>
          </a:p>
        </p:txBody>
      </p:sp>
      <p:pic>
        <p:nvPicPr>
          <p:cNvPr id="66" name="Рисунок 65"/>
          <p:cNvPicPr>
            <a:picLocks noChangeAspect="1"/>
          </p:cNvPicPr>
          <p:nvPr/>
        </p:nvPicPr>
        <p:blipFill>
          <a:blip r:embed="rId7"/>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67" name="TextBox 66"/>
          <p:cNvSpPr txBox="1"/>
          <p:nvPr/>
        </p:nvSpPr>
        <p:spPr>
          <a:xfrm>
            <a:off x="60102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8" name="Рисунок 67"/>
          <p:cNvPicPr>
            <a:picLocks noChangeAspect="1"/>
          </p:cNvPicPr>
          <p:nvPr/>
        </p:nvPicPr>
        <p:blipFill>
          <a:blip r:embed="rId8"/>
          <a:stretch>
            <a:fillRect/>
          </a:stretch>
        </p:blipFill>
        <p:spPr>
          <a:xfrm>
            <a:off x="7343775" y="2466975"/>
            <a:ext cx="342900" cy="428625"/>
          </a:xfrm>
          <a:prstGeom prst="rect">
            <a:avLst/>
          </a:prstGeom>
          <a:noFill/>
        </p:spPr>
      </p:pic>
      <p:sp>
        <p:nvSpPr>
          <p:cNvPr id="69" name="TextBox 68"/>
          <p:cNvSpPr txBox="1"/>
          <p:nvPr/>
        </p:nvSpPr>
        <p:spPr>
          <a:xfrm>
            <a:off x="7305675"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a:t>
            </a:r>
          </a:p>
        </p:txBody>
      </p:sp>
      <p:sp>
        <p:nvSpPr>
          <p:cNvPr id="70" name="TextBox 69"/>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1" name="TextBox 70"/>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12</a:t>
            </a:r>
          </a:p>
        </p:txBody>
      </p:sp>
      <p:sp>
        <p:nvSpPr>
          <p:cNvPr id="72" name="TextBox 71"/>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73" name="TextBox 72"/>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74" name="TextBox 73"/>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Исправление замечаний</a:t>
            </a:r>
          </a:p>
        </p:txBody>
      </p:sp>
      <p:sp>
        <p:nvSpPr>
          <p:cNvPr id="75" name="TextBox 74"/>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6" name="TextBox 75"/>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7" name="Рисунок 76"/>
          <p:cNvPicPr>
            <a:picLocks noChangeAspect="1"/>
          </p:cNvPicPr>
          <p:nvPr/>
        </p:nvPicPr>
        <p:blipFill>
          <a:blip r:embed="rId7"/>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78" name="TextBox 77"/>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79" name="Рисунок 78"/>
          <p:cNvPicPr>
            <a:picLocks noChangeAspect="1"/>
          </p:cNvPicPr>
          <p:nvPr/>
        </p:nvPicPr>
        <p:blipFill>
          <a:blip r:embed="rId8"/>
          <a:stretch>
            <a:fillRect/>
          </a:stretch>
        </p:blipFill>
        <p:spPr>
          <a:xfrm>
            <a:off x="323850" y="5705475"/>
            <a:ext cx="342900" cy="428625"/>
          </a:xfrm>
          <a:prstGeom prst="rect">
            <a:avLst/>
          </a:prstGeom>
          <a:noFill/>
        </p:spPr>
      </p:pic>
      <p:pic>
        <p:nvPicPr>
          <p:cNvPr id="80" name="Рисунок 79"/>
          <p:cNvPicPr>
            <a:picLocks noChangeAspect="1"/>
          </p:cNvPicPr>
          <p:nvPr/>
        </p:nvPicPr>
        <p:blipFill>
          <a:blip r:embed="rId8"/>
          <a:stretch>
            <a:fillRect/>
          </a:stretch>
        </p:blipFill>
        <p:spPr>
          <a:xfrm>
            <a:off x="2047875" y="5705475"/>
            <a:ext cx="342900" cy="428625"/>
          </a:xfrm>
          <a:prstGeom prst="rect">
            <a:avLst/>
          </a:prstGeom>
          <a:noFill/>
        </p:spPr>
      </p:pic>
      <p:sp>
        <p:nvSpPr>
          <p:cNvPr id="81" name="TextBox 80"/>
          <p:cNvSpPr txBox="1"/>
          <p:nvPr/>
        </p:nvSpPr>
        <p:spPr>
          <a:xfrm>
            <a:off x="2019300" y="51625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a:t>
            </a:r>
          </a:p>
        </p:txBody>
      </p:sp>
      <p:sp>
        <p:nvSpPr>
          <p:cNvPr id="82" name="TextBox 81"/>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83" name="TextBox 82"/>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13</a:t>
            </a:r>
          </a:p>
        </p:txBody>
      </p:sp>
      <p:sp>
        <p:nvSpPr>
          <p:cNvPr id="84" name="TextBox 83"/>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 ч</a:t>
            </a:r>
          </a:p>
        </p:txBody>
      </p:sp>
      <p:sp>
        <p:nvSpPr>
          <p:cNvPr id="85" name="TextBox 84"/>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специалист комитета правового обеспечения</a:t>
            </a:r>
          </a:p>
        </p:txBody>
      </p:sp>
      <p:sp>
        <p:nvSpPr>
          <p:cNvPr id="86" name="TextBox 85"/>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Проверка документов и формирование заявления в суд</a:t>
            </a:r>
          </a:p>
        </p:txBody>
      </p:sp>
      <p:sp>
        <p:nvSpPr>
          <p:cNvPr id="87" name="TextBox 86"/>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8" name="TextBox 87"/>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9" name="Рисунок 88"/>
          <p:cNvPicPr>
            <a:picLocks noChangeAspect="1"/>
          </p:cNvPicPr>
          <p:nvPr/>
        </p:nvPicPr>
        <p:blipFill>
          <a:blip r:embed="rId3"/>
          <a:stretch>
            <a:fillRect/>
          </a:stretch>
        </p:blipFill>
        <p:spPr>
          <a:xfrm>
            <a:off x="3133725" y="6981825"/>
            <a:ext cx="790575" cy="419100"/>
          </a:xfrm>
          <a:prstGeom prst="rect">
            <a:avLst/>
          </a:prstGeom>
          <a:noFill/>
          <a:effectLst>
            <a:outerShdw blurRad="57150" dist="19050" dir="2700000" algn="br" rotWithShape="0">
              <a:srgbClr val="000000">
                <a:alpha val="50000"/>
              </a:srgbClr>
            </a:outerShdw>
          </a:effectLst>
        </p:spPr>
      </p:pic>
      <p:sp>
        <p:nvSpPr>
          <p:cNvPr id="90" name="TextBox 89"/>
          <p:cNvSpPr txBox="1"/>
          <p:nvPr/>
        </p:nvSpPr>
        <p:spPr>
          <a:xfrm>
            <a:off x="3133725"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8</a:t>
            </a:r>
          </a:p>
        </p:txBody>
      </p:sp>
      <p:pic>
        <p:nvPicPr>
          <p:cNvPr id="91" name="Рисунок 90"/>
          <p:cNvPicPr>
            <a:picLocks noChangeAspect="1"/>
          </p:cNvPicPr>
          <p:nvPr/>
        </p:nvPicPr>
        <p:blipFill>
          <a:blip r:embed="rId7"/>
          <a:stretch>
            <a:fillRect/>
          </a:stretch>
        </p:blipFill>
        <p:spPr>
          <a:xfrm>
            <a:off x="2509838" y="7019925"/>
            <a:ext cx="561975" cy="361950"/>
          </a:xfrm>
          <a:prstGeom prst="rect">
            <a:avLst/>
          </a:prstGeom>
          <a:noFill/>
          <a:effectLst>
            <a:outerShdw blurRad="57150" dist="19050" dir="2700000" algn="br" rotWithShape="0">
              <a:srgbClr val="000000">
                <a:alpha val="50000"/>
              </a:srgbClr>
            </a:outerShdw>
          </a:effectLst>
        </p:spPr>
      </p:pic>
      <p:sp>
        <p:nvSpPr>
          <p:cNvPr id="92" name="TextBox 91"/>
          <p:cNvSpPr txBox="1"/>
          <p:nvPr/>
        </p:nvSpPr>
        <p:spPr>
          <a:xfrm>
            <a:off x="24860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3" name="Рисунок 92"/>
          <p:cNvPicPr>
            <a:picLocks noChangeAspect="1"/>
          </p:cNvPicPr>
          <p:nvPr/>
        </p:nvPicPr>
        <p:blipFill>
          <a:blip r:embed="rId8"/>
          <a:stretch>
            <a:fillRect/>
          </a:stretch>
        </p:blipFill>
        <p:spPr>
          <a:xfrm>
            <a:off x="3819525" y="5705475"/>
            <a:ext cx="342900" cy="428625"/>
          </a:xfrm>
          <a:prstGeom prst="rect">
            <a:avLst/>
          </a:prstGeom>
          <a:noFill/>
        </p:spPr>
      </p:pic>
      <p:sp>
        <p:nvSpPr>
          <p:cNvPr id="94" name="TextBox 93"/>
          <p:cNvSpPr txBox="1"/>
          <p:nvPr/>
        </p:nvSpPr>
        <p:spPr>
          <a:xfrm>
            <a:off x="3781425" y="51625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a:t>
            </a:r>
          </a:p>
        </p:txBody>
      </p:sp>
      <p:sp>
        <p:nvSpPr>
          <p:cNvPr id="95" name="TextBox 94"/>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96" name="TextBox 95"/>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14</a:t>
            </a:r>
          </a:p>
        </p:txBody>
      </p:sp>
      <p:sp>
        <p:nvSpPr>
          <p:cNvPr id="97" name="TextBox 96"/>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98" name="TextBox 97"/>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общего отдела</a:t>
            </a:r>
          </a:p>
        </p:txBody>
      </p:sp>
      <p:sp>
        <p:nvSpPr>
          <p:cNvPr id="99" name="TextBox 98"/>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Передача документов курьеру для доставки в суд под роспись</a:t>
            </a:r>
          </a:p>
        </p:txBody>
      </p:sp>
      <p:sp>
        <p:nvSpPr>
          <p:cNvPr id="100" name="TextBox 99"/>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101" name="TextBox 100"/>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102" name="Рисунок 101"/>
          <p:cNvPicPr>
            <a:picLocks noChangeAspect="1"/>
          </p:cNvPicPr>
          <p:nvPr/>
        </p:nvPicPr>
        <p:blipFill>
          <a:blip r:embed="rId7"/>
          <a:stretch>
            <a:fillRect/>
          </a:stretch>
        </p:blipFill>
        <p:spPr>
          <a:xfrm>
            <a:off x="4814888" y="7019925"/>
            <a:ext cx="561975" cy="361950"/>
          </a:xfrm>
          <a:prstGeom prst="rect">
            <a:avLst/>
          </a:prstGeom>
          <a:noFill/>
          <a:effectLst>
            <a:outerShdw blurRad="57150" dist="19050" dir="2700000" algn="br" rotWithShape="0">
              <a:srgbClr val="000000">
                <a:alpha val="50000"/>
              </a:srgbClr>
            </a:outerShdw>
          </a:effectLst>
        </p:spPr>
      </p:pic>
      <p:sp>
        <p:nvSpPr>
          <p:cNvPr id="103" name="TextBox 102"/>
          <p:cNvSpPr txBox="1"/>
          <p:nvPr/>
        </p:nvSpPr>
        <p:spPr>
          <a:xfrm>
            <a:off x="479107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104" name="Рисунок 103"/>
          <p:cNvPicPr>
            <a:picLocks noChangeAspect="1"/>
          </p:cNvPicPr>
          <p:nvPr/>
        </p:nvPicPr>
        <p:blipFill>
          <a:blip r:embed="rId8"/>
          <a:stretch>
            <a:fillRect/>
          </a:stretch>
        </p:blipFill>
        <p:spPr>
          <a:xfrm>
            <a:off x="5581650" y="5705475"/>
            <a:ext cx="342900" cy="428625"/>
          </a:xfrm>
          <a:prstGeom prst="rect">
            <a:avLst/>
          </a:prstGeom>
          <a:noFill/>
        </p:spPr>
      </p:pic>
      <p:sp>
        <p:nvSpPr>
          <p:cNvPr id="105" name="TextBox 104"/>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106" name="TextBox 105"/>
          <p:cNvSpPr txBox="1"/>
          <p:nvPr/>
        </p:nvSpPr>
        <p:spPr>
          <a:xfrm>
            <a:off x="6010275"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107" name="TextBox 106"/>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108" name="TextBox 107"/>
          <p:cNvSpPr txBox="1"/>
          <p:nvPr/>
        </p:nvSpPr>
        <p:spPr>
          <a:xfrm>
            <a:off x="6010275"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Окончание процесса - регистрация заявления в суд о выдаче судебного приказа о взыскании задолженности</a:t>
            </a:r>
          </a:p>
        </p:txBody>
      </p:sp>
      <p:sp>
        <p:nvSpPr>
          <p:cNvPr id="109" name="TextBox 108"/>
          <p:cNvSpPr txBox="1"/>
          <p:nvPr/>
        </p:nvSpPr>
        <p:spPr>
          <a:xfrm>
            <a:off x="6010275"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03C505-DA85-448A-B2F6-197CF1339225}"/>
              </a:ext>
            </a:extLst>
          </p:cNvPr>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a:solidFill>
                  <a:srgbClr val="000000">
                    <a:alpha val="100000"/>
                  </a:srgbClr>
                </a:solidFill>
                <a:latin typeface="Scada"/>
              </a:rPr>
              <a:t>КАРТА ТЕКУЩЕГО СОСТОЯНИЯ ПРОЦЕССА</a:t>
            </a:r>
          </a:p>
        </p:txBody>
      </p:sp>
      <p:pic>
        <p:nvPicPr>
          <p:cNvPr id="5" name="Logo">
            <a:extLst>
              <a:ext uri="{FF2B5EF4-FFF2-40B4-BE49-F238E27FC236}">
                <a16:creationId xmlns:a16="http://schemas.microsoft.com/office/drawing/2014/main" id="{4810A344-B2B7-4F8E-A4CC-1652312BA4A6}"/>
              </a:ext>
            </a:extLst>
          </p:cNvPr>
          <p:cNvPicPr>
            <a:picLocks noChangeAspect="1"/>
          </p:cNvPicPr>
          <p:nvPr/>
        </p:nvPicPr>
        <p:blipFill>
          <a:blip r:embed="rId3"/>
          <a:stretch>
            <a:fillRect/>
          </a:stretch>
        </p:blipFill>
        <p:spPr>
          <a:xfrm>
            <a:off x="314325" y="153987"/>
            <a:ext cx="1543050" cy="428625"/>
          </a:xfrm>
          <a:prstGeom prst="rect">
            <a:avLst/>
          </a:prstGeom>
          <a:noFill/>
        </p:spPr>
      </p:pic>
      <p:pic>
        <p:nvPicPr>
          <p:cNvPr id="3" name="Рисунок 2">
            <a:extLst>
              <a:ext uri="{FF2B5EF4-FFF2-40B4-BE49-F238E27FC236}">
                <a16:creationId xmlns:a16="http://schemas.microsoft.com/office/drawing/2014/main" id="{BBDEF680-99F4-43FE-A9E6-12B418D9ADE8}"/>
              </a:ext>
            </a:extLst>
          </p:cNvPr>
          <p:cNvPicPr>
            <a:picLocks noChangeAspect="1"/>
          </p:cNvPicPr>
          <p:nvPr/>
        </p:nvPicPr>
        <p:blipFill>
          <a:blip r:embed="rId4"/>
          <a:stretch>
            <a:fillRect/>
          </a:stretch>
        </p:blipFill>
        <p:spPr>
          <a:xfrm>
            <a:off x="583282" y="827509"/>
            <a:ext cx="9856118" cy="5976664"/>
          </a:xfrm>
          <a:prstGeom prst="rect">
            <a:avLst/>
          </a:prstGeom>
        </p:spPr>
      </p:pic>
    </p:spTree>
    <p:extLst>
      <p:ext uri="{BB962C8B-B14F-4D97-AF65-F5344CB8AC3E}">
        <p14:creationId xmlns:p14="http://schemas.microsoft.com/office/powerpoint/2010/main" val="305125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809625"/>
          <a:chOff x="361950" y="180975"/>
          <a:chExt cx="10439400" cy="809625"/>
        </a:xfrm>
      </p:grpSpPr>
      <p:pic>
        <p:nvPicPr>
          <p:cNvPr id="5"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05002" y="247650"/>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СБОР ФАКТИЧЕСКИХ ДАННЫХ ПРОЦЕССА</a:t>
            </a:r>
          </a:p>
        </p:txBody>
      </p:sp>
      <p:pic>
        <p:nvPicPr>
          <p:cNvPr id="9" name="Рисунок 8">
            <a:extLst>
              <a:ext uri="{FF2B5EF4-FFF2-40B4-BE49-F238E27FC236}">
                <a16:creationId xmlns:a16="http://schemas.microsoft.com/office/drawing/2014/main" id="{3AA9134A-74BB-4F9C-977E-6B8C36B2BC0B}"/>
              </a:ext>
            </a:extLst>
          </p:cNvPr>
          <p:cNvPicPr>
            <a:picLocks noChangeAspect="1"/>
          </p:cNvPicPr>
          <p:nvPr/>
        </p:nvPicPr>
        <p:blipFill>
          <a:blip r:embed="rId3"/>
          <a:stretch>
            <a:fillRect/>
          </a:stretch>
        </p:blipFill>
        <p:spPr>
          <a:xfrm>
            <a:off x="150018" y="895349"/>
            <a:ext cx="10391775" cy="5957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809625"/>
          <a:chOff x="361950" y="180975"/>
          <a:chExt cx="10439400" cy="809625"/>
        </a:xfrm>
      </p:grpSpPr>
      <p:pic>
        <p:nvPicPr>
          <p:cNvPr id="5"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05002" y="247650"/>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a:solidFill>
                  <a:srgbClr val="000000">
                    <a:alpha val="100000"/>
                  </a:srgbClr>
                </a:solidFill>
                <a:latin typeface="Scada"/>
              </a:rPr>
              <a:t>СБОР ФАКТИЧЕСКИХ ДАННЫХ ПРОЦЕССА</a:t>
            </a:r>
          </a:p>
        </p:txBody>
      </p:sp>
      <p:pic>
        <p:nvPicPr>
          <p:cNvPr id="7" name="Рисунок 6">
            <a:extLst>
              <a:ext uri="{FF2B5EF4-FFF2-40B4-BE49-F238E27FC236}">
                <a16:creationId xmlns:a16="http://schemas.microsoft.com/office/drawing/2014/main" id="{9DCFE772-33E8-464B-A2E9-60C0A960C69B}"/>
              </a:ext>
            </a:extLst>
          </p:cNvPr>
          <p:cNvPicPr>
            <a:picLocks noChangeAspect="1"/>
          </p:cNvPicPr>
          <p:nvPr/>
        </p:nvPicPr>
        <p:blipFill>
          <a:blip r:embed="rId3"/>
          <a:stretch>
            <a:fillRect/>
          </a:stretch>
        </p:blipFill>
        <p:spPr>
          <a:xfrm>
            <a:off x="1241450" y="847726"/>
            <a:ext cx="8856984" cy="5649366"/>
          </a:xfrm>
          <a:prstGeom prst="rect">
            <a:avLst/>
          </a:prstGeom>
        </p:spPr>
      </p:pic>
    </p:spTree>
    <p:extLst>
      <p:ext uri="{BB962C8B-B14F-4D97-AF65-F5344CB8AC3E}">
        <p14:creationId xmlns:p14="http://schemas.microsoft.com/office/powerpoint/2010/main" val="372430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АНАЛИЗ И РЕШЕНИЕ ПРОБЛЕМ</a:t>
            </a:r>
          </a:p>
        </p:txBody>
      </p:sp>
      <p:graphicFrame>
        <p:nvGraphicFramePr>
          <p:cNvPr id="5" name="Таблица 4"/>
          <p:cNvGraphicFramePr>
            <a:graphicFrameLocks noGrp="1"/>
          </p:cNvGraphicFramePr>
          <p:nvPr>
            <p:extLst>
              <p:ext uri="{D42A27DB-BD31-4B8C-83A1-F6EECF244321}">
                <p14:modId xmlns:p14="http://schemas.microsoft.com/office/powerpoint/2010/main" val="3897230502"/>
              </p:ext>
            </p:extLst>
          </p:nvPr>
        </p:nvGraphicFramePr>
        <p:xfrm>
          <a:off x="495300" y="1100683"/>
          <a:ext cx="9944100" cy="5781988"/>
        </p:xfrm>
        <a:graphic>
          <a:graphicData uri="http://schemas.openxmlformats.org/drawingml/2006/table">
            <a:tbl>
              <a:tblPr firstRow="1" bandRow="1"/>
              <a:tblGrid>
                <a:gridCol w="542925">
                  <a:extLst>
                    <a:ext uri="{9D8B030D-6E8A-4147-A177-3AD203B41FA5}">
                      <a16:colId xmlns:a16="http://schemas.microsoft.com/office/drawing/2014/main" val="20000"/>
                    </a:ext>
                  </a:extLst>
                </a:gridCol>
                <a:gridCol w="3072879">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3664000">
                  <a:extLst>
                    <a:ext uri="{9D8B030D-6E8A-4147-A177-3AD203B41FA5}">
                      <a16:colId xmlns:a16="http://schemas.microsoft.com/office/drawing/2014/main" val="20003"/>
                    </a:ext>
                  </a:extLst>
                </a:gridCol>
              </a:tblGrid>
              <a:tr h="233057">
                <a:tc>
                  <a:txBody>
                    <a:bodyPr/>
                    <a:lstStyle/>
                    <a:p>
                      <a:pPr marL="38100" marR="38100" lvl="0" indent="0" algn="l" fontAlgn="t">
                        <a:lnSpc>
                          <a:spcPct val="100000"/>
                        </a:lnSpc>
                      </a:pPr>
                      <a:r>
                        <a:rPr lang="ru-RU" sz="1000" b="1" u="none" spc="0">
                          <a:solidFill>
                            <a:srgbClr val="000000">
                              <a:alpha val="100000"/>
                            </a:srgbClr>
                          </a:solidFill>
                          <a:latin typeface="Scada"/>
                        </a:rPr>
                        <a:t>n/n</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Проблема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Причина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820905">
                <a:tc>
                  <a:txBody>
                    <a:bodyPr/>
                    <a:lstStyle/>
                    <a:p>
                      <a:pPr marL="38100" marR="38100" lvl="0" indent="0" algn="l" fontAlgn="t">
                        <a:lnSpc>
                          <a:spcPct val="100000"/>
                        </a:lnSpc>
                      </a:pPr>
                      <a:r>
                        <a:rPr lang="ru-RU" sz="10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Отсутствуют персональные данные по должнику (паспортные данные, СНИЛС, место рождения и др.) - в некоторых случаях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Договоры социального найма старого образца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1) Приглашение на комиссию - заседание рабочей группы по укреплению налоговой и бюджетной дисциплины;
2) Направление писем, размещение объявления в СМИ о кампании по оформлению (переоформлению)  договоров социального найма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671649">
                <a:tc>
                  <a:txBody>
                    <a:bodyPr/>
                    <a:lstStyle/>
                    <a:p>
                      <a:pPr marL="38100" marR="38100" lvl="0" indent="0" algn="l" fontAlgn="t">
                        <a:lnSpc>
                          <a:spcPct val="100000"/>
                        </a:lnSpc>
                      </a:pPr>
                      <a:r>
                        <a:rPr lang="ru-RU" sz="10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Нерегулярный характер исковой и претензионной работы с должниками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Отсутствует взаимозаменяемость в отделе по жилищным вопросам в части работы по взысканию задолженности. Недостаток кадров.</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Составление ежемесячного плана работы по количеству лицевых счетов для направления заявлений в суд</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671649">
                <a:tc>
                  <a:txBody>
                    <a:bodyPr/>
                    <a:lstStyle/>
                    <a:p>
                      <a:pPr marL="38100" marR="38100" lvl="0" indent="0" algn="l" fontAlgn="t">
                        <a:lnSpc>
                          <a:spcPct val="100000"/>
                        </a:lnSpc>
                      </a:pPr>
                      <a:r>
                        <a:rPr lang="ru-RU" sz="10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Срок получения информации от УФМС превышает 5 рабочих дней, установленных законодательством для ответов на запрос - в некоторых случаях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Большой объем запросов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Взаимодействие с исполнителем по запросу (в устной форме периодические напоминания, уточнения о параметрах запроса)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373138">
                <a:tc>
                  <a:txBody>
                    <a:bodyPr/>
                    <a:lstStyle/>
                    <a:p>
                      <a:pPr marL="38100" marR="38100" lvl="0" indent="0" algn="l" fontAlgn="t">
                        <a:lnSpc>
                          <a:spcPct val="100000"/>
                        </a:lnSpc>
                      </a:pPr>
                      <a:r>
                        <a:rPr lang="ru-RU" sz="1000" u="none" spc="0">
                          <a:solidFill>
                            <a:srgbClr val="000000">
                              <a:alpha val="100000"/>
                            </a:srgbClr>
                          </a:solidFill>
                          <a:latin typeface="Scada"/>
                        </a:rPr>
                        <a:t>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Поступление от УФМС запрошенных данных не в полном объеме - в некоторых случаях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Невнимательность сотрудников УФМС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Взаимодействие с исполнителем по запросу (в устной форме периодические напоминания, уточнения о параметрах запроса)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522394">
                <a:tc>
                  <a:txBody>
                    <a:bodyPr/>
                    <a:lstStyle/>
                    <a:p>
                      <a:pPr marL="38100" marR="38100" lvl="0" indent="0" algn="l" fontAlgn="t">
                        <a:lnSpc>
                          <a:spcPct val="100000"/>
                        </a:lnSpc>
                      </a:pPr>
                      <a:r>
                        <a:rPr lang="ru-RU" sz="1000" u="none" spc="0">
                          <a:solidFill>
                            <a:srgbClr val="000000">
                              <a:alpha val="100000"/>
                            </a:srgbClr>
                          </a:solidFill>
                          <a:latin typeface="Scada"/>
                        </a:rPr>
                        <a:t>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Периодическое выявление в документах несоответствия персональных данных о должнике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Ошибки человеческого фактора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522394">
                <a:tc>
                  <a:txBody>
                    <a:bodyPr/>
                    <a:lstStyle/>
                    <a:p>
                      <a:pPr marL="38100" marR="38100" lvl="0" indent="0" algn="l" fontAlgn="t">
                        <a:lnSpc>
                          <a:spcPct val="100000"/>
                        </a:lnSpc>
                      </a:pPr>
                      <a:r>
                        <a:rPr lang="ru-RU" sz="1000" u="none" spc="0" dirty="0">
                          <a:solidFill>
                            <a:srgbClr val="000000">
                              <a:alpha val="100000"/>
                            </a:srgbClr>
                          </a:solidFill>
                          <a:latin typeface="Scada"/>
                        </a:rPr>
                        <a:t>6</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Процесс проверки документов не является непрерывным</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Наличие судебных заседаний, поручений и пр. также по другим направлениям деятельности Администрации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На время проекта уделить особое внимание работе по взысканию задолженности за наем жилых помещений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1036790">
                <a:tc>
                  <a:txBody>
                    <a:bodyPr/>
                    <a:lstStyle/>
                    <a:p>
                      <a:pPr marL="38100" marR="38100" lvl="0" indent="0" algn="l" fontAlgn="t">
                        <a:lnSpc>
                          <a:spcPct val="100000"/>
                        </a:lnSpc>
                      </a:pPr>
                      <a:r>
                        <a:rPr lang="ru-RU" sz="1000" u="none" spc="0">
                          <a:solidFill>
                            <a:srgbClr val="000000">
                              <a:alpha val="100000"/>
                            </a:srgbClr>
                          </a:solidFill>
                          <a:latin typeface="Scada"/>
                        </a:rPr>
                        <a:t>7</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Ухудшение платежной дисциплины по оплате населением за наем жилых помещений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Отсутствие информации для населения о реализации социальных проектов, о проведении капитального ремонта жилого фонда за счет платежей населения за наем жилых помещений как источника доходов бюджета муниципального образования.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1) Проведение информационной работы с населением.
2) Проведение заседаний рабочей группы по укреплению налоговой и бюджетной дисциплины. 
3) В ходе работы с должниками выявление уважительных причин образования долга - с целью дальнейшего урегулирования вопроса погашения задолженности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854541">
                <a:tc>
                  <a:txBody>
                    <a:bodyPr/>
                    <a:lstStyle/>
                    <a:p>
                      <a:pPr marL="38100" marR="38100" lvl="0" indent="0" algn="l" fontAlgn="t">
                        <a:lnSpc>
                          <a:spcPct val="100000"/>
                        </a:lnSpc>
                      </a:pPr>
                      <a:r>
                        <a:rPr lang="ru-RU" sz="1000" u="none" spc="0">
                          <a:solidFill>
                            <a:srgbClr val="000000">
                              <a:alpha val="100000"/>
                            </a:srgbClr>
                          </a:solidFill>
                          <a:latin typeface="Scada"/>
                        </a:rPr>
                        <a:t>8</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Наличие просроченной дебиторской задолженности населения по платежам с истекшим сроком исковой давности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Недостаточный уровень работы с должниками, в том числе по принудительному взысканию задолженности.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1) Интенсификация претензионной и исковой работы.
2) Выявление задолженности, имеющей признаки нереальной к взысканию, для дальнейшего списания с баланса по решению соответствующих комиссий.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00"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8029574" y="1076325"/>
            <a:ext cx="2447925" cy="4324350"/>
          </a:xfrm>
          <a:prstGeom prst="rect">
            <a:avLst/>
          </a:prstGeom>
          <a:noFill/>
        </p:spPr>
        <p:txBody>
          <a:bodyPr lIns="91440" tIns="45720" rIns="91440" bIns="45720" rtlCol="0" anchor="t">
            <a:normAutofit fontScale="25000" lnSpcReduction="20000"/>
          </a:bodyPr>
          <a:lstStyle/>
          <a:p>
            <a:pPr marL="0" marR="0" lvl="0" indent="0" algn="l" fontAlgn="t">
              <a:lnSpc>
                <a:spcPct val="100000"/>
              </a:lnSpc>
            </a:pPr>
            <a:r>
              <a:rPr lang="ru-RU" sz="3100" b="1" u="none" spc="0" dirty="0">
                <a:solidFill>
                  <a:srgbClr val="2F658E">
                    <a:alpha val="100000"/>
                  </a:srgbClr>
                </a:solidFill>
                <a:latin typeface="Scada"/>
              </a:rPr>
              <a:t>Время протекания процесса:
</a:t>
            </a:r>
            <a:r>
              <a:rPr lang="ru-RU" sz="3100" b="1" u="none" spc="0" dirty="0">
                <a:solidFill>
                  <a:srgbClr val="000000">
                    <a:alpha val="100000"/>
                  </a:srgbClr>
                </a:solidFill>
                <a:latin typeface="Scada"/>
              </a:rPr>
              <a:t>211 ч
</a:t>
            </a:r>
            <a:r>
              <a:rPr lang="ru-RU" sz="3100" b="1" u="none" spc="0" dirty="0">
                <a:solidFill>
                  <a:srgbClr val="2F658E">
                    <a:alpha val="100000"/>
                  </a:srgbClr>
                </a:solidFill>
                <a:latin typeface="Scada"/>
              </a:rPr>
              <a:t>Предлагаемые решения:</a:t>
            </a:r>
          </a:p>
          <a:p>
            <a:pPr marL="0" marR="0" lvl="0" indent="0" algn="l" fontAlgn="t">
              <a:lnSpc>
                <a:spcPct val="100000"/>
              </a:lnSpc>
            </a:pPr>
            <a:r>
              <a:rPr lang="ru-RU" sz="1100" b="1" u="none" spc="0" dirty="0">
                <a:solidFill>
                  <a:srgbClr val="2F658E">
                    <a:alpha val="100000"/>
                  </a:srgbClr>
                </a:solidFill>
                <a:latin typeface="Scada"/>
              </a:rPr>
              <a:t>
</a:t>
            </a:r>
            <a:r>
              <a:rPr lang="ru-RU" sz="3200" u="none" spc="0" dirty="0">
                <a:solidFill>
                  <a:srgbClr val="000000">
                    <a:alpha val="100000"/>
                  </a:srgbClr>
                </a:solidFill>
                <a:latin typeface="Scada"/>
              </a:rPr>
              <a:t>1. 1) Приглашение на комиссию - заседание рабочей группы по укреплению налоговой и бюджетной дисциплины.
2) Направление писем, размещение объявлений в СМИ о кампании по оформлению (переоформлению)  договоров социального найма.  
2. Составление ежемесячного плана работы по количеству лицевых счетов для направления заявлений в суд и направления претензий.
3. Взаимодействие с исполнителем по запросу (в устной форме периодические напоминания о параметрах запроса).
4. Внедрение в отделе по жилищным вопросам системы внутреннего контроля за полнотой формирования пакета документов по должнику и соответствием данных в документах.
5. На время проекта уделить особое внимание работе по взысканию задолженности за наем жилых помещений.
6. 1) Проведение информационной работы с населением (в том числе через СМИ, социальные сети, на официальном сайте Администрации). 
2) Проведение заседаний рабочей группы по укреплению налоговой и бюджетной дисциплины. 
3) В ходе работы с должниками выявление уважительных причин образования долга - с целью дальнейшего урегулирования вопроса погашения задолженности. 
7. 1) Интенсификация процесса претензионной и исковой работы.
2) Выявление задолженности, имеющей признаки нереальной к взысканию, для дальнейшего списания с баланса по решению соответствующих комиссий. </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Начало процесса -
выявление должников с просроченной дебиторской задолженностью</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9" name="TextBox 28"/>
          <p:cNvSpPr txBox="1"/>
          <p:nvPr/>
        </p:nvSpPr>
        <p:spPr>
          <a:xfrm>
            <a:off x="2486025"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lnSpcReduction="10000"/>
          </a:bodyPr>
          <a:lstStyle/>
          <a:p>
            <a:pPr marL="0" marR="0" lvl="0" indent="0" algn="ctr" fontAlgn="ctr">
              <a:lnSpc>
                <a:spcPct val="100000"/>
              </a:lnSpc>
            </a:pPr>
            <a:endParaRPr/>
          </a:p>
        </p:txBody>
      </p:sp>
      <p:sp>
        <p:nvSpPr>
          <p:cNvPr id="30" name="TextBox 29"/>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организационно-контрольный отдел</a:t>
            </a:r>
          </a:p>
        </p:txBody>
      </p:sp>
      <p:sp>
        <p:nvSpPr>
          <p:cNvPr id="31" name="TextBox 30"/>
          <p:cNvSpPr txBox="1"/>
          <p:nvPr/>
        </p:nvSpPr>
        <p:spPr>
          <a:xfrm>
            <a:off x="2486025"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Публикация объявлений в СМИ, на интернет-ресурсах о своевременном погашении задолженности за наем жилых помещений </a:t>
            </a:r>
          </a:p>
        </p:txBody>
      </p:sp>
      <p:sp>
        <p:nvSpPr>
          <p:cNvPr id="32" name="TextBox 31"/>
          <p:cNvSpPr txBox="1"/>
          <p:nvPr/>
        </p:nvSpPr>
        <p:spPr>
          <a:xfrm>
            <a:off x="2486025"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3" name="Рисунок 32"/>
          <p:cNvPicPr>
            <a:picLocks noChangeAspect="1"/>
          </p:cNvPicPr>
          <p:nvPr/>
        </p:nvPicPr>
        <p:blipFill>
          <a:blip r:embed="rId4"/>
          <a:stretch>
            <a:fillRect/>
          </a:stretch>
        </p:blipFill>
        <p:spPr>
          <a:xfrm>
            <a:off x="3138488" y="3781425"/>
            <a:ext cx="533400" cy="361950"/>
          </a:xfrm>
          <a:prstGeom prst="rect">
            <a:avLst/>
          </a:prstGeom>
          <a:noFill/>
          <a:effectLst>
            <a:outerShdw blurRad="57150" dist="19050" dir="2700000" algn="br" rotWithShape="0">
              <a:srgbClr val="000000">
                <a:alpha val="50000"/>
              </a:srgbClr>
            </a:outerShdw>
          </a:effectLst>
        </p:spPr>
      </p:pic>
      <p:sp>
        <p:nvSpPr>
          <p:cNvPr id="34" name="TextBox 33"/>
          <p:cNvSpPr txBox="1"/>
          <p:nvPr/>
        </p:nvSpPr>
        <p:spPr>
          <a:xfrm>
            <a:off x="3133725"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6</a:t>
            </a:r>
          </a:p>
        </p:txBody>
      </p:sp>
      <p:pic>
        <p:nvPicPr>
          <p:cNvPr id="35" name="Рисунок 34"/>
          <p:cNvPicPr>
            <a:picLocks noChangeAspect="1"/>
          </p:cNvPicPr>
          <p:nvPr/>
        </p:nvPicPr>
        <p:blipFill>
          <a:blip r:embed="rId8"/>
          <a:stretch>
            <a:fillRect/>
          </a:stretch>
        </p:blipFill>
        <p:spPr>
          <a:xfrm>
            <a:off x="3819525" y="2466975"/>
            <a:ext cx="342900" cy="428625"/>
          </a:xfrm>
          <a:prstGeom prst="rect">
            <a:avLst/>
          </a:prstGeom>
          <a:noFill/>
        </p:spPr>
      </p:pic>
      <p:sp>
        <p:nvSpPr>
          <p:cNvPr id="36" name="TextBox 35"/>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7" name="TextBox 36"/>
          <p:cNvSpPr txBox="1"/>
          <p:nvPr/>
        </p:nvSpPr>
        <p:spPr>
          <a:xfrm>
            <a:off x="424815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lnSpcReduction="10000"/>
          </a:bodyPr>
          <a:lstStyle/>
          <a:p>
            <a:pPr marL="0" marR="0" lvl="0" indent="0" algn="ctr" fontAlgn="ctr">
              <a:lnSpc>
                <a:spcPct val="100000"/>
              </a:lnSpc>
            </a:pPr>
            <a:endParaRPr/>
          </a:p>
        </p:txBody>
      </p:sp>
      <p:sp>
        <p:nvSpPr>
          <p:cNvPr id="38" name="TextBox 37"/>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fontScale="92500"/>
          </a:bodyPr>
          <a:lstStyle/>
          <a:p>
            <a:pPr marL="0" marR="0" lvl="0" indent="0" algn="l" fontAlgn="t">
              <a:lnSpc>
                <a:spcPct val="100000"/>
              </a:lnSpc>
            </a:pPr>
            <a:r>
              <a:rPr lang="ru-RU" sz="900" u="none" spc="0">
                <a:solidFill>
                  <a:srgbClr val="000000">
                    <a:alpha val="100000"/>
                  </a:srgbClr>
                </a:solidFill>
                <a:latin typeface="Scada"/>
              </a:rPr>
              <a:t>рабочая группа по укреплению налоговой и бюджетной дисциплины</a:t>
            </a:r>
          </a:p>
        </p:txBody>
      </p:sp>
      <p:sp>
        <p:nvSpPr>
          <p:cNvPr id="39" name="TextBox 38"/>
          <p:cNvSpPr txBox="1"/>
          <p:nvPr/>
        </p:nvSpPr>
        <p:spPr>
          <a:xfrm>
            <a:off x="424815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Проведение заседаний комиссии, заслушивание должников, выявление уважительных причин</a:t>
            </a:r>
          </a:p>
        </p:txBody>
      </p:sp>
      <p:sp>
        <p:nvSpPr>
          <p:cNvPr id="40" name="TextBox 39"/>
          <p:cNvSpPr txBox="1"/>
          <p:nvPr/>
        </p:nvSpPr>
        <p:spPr>
          <a:xfrm>
            <a:off x="424815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1" name="Рисунок 40"/>
          <p:cNvPicPr>
            <a:picLocks noChangeAspect="1"/>
          </p:cNvPicPr>
          <p:nvPr/>
        </p:nvPicPr>
        <p:blipFill>
          <a:blip r:embed="rId4"/>
          <a:stretch>
            <a:fillRect/>
          </a:stretch>
        </p:blipFill>
        <p:spPr>
          <a:xfrm>
            <a:off x="4900613" y="3781425"/>
            <a:ext cx="533400" cy="361950"/>
          </a:xfrm>
          <a:prstGeom prst="rect">
            <a:avLst/>
          </a:prstGeom>
          <a:noFill/>
          <a:effectLst>
            <a:outerShdw blurRad="57150" dist="19050" dir="2700000" algn="br" rotWithShape="0">
              <a:srgbClr val="000000">
                <a:alpha val="50000"/>
              </a:srgbClr>
            </a:outerShdw>
          </a:effectLst>
        </p:spPr>
      </p:pic>
      <p:sp>
        <p:nvSpPr>
          <p:cNvPr id="42" name="TextBox 41"/>
          <p:cNvSpPr txBox="1"/>
          <p:nvPr/>
        </p:nvSpPr>
        <p:spPr>
          <a:xfrm>
            <a:off x="4895850"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6</a:t>
            </a:r>
          </a:p>
        </p:txBody>
      </p:sp>
      <p:pic>
        <p:nvPicPr>
          <p:cNvPr id="43" name="Рисунок 42"/>
          <p:cNvPicPr>
            <a:picLocks noChangeAspect="1"/>
          </p:cNvPicPr>
          <p:nvPr/>
        </p:nvPicPr>
        <p:blipFill>
          <a:blip r:embed="rId8"/>
          <a:stretch>
            <a:fillRect/>
          </a:stretch>
        </p:blipFill>
        <p:spPr>
          <a:xfrm>
            <a:off x="5581650" y="2466975"/>
            <a:ext cx="342900" cy="428625"/>
          </a:xfrm>
          <a:prstGeom prst="rect">
            <a:avLst/>
          </a:prstGeom>
          <a:noFill/>
        </p:spPr>
      </p:pic>
      <p:sp>
        <p:nvSpPr>
          <p:cNvPr id="44" name="TextBox 43"/>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5" name="TextBox 44"/>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46" name="TextBox 45"/>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a:t>
            </a:r>
          </a:p>
        </p:txBody>
      </p:sp>
      <p:sp>
        <p:nvSpPr>
          <p:cNvPr id="47" name="TextBox 46"/>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48" name="TextBox 47"/>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Поиск должника в программе 1-С и сравнение с реестром должников, по которым ранее получен исполнительный лист</a:t>
            </a:r>
          </a:p>
        </p:txBody>
      </p:sp>
      <p:sp>
        <p:nvSpPr>
          <p:cNvPr id="49" name="TextBox 48"/>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0" name="TextBox 49"/>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1" name="Рисунок 50"/>
          <p:cNvPicPr>
            <a:picLocks noChangeAspect="1"/>
          </p:cNvPicPr>
          <p:nvPr/>
        </p:nvPicPr>
        <p:blipFill>
          <a:blip r:embed="rId4"/>
          <a:stretch>
            <a:fillRect/>
          </a:stretch>
        </p:blipFill>
        <p:spPr>
          <a:xfrm>
            <a:off x="6662738" y="3781425"/>
            <a:ext cx="533400" cy="361950"/>
          </a:xfrm>
          <a:prstGeom prst="rect">
            <a:avLst/>
          </a:prstGeom>
          <a:noFill/>
          <a:effectLst>
            <a:outerShdw blurRad="57150" dist="19050" dir="2700000" algn="br" rotWithShape="0">
              <a:srgbClr val="000000">
                <a:alpha val="50000"/>
              </a:srgbClr>
            </a:outerShdw>
          </a:effectLst>
        </p:spPr>
      </p:pic>
      <p:sp>
        <p:nvSpPr>
          <p:cNvPr id="52" name="TextBox 51"/>
          <p:cNvSpPr txBox="1"/>
          <p:nvPr/>
        </p:nvSpPr>
        <p:spPr>
          <a:xfrm>
            <a:off x="6657975"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1,2,7</a:t>
            </a:r>
          </a:p>
        </p:txBody>
      </p:sp>
      <p:pic>
        <p:nvPicPr>
          <p:cNvPr id="53" name="Рисунок 52"/>
          <p:cNvPicPr>
            <a:picLocks noChangeAspect="1"/>
          </p:cNvPicPr>
          <p:nvPr/>
        </p:nvPicPr>
        <p:blipFill>
          <a:blip r:embed="rId7"/>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54" name="TextBox 53"/>
          <p:cNvSpPr txBox="1"/>
          <p:nvPr/>
        </p:nvSpPr>
        <p:spPr>
          <a:xfrm>
            <a:off x="60102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5" name="Рисунок 54"/>
          <p:cNvPicPr>
            <a:picLocks noChangeAspect="1"/>
          </p:cNvPicPr>
          <p:nvPr/>
        </p:nvPicPr>
        <p:blipFill>
          <a:blip r:embed="rId8"/>
          <a:stretch>
            <a:fillRect/>
          </a:stretch>
        </p:blipFill>
        <p:spPr>
          <a:xfrm>
            <a:off x="7343775" y="2466975"/>
            <a:ext cx="342900" cy="428625"/>
          </a:xfrm>
          <a:prstGeom prst="rect">
            <a:avLst/>
          </a:prstGeom>
          <a:noFill/>
        </p:spPr>
      </p:pic>
      <p:sp>
        <p:nvSpPr>
          <p:cNvPr id="56" name="TextBox 55"/>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7" name="TextBox 56"/>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58" name="TextBox 57"/>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0,25 ч</a:t>
            </a:r>
          </a:p>
        </p:txBody>
      </p:sp>
      <p:sp>
        <p:nvSpPr>
          <p:cNvPr id="59" name="TextBox 58"/>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60" name="TextBox 59"/>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lnSpcReduction="10000"/>
          </a:bodyPr>
          <a:lstStyle/>
          <a:p>
            <a:pPr marL="0" marR="0" lvl="0" indent="0" algn="l" fontAlgn="t">
              <a:lnSpc>
                <a:spcPct val="100000"/>
              </a:lnSpc>
            </a:pPr>
            <a:r>
              <a:rPr lang="ru-RU" sz="900" u="none" spc="0">
                <a:solidFill>
                  <a:srgbClr val="000000">
                    <a:alpha val="100000"/>
                  </a:srgbClr>
                </a:solidFill>
                <a:latin typeface="Scada"/>
              </a:rPr>
              <a:t>Формирование межведомственного запроса в Управление федеральной миграционной службы России (УФМС) о предоставлении сведений о гражданине </a:t>
            </a:r>
          </a:p>
        </p:txBody>
      </p:sp>
      <p:sp>
        <p:nvSpPr>
          <p:cNvPr id="61" name="TextBox 60"/>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62" name="TextBox 61"/>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3" name="Рисунок 62"/>
          <p:cNvPicPr>
            <a:picLocks noChangeAspect="1"/>
          </p:cNvPicPr>
          <p:nvPr/>
        </p:nvPicPr>
        <p:blipFill>
          <a:blip r:embed="rId7"/>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64" name="TextBox 63"/>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5" name="Рисунок 64"/>
          <p:cNvPicPr>
            <a:picLocks noChangeAspect="1"/>
          </p:cNvPicPr>
          <p:nvPr/>
        </p:nvPicPr>
        <p:blipFill>
          <a:blip r:embed="rId8"/>
          <a:stretch>
            <a:fillRect/>
          </a:stretch>
        </p:blipFill>
        <p:spPr>
          <a:xfrm>
            <a:off x="323850" y="5705475"/>
            <a:ext cx="342900" cy="428625"/>
          </a:xfrm>
          <a:prstGeom prst="rect">
            <a:avLst/>
          </a:prstGeom>
          <a:noFill/>
        </p:spPr>
      </p:pic>
      <p:pic>
        <p:nvPicPr>
          <p:cNvPr id="66" name="Рисунок 65"/>
          <p:cNvPicPr>
            <a:picLocks noChangeAspect="1"/>
          </p:cNvPicPr>
          <p:nvPr/>
        </p:nvPicPr>
        <p:blipFill>
          <a:blip r:embed="rId8"/>
          <a:stretch>
            <a:fillRect/>
          </a:stretch>
        </p:blipFill>
        <p:spPr>
          <a:xfrm>
            <a:off x="2047875" y="5705475"/>
            <a:ext cx="342900" cy="428625"/>
          </a:xfrm>
          <a:prstGeom prst="rect">
            <a:avLst/>
          </a:prstGeom>
          <a:noFill/>
        </p:spPr>
      </p:pic>
      <p:sp>
        <p:nvSpPr>
          <p:cNvPr id="67" name="TextBox 66"/>
          <p:cNvSpPr txBox="1"/>
          <p:nvPr/>
        </p:nvSpPr>
        <p:spPr>
          <a:xfrm>
            <a:off x="2019300" y="51625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0,25 ч</a:t>
            </a:r>
          </a:p>
        </p:txBody>
      </p:sp>
      <p:sp>
        <p:nvSpPr>
          <p:cNvPr id="68" name="TextBox 67"/>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9" name="TextBox 68"/>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70" name="TextBox 69"/>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24 ч</a:t>
            </a:r>
          </a:p>
        </p:txBody>
      </p:sp>
      <p:sp>
        <p:nvSpPr>
          <p:cNvPr id="71" name="TextBox 70"/>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общего отдела</a:t>
            </a:r>
          </a:p>
        </p:txBody>
      </p:sp>
      <p:sp>
        <p:nvSpPr>
          <p:cNvPr id="72" name="TextBox 71"/>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Передача курьеру под роспись межведомственного запроса для доставки в УФМС </a:t>
            </a:r>
          </a:p>
        </p:txBody>
      </p:sp>
      <p:sp>
        <p:nvSpPr>
          <p:cNvPr id="73" name="TextBox 72"/>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4" name="TextBox 73"/>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5" name="Рисунок 74"/>
          <p:cNvPicPr>
            <a:picLocks noChangeAspect="1"/>
          </p:cNvPicPr>
          <p:nvPr/>
        </p:nvPicPr>
        <p:blipFill>
          <a:blip r:embed="rId7"/>
          <a:stretch>
            <a:fillRect/>
          </a:stretch>
        </p:blipFill>
        <p:spPr>
          <a:xfrm>
            <a:off x="3043238" y="7019925"/>
            <a:ext cx="561975" cy="361950"/>
          </a:xfrm>
          <a:prstGeom prst="rect">
            <a:avLst/>
          </a:prstGeom>
          <a:noFill/>
          <a:effectLst>
            <a:outerShdw blurRad="57150" dist="19050" dir="2700000" algn="br" rotWithShape="0">
              <a:srgbClr val="000000">
                <a:alpha val="50000"/>
              </a:srgbClr>
            </a:outerShdw>
          </a:effectLst>
        </p:spPr>
      </p:pic>
      <p:sp>
        <p:nvSpPr>
          <p:cNvPr id="76" name="TextBox 75"/>
          <p:cNvSpPr txBox="1"/>
          <p:nvPr/>
        </p:nvSpPr>
        <p:spPr>
          <a:xfrm>
            <a:off x="30194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77" name="Рисунок 76"/>
          <p:cNvPicPr>
            <a:picLocks noChangeAspect="1"/>
          </p:cNvPicPr>
          <p:nvPr/>
        </p:nvPicPr>
        <p:blipFill>
          <a:blip r:embed="rId8"/>
          <a:stretch>
            <a:fillRect/>
          </a:stretch>
        </p:blipFill>
        <p:spPr>
          <a:xfrm>
            <a:off x="3819525" y="5705475"/>
            <a:ext cx="342900" cy="428625"/>
          </a:xfrm>
          <a:prstGeom prst="rect">
            <a:avLst/>
          </a:prstGeom>
          <a:noFill/>
        </p:spPr>
      </p:pic>
      <p:sp>
        <p:nvSpPr>
          <p:cNvPr id="78" name="TextBox 77"/>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9" name="TextBox 78"/>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a:t>
            </a:r>
          </a:p>
        </p:txBody>
      </p:sp>
      <p:sp>
        <p:nvSpPr>
          <p:cNvPr id="80" name="TextBox 79"/>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120 ч</a:t>
            </a:r>
          </a:p>
        </p:txBody>
      </p:sp>
      <p:sp>
        <p:nvSpPr>
          <p:cNvPr id="81" name="TextBox 80"/>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УФМС</a:t>
            </a:r>
          </a:p>
        </p:txBody>
      </p:sp>
      <p:sp>
        <p:nvSpPr>
          <p:cNvPr id="82" name="TextBox 81"/>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Подготовка ответа на запрос Администрации</a:t>
            </a:r>
          </a:p>
        </p:txBody>
      </p:sp>
      <p:sp>
        <p:nvSpPr>
          <p:cNvPr id="83" name="TextBox 82"/>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4" name="TextBox 83"/>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5" name="Рисунок 84"/>
          <p:cNvPicPr>
            <a:picLocks noChangeAspect="1"/>
          </p:cNvPicPr>
          <p:nvPr/>
        </p:nvPicPr>
        <p:blipFill>
          <a:blip r:embed="rId4"/>
          <a:stretch>
            <a:fillRect/>
          </a:stretch>
        </p:blipFill>
        <p:spPr>
          <a:xfrm>
            <a:off x="4900613" y="7019925"/>
            <a:ext cx="533400" cy="361950"/>
          </a:xfrm>
          <a:prstGeom prst="rect">
            <a:avLst/>
          </a:prstGeom>
          <a:noFill/>
          <a:effectLst>
            <a:outerShdw blurRad="57150" dist="19050" dir="2700000" algn="br" rotWithShape="0">
              <a:srgbClr val="000000">
                <a:alpha val="50000"/>
              </a:srgbClr>
            </a:outerShdw>
          </a:effectLst>
        </p:spPr>
      </p:pic>
      <p:sp>
        <p:nvSpPr>
          <p:cNvPr id="86" name="TextBox 85"/>
          <p:cNvSpPr txBox="1"/>
          <p:nvPr/>
        </p:nvSpPr>
        <p:spPr>
          <a:xfrm>
            <a:off x="4895850" y="70199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3</a:t>
            </a:r>
          </a:p>
        </p:txBody>
      </p:sp>
      <p:pic>
        <p:nvPicPr>
          <p:cNvPr id="87" name="Рисунок 86"/>
          <p:cNvPicPr>
            <a:picLocks noChangeAspect="1"/>
          </p:cNvPicPr>
          <p:nvPr/>
        </p:nvPicPr>
        <p:blipFill>
          <a:blip r:embed="rId6"/>
          <a:stretch>
            <a:fillRect/>
          </a:stretch>
        </p:blipFill>
        <p:spPr>
          <a:xfrm>
            <a:off x="4257675" y="7019925"/>
            <a:ext cx="590550" cy="361950"/>
          </a:xfrm>
          <a:prstGeom prst="rect">
            <a:avLst/>
          </a:prstGeom>
          <a:noFill/>
          <a:effectLst>
            <a:outerShdw blurRad="57150" dist="19050" dir="2700000" algn="br" rotWithShape="0">
              <a:srgbClr val="000000">
                <a:alpha val="50000"/>
              </a:srgbClr>
            </a:outerShdw>
          </a:effectLst>
        </p:spPr>
      </p:pic>
      <p:sp>
        <p:nvSpPr>
          <p:cNvPr id="88" name="TextBox 87"/>
          <p:cNvSpPr txBox="1"/>
          <p:nvPr/>
        </p:nvSpPr>
        <p:spPr>
          <a:xfrm>
            <a:off x="424815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120 ч</a:t>
            </a:r>
          </a:p>
        </p:txBody>
      </p:sp>
      <p:pic>
        <p:nvPicPr>
          <p:cNvPr id="89" name="Рисунок 88"/>
          <p:cNvPicPr>
            <a:picLocks noChangeAspect="1"/>
          </p:cNvPicPr>
          <p:nvPr/>
        </p:nvPicPr>
        <p:blipFill>
          <a:blip r:embed="rId8"/>
          <a:stretch>
            <a:fillRect/>
          </a:stretch>
        </p:blipFill>
        <p:spPr>
          <a:xfrm>
            <a:off x="5581650" y="5705475"/>
            <a:ext cx="342900" cy="428625"/>
          </a:xfrm>
          <a:prstGeom prst="rect">
            <a:avLst/>
          </a:prstGeom>
          <a:noFill/>
        </p:spPr>
      </p:pic>
      <p:sp>
        <p:nvSpPr>
          <p:cNvPr id="90" name="TextBox 89"/>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91" name="TextBox 90"/>
          <p:cNvSpPr txBox="1"/>
          <p:nvPr/>
        </p:nvSpPr>
        <p:spPr>
          <a:xfrm>
            <a:off x="601027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5</a:t>
            </a:r>
          </a:p>
        </p:txBody>
      </p:sp>
      <p:sp>
        <p:nvSpPr>
          <p:cNvPr id="92" name="TextBox 91"/>
          <p:cNvSpPr txBox="1"/>
          <p:nvPr/>
        </p:nvSpPr>
        <p:spPr>
          <a:xfrm>
            <a:off x="63722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a:t>
            </a:r>
          </a:p>
        </p:txBody>
      </p:sp>
      <p:sp>
        <p:nvSpPr>
          <p:cNvPr id="93" name="TextBox 92"/>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главный служащий отдела по жилищным вопросам</a:t>
            </a:r>
          </a:p>
        </p:txBody>
      </p:sp>
      <p:sp>
        <p:nvSpPr>
          <p:cNvPr id="94" name="TextBox 93"/>
          <p:cNvSpPr txBox="1"/>
          <p:nvPr/>
        </p:nvSpPr>
        <p:spPr>
          <a:xfrm>
            <a:off x="601027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Обработка полученных данных от УФМС - занесение информации о должнике в программу 1-С</a:t>
            </a:r>
          </a:p>
        </p:txBody>
      </p:sp>
      <p:sp>
        <p:nvSpPr>
          <p:cNvPr id="95" name="TextBox 94"/>
          <p:cNvSpPr txBox="1"/>
          <p:nvPr/>
        </p:nvSpPr>
        <p:spPr>
          <a:xfrm>
            <a:off x="601027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96" name="TextBox 95"/>
          <p:cNvSpPr txBox="1"/>
          <p:nvPr/>
        </p:nvSpPr>
        <p:spPr>
          <a:xfrm>
            <a:off x="601027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97" name="Рисунок 96"/>
          <p:cNvPicPr>
            <a:picLocks noChangeAspect="1"/>
          </p:cNvPicPr>
          <p:nvPr/>
        </p:nvPicPr>
        <p:blipFill>
          <a:blip r:embed="rId7"/>
          <a:stretch>
            <a:fillRect/>
          </a:stretch>
        </p:blipFill>
        <p:spPr>
          <a:xfrm>
            <a:off x="6577013" y="7019925"/>
            <a:ext cx="561975" cy="361950"/>
          </a:xfrm>
          <a:prstGeom prst="rect">
            <a:avLst/>
          </a:prstGeom>
          <a:noFill/>
          <a:effectLst>
            <a:outerShdw blurRad="57150" dist="19050" dir="2700000" algn="br" rotWithShape="0">
              <a:srgbClr val="000000">
                <a:alpha val="50000"/>
              </a:srgbClr>
            </a:outerShdw>
          </a:effectLst>
        </p:spPr>
      </p:pic>
      <p:sp>
        <p:nvSpPr>
          <p:cNvPr id="98" name="TextBox 97"/>
          <p:cNvSpPr txBox="1"/>
          <p:nvPr/>
        </p:nvSpPr>
        <p:spPr>
          <a:xfrm>
            <a:off x="65532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9" name="Рисунок 98"/>
          <p:cNvPicPr>
            <a:picLocks noChangeAspect="1"/>
          </p:cNvPicPr>
          <p:nvPr/>
        </p:nvPicPr>
        <p:blipFill>
          <a:blip r:embed="rId8"/>
          <a:stretch>
            <a:fillRect/>
          </a:stretch>
        </p:blipFill>
        <p:spPr>
          <a:xfrm>
            <a:off x="7343775" y="5705475"/>
            <a:ext cx="342900" cy="428625"/>
          </a:xfrm>
          <a:prstGeom prst="rect">
            <a:avLst/>
          </a:prstGeom>
          <a:noFill/>
        </p:spPr>
      </p:pic>
    </p:spTree>
  </p:cSld>
  <p:clrMapOvr>
    <a:masterClrMapping/>
  </p:clrMapOvr>
</p:sld>
</file>

<file path=ppt/theme/theme1.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eme3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3861</TotalTime>
  <Words>5985</Words>
  <Application>Microsoft Office PowerPoint</Application>
  <PresentationFormat>Произвольный</PresentationFormat>
  <Paragraphs>820</Paragraphs>
  <Slides>33</Slides>
  <Notes>17</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40" baseType="lpstr">
      <vt:lpstr>Arial</vt:lpstr>
      <vt:lpstr>Calibri</vt:lpstr>
      <vt:lpstr>Helvetica</vt:lpstr>
      <vt:lpstr>Scada</vt:lpstr>
      <vt:lpstr>Times New Roman</vt:lpstr>
      <vt:lpstr>Theme30</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Силантьева Виктория Владимировна</cp:lastModifiedBy>
  <cp:revision>188</cp:revision>
  <cp:lastPrinted>2024-09-09T05:50:27Z</cp:lastPrinted>
  <dcterms:created xsi:type="dcterms:W3CDTF">2024-03-21T09:01:02Z</dcterms:created>
  <dcterms:modified xsi:type="dcterms:W3CDTF">2024-09-23T13:31:00Z</dcterms:modified>
  <cp:category/>
</cp:coreProperties>
</file>