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4" r:id="rId2"/>
    <p:sldId id="286" r:id="rId3"/>
    <p:sldId id="258" r:id="rId4"/>
    <p:sldId id="261" r:id="rId5"/>
    <p:sldId id="279" r:id="rId6"/>
    <p:sldId id="262" r:id="rId7"/>
    <p:sldId id="263" r:id="rId8"/>
    <p:sldId id="276" r:id="rId9"/>
    <p:sldId id="266" r:id="rId10"/>
    <p:sldId id="283" r:id="rId11"/>
    <p:sldId id="284" r:id="rId12"/>
    <p:sldId id="288" r:id="rId13"/>
    <p:sldId id="275" r:id="rId14"/>
    <p:sldId id="277" r:id="rId15"/>
    <p:sldId id="285" r:id="rId16"/>
    <p:sldId id="287" r:id="rId17"/>
    <p:sldId id="289" r:id="rId18"/>
    <p:sldId id="273" r:id="rId19"/>
  </p:sldIdLst>
  <p:sldSz cx="10691813" cy="7559675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5" d="100"/>
          <a:sy n="65" d="100"/>
        </p:scale>
        <p:origin x="1314" y="6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77;&#1088;&#1086;&#1085;&#1080;&#1082;&#1072;\Downloads\2024-05-03%20Opros%20dlia%20roditelei%20obrazovatel'nykh%20organizatsi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Ознакомление с запросом; Анализ и принятие решения об исполнителе; Распределение между заместителями Главы Администрации.</c:v>
          </c:tx>
          <c:spPr>
            <a:solidFill>
              <a:srgbClr val="FF9966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973A-4F94-AB4E-36742AB312DD}"/>
            </c:ext>
          </c:extLst>
        </c:ser>
        <c:ser>
          <c:idx val="1"/>
          <c:order val="1"/>
          <c:tx>
            <c:v>Ознакомление с запросом; Анализ и принятие решения об исполнителе; Распределение между руководителями структурных подразделений.</c:v>
          </c:tx>
          <c:spPr>
            <a:solidFill>
              <a:srgbClr val="99CCFF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1-973A-4F94-AB4E-36742AB312DD}"/>
            </c:ext>
          </c:extLst>
        </c:ser>
        <c:ser>
          <c:idx val="2"/>
          <c:order val="2"/>
          <c:tx>
            <c:v>Ознакомление с запросом; Анализ и принятие решения об исполнителе; Распределение между руководителями структурных подразделений.</c:v>
          </c:tx>
          <c:spPr>
            <a:solidFill>
              <a:srgbClr val="669966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2-973A-4F94-AB4E-36742AB312DD}"/>
            </c:ext>
          </c:extLst>
        </c:ser>
        <c:ser>
          <c:idx val="3"/>
          <c:order val="3"/>
          <c:tx>
            <c:v>Ознакомление с запросом; подготовка запроса ответственным исполнителям; подписание и регистрация в журнале исх. писем; сканирование запроса; рассылка структурным подразделениям, им подведомственным организациям.</c:v>
          </c:tx>
          <c:spPr>
            <a:solidFill>
              <a:srgbClr val="CCCC99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973A-4F94-AB4E-36742AB312DD}"/>
            </c:ext>
          </c:extLst>
        </c:ser>
        <c:ser>
          <c:idx val="4"/>
          <c:order val="4"/>
          <c:tx>
            <c:v>Ознакомление с запросом; Анализ запроса и принятие решения об исполнителе.</c:v>
          </c:tx>
          <c:spPr>
            <a:solidFill>
              <a:srgbClr val="9966CC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4-973A-4F94-AB4E-36742AB312DD}"/>
            </c:ext>
          </c:extLst>
        </c:ser>
        <c:ser>
          <c:idx val="5"/>
          <c:order val="5"/>
          <c:tx>
            <c:v>Ознакомление с запросом; Сбор информации для заполнения ответа; подготовка запроса соисполнителю.</c:v>
          </c:tx>
          <c:spPr>
            <a:solidFill>
              <a:srgbClr val="FFCC99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5-973A-4F94-AB4E-36742AB312DD}"/>
            </c:ext>
          </c:extLst>
        </c:ser>
        <c:ser>
          <c:idx val="6"/>
          <c:order val="6"/>
          <c:tx>
            <c:v>Без выезда специалиста - Сбор информации_x000d_
С выездом специалиста - Сбор информации, анализ и обобщение.</c:v>
          </c:tx>
          <c:spPr>
            <a:solidFill>
              <a:srgbClr val="CCCCCC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6-973A-4F94-AB4E-36742AB312DD}"/>
            </c:ext>
          </c:extLst>
        </c:ser>
        <c:ser>
          <c:idx val="7"/>
          <c:order val="7"/>
          <c:tx>
            <c:v>Проект обращения; Ознакомление с информацией соисполнителей и дополнение ответа на обращение; Корректировка проекта ответа на обращение</c:v>
          </c:tx>
          <c:spPr>
            <a:solidFill>
              <a:srgbClr val="66FFCC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7-973A-4F94-AB4E-36742AB312DD}"/>
            </c:ext>
          </c:extLst>
        </c:ser>
        <c:ser>
          <c:idx val="8"/>
          <c:order val="8"/>
          <c:tx>
            <c:v>Согласование, подписание ответа на обращение</c:v>
          </c:tx>
          <c:spPr>
            <a:solidFill>
              <a:srgbClr val="6699FF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8-973A-4F94-AB4E-36742AB312DD}"/>
            </c:ext>
          </c:extLst>
        </c:ser>
        <c:ser>
          <c:idx val="9"/>
          <c:order val="9"/>
          <c:tx>
            <c:v>Корректировка ответа обращения с учетом внесенных изменений; Первичная загрузка проекта ответа на обращение в систему</c:v>
          </c:tx>
          <c:spPr>
            <a:solidFill>
              <a:srgbClr val="996699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9-973A-4F94-AB4E-36742AB312DD}"/>
            </c:ext>
          </c:extLst>
        </c:ser>
        <c:ser>
          <c:idx val="10"/>
          <c:order val="10"/>
          <c:tx>
            <c:v>Ожидание в системе подписания документов; Отправка на доработку</c:v>
          </c:tx>
          <c:spPr>
            <a:solidFill>
              <a:srgbClr val="CCCCFF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A-973A-4F94-AB4E-36742AB312DD}"/>
            </c:ext>
          </c:extLst>
        </c:ser>
        <c:ser>
          <c:idx val="11"/>
          <c:order val="11"/>
          <c:tx>
            <c:v>Ожидание в системе подписания документов; Подписание ответа на обращение</c:v>
          </c:tx>
          <c:spPr>
            <a:solidFill>
              <a:srgbClr val="FFFF80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B-973A-4F94-AB4E-36742AB312DD}"/>
            </c:ext>
          </c:extLst>
        </c:ser>
        <c:ser>
          <c:idx val="12"/>
          <c:order val="12"/>
          <c:tx>
            <c:v>Отправка ответа на регистрацию</c:v>
          </c:tx>
          <c:spPr>
            <a:solidFill>
              <a:srgbClr val="FFAAFF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C-973A-4F94-AB4E-36742AB312DD}"/>
            </c:ext>
          </c:extLst>
        </c:ser>
        <c:ser>
          <c:idx val="13"/>
          <c:order val="13"/>
          <c:tx>
            <c:v>Подписание и регистрация в журнале исх</c:v>
          </c:tx>
          <c:spPr>
            <a:solidFill>
              <a:srgbClr val="FF9966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D-973A-4F94-AB4E-36742AB312DD}"/>
            </c:ext>
          </c:extLst>
        </c:ser>
        <c:ser>
          <c:idx val="14"/>
          <c:order val="14"/>
          <c:tx>
            <c:v>Получение документа обратно; Отправка обращения гражданину (по электронной почте)</c:v>
          </c:tx>
          <c:spPr>
            <a:solidFill>
              <a:srgbClr val="99CCFF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E-973A-4F94-AB4E-36742AB312DD}"/>
            </c:ext>
          </c:extLst>
        </c:ser>
        <c:ser>
          <c:idx val="15"/>
          <c:order val="15"/>
          <c:tx>
            <c:v>Длительность переходов между этапами</c:v>
          </c:tx>
          <c:spPr>
            <a:solidFill>
              <a:srgbClr val="669966">
                <a:alpha val="100000"/>
              </a:srgbClr>
            </a:solidFill>
          </c:spPr>
          <c:invertIfNegative val="0"/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F-973A-4F94-AB4E-36742AB31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0124416"/>
        <c:axId val="40125952"/>
        <c:extLst/>
      </c:barChart>
      <c:lineChart>
        <c:grouping val="stacked"/>
        <c:varyColors val="0"/>
        <c:ser>
          <c:idx val="16"/>
          <c:order val="16"/>
          <c:tx>
            <c:v> </c:v>
          </c:tx>
          <c:spPr>
            <a:ln w="0">
              <a:noFill/>
            </a:ln>
          </c:spPr>
          <c:marker>
            <c:symbol val="none"/>
          </c:marker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10-973A-4F94-AB4E-36742AB31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24416"/>
        <c:axId val="40125952"/>
      </c:lineChart>
      <c:lineChart>
        <c:grouping val="stacked"/>
        <c:varyColors val="0"/>
        <c:ser>
          <c:idx val="17"/>
          <c:order val="17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Lit>
              <c:formatCode>General</c:formatCode>
              <c:ptCount val="1"/>
              <c:pt idx="0">
                <c:v>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11-973A-4F94-AB4E-36742AB31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24416"/>
        <c:axId val="40125952"/>
      </c:lineChart>
      <c:catAx>
        <c:axId val="4012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0125952"/>
        <c:crosses val="autoZero"/>
        <c:auto val="0"/>
        <c:lblAlgn val="ctr"/>
        <c:lblOffset val="100"/>
        <c:noMultiLvlLbl val="0"/>
      </c:catAx>
      <c:valAx>
        <c:axId val="40125952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40124416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lnSpc>
              <a:spcPts val="800"/>
            </a:lnSpc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Ознакомление с запросом; Анализ и принятие решения об исполнителе; Распределение между заместителями Главы Администрации.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DD2F-4D23-ACAB-4F1DEE0F1FAF}"/>
            </c:ext>
          </c:extLst>
        </c:ser>
        <c:ser>
          <c:idx val="1"/>
          <c:order val="1"/>
          <c:tx>
            <c:v>Ознакомление с запросом; Анализ и принятие решения об исполнителе; Распределение между руководителями структурных подразделений.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1-DD2F-4D23-ACAB-4F1DEE0F1FAF}"/>
            </c:ext>
          </c:extLst>
        </c:ser>
        <c:ser>
          <c:idx val="2"/>
          <c:order val="2"/>
          <c:tx>
            <c:v>Ознакомление с запросом; Анализ и принятие решения об исполнителе; Распределение между руководителями структурных подразделений.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2-DD2F-4D23-ACAB-4F1DEE0F1FAF}"/>
            </c:ext>
          </c:extLst>
        </c:ser>
        <c:ser>
          <c:idx val="3"/>
          <c:order val="3"/>
          <c:tx>
            <c:v>Ознакомление с запросом; подготовка запроса ответственным исполнителям; подписание и регистрация в журнале исх. писем; сканирование запроса; рассылка структурным подразделениям, им подведомственным организациям.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3-DD2F-4D23-ACAB-4F1DEE0F1FAF}"/>
            </c:ext>
          </c:extLst>
        </c:ser>
        <c:ser>
          <c:idx val="4"/>
          <c:order val="4"/>
          <c:tx>
            <c:v>Ознакомление с запросом; Анализ запроса и принятие решения об исполнителе.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4-DD2F-4D23-ACAB-4F1DEE0F1FAF}"/>
            </c:ext>
          </c:extLst>
        </c:ser>
        <c:ser>
          <c:idx val="5"/>
          <c:order val="5"/>
          <c:tx>
            <c:v>Ознакомление с запросом; Сбор информации для заполнения ответа; подготовка запроса соисполнителю.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5-DD2F-4D23-ACAB-4F1DEE0F1FAF}"/>
            </c:ext>
          </c:extLst>
        </c:ser>
        <c:ser>
          <c:idx val="6"/>
          <c:order val="6"/>
          <c:tx>
            <c:v>Без выезда специалиста - Сбор информации_x000d_
С выездом специалиста - Сбор информации, анализ и обобщение.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6-DD2F-4D23-ACAB-4F1DEE0F1FAF}"/>
            </c:ext>
          </c:extLst>
        </c:ser>
        <c:ser>
          <c:idx val="7"/>
          <c:order val="7"/>
          <c:tx>
            <c:v>Проект обращения; Ознакомление с информацией соисполнителей и дополнение ответа на обращение; Корректировка проекта ответа на обращение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7-DD2F-4D23-ACAB-4F1DEE0F1FAF}"/>
            </c:ext>
          </c:extLst>
        </c:ser>
        <c:ser>
          <c:idx val="8"/>
          <c:order val="8"/>
          <c:tx>
            <c:v>Согласование, подписание ответа на обращение</c:v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8-DD2F-4D23-ACAB-4F1DEE0F1FAF}"/>
            </c:ext>
          </c:extLst>
        </c:ser>
        <c:ser>
          <c:idx val="9"/>
          <c:order val="9"/>
          <c:tx>
            <c:v>Корректировка ответа обращения с учетом внесенных изменений; Первичная загрузка проекта ответа на обращение в систему</c:v>
          </c:tx>
          <c:spPr>
            <a:solidFill>
              <a:srgbClr val="9966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9-DD2F-4D23-ACAB-4F1DEE0F1FAF}"/>
            </c:ext>
          </c:extLst>
        </c:ser>
        <c:ser>
          <c:idx val="10"/>
          <c:order val="10"/>
          <c:tx>
            <c:v>Ожидание в системе подписания документов; Отправка на доработку</c:v>
          </c:tx>
          <c:spPr>
            <a:solidFill>
              <a:srgbClr val="CC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A-DD2F-4D23-ACAB-4F1DEE0F1FAF}"/>
            </c:ext>
          </c:extLst>
        </c:ser>
        <c:ser>
          <c:idx val="11"/>
          <c:order val="11"/>
          <c:tx>
            <c:v>Ожидание в системе подписания документов; Подписание ответа на обращение</c:v>
          </c:tx>
          <c:spPr>
            <a:solidFill>
              <a:srgbClr val="FFFF80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B-DD2F-4D23-ACAB-4F1DEE0F1FAF}"/>
            </c:ext>
          </c:extLst>
        </c:ser>
        <c:ser>
          <c:idx val="12"/>
          <c:order val="12"/>
          <c:tx>
            <c:v>Отправка ответа на регистрацию</c:v>
          </c:tx>
          <c:spPr>
            <a:solidFill>
              <a:srgbClr val="FFAA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C-DD2F-4D23-ACAB-4F1DEE0F1FAF}"/>
            </c:ext>
          </c:extLst>
        </c:ser>
        <c:ser>
          <c:idx val="13"/>
          <c:order val="13"/>
          <c:tx>
            <c:v>Подписание и регистрация в журнале исх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D-DD2F-4D23-ACAB-4F1DEE0F1FAF}"/>
            </c:ext>
          </c:extLst>
        </c:ser>
        <c:ser>
          <c:idx val="14"/>
          <c:order val="14"/>
          <c:tx>
            <c:v>Получение документа обратно; Отправка обращения гражданину (по электронной почте)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E-DD2F-4D23-ACAB-4F1DEE0F1FAF}"/>
            </c:ext>
          </c:extLst>
        </c:ser>
        <c:ser>
          <c:idx val="15"/>
          <c:order val="15"/>
          <c:tx>
            <c:v>Длительность переходов между этапами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F-DD2F-4D23-ACAB-4F1DEE0F1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889024"/>
        <c:axId val="173890944"/>
        <c:extLst/>
      </c:barChart>
      <c:lineChart>
        <c:grouping val="stacked"/>
        <c:varyColors val="0"/>
        <c:ser>
          <c:idx val="16"/>
          <c:order val="16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Наблюдение1</c:v>
              </c:pt>
            </c:strLit>
          </c:cat>
          <c:val>
            <c:numLit>
              <c:formatCode>General</c:formatCode>
              <c:ptCount val="1"/>
              <c:pt idx="0">
                <c:v>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10-DD2F-4D23-ACAB-4F1DEE0F1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889024"/>
        <c:axId val="173890944"/>
      </c:lineChart>
      <c:lineChart>
        <c:grouping val="stacked"/>
        <c:varyColors val="0"/>
        <c:ser>
          <c:idx val="17"/>
          <c:order val="17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Lit>
              <c:formatCode>General</c:formatCode>
              <c:ptCount val="1"/>
              <c:pt idx="0">
                <c:v>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11-DD2F-4D23-ACAB-4F1DEE0F1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889024"/>
        <c:axId val="173890944"/>
      </c:lineChart>
      <c:catAx>
        <c:axId val="173889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0">
            <a:noFill/>
          </a:ln>
        </c:spPr>
        <c:crossAx val="173890944"/>
        <c:crosses val="autoZero"/>
        <c:auto val="0"/>
        <c:lblAlgn val="ctr"/>
        <c:lblOffset val="100"/>
        <c:noMultiLvlLbl val="0"/>
      </c:catAx>
      <c:valAx>
        <c:axId val="173890944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кл.дн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73889024"/>
        <c:crosses val="autoZero"/>
        <c:crossBetween val="between"/>
      </c:valAx>
    </c:plotArea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Время</a:t>
            </a:r>
            <a:r>
              <a:rPr lang="ru-RU" baseline="0" dirty="0"/>
              <a:t> протекания процесса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часы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Н.В.</c:v>
                </c:pt>
                <c:pt idx="1">
                  <c:v>В.А</c:v>
                </c:pt>
                <c:pt idx="2">
                  <c:v>П.А.</c:v>
                </c:pt>
                <c:pt idx="3">
                  <c:v>А.Ф.</c:v>
                </c:pt>
                <c:pt idx="4">
                  <c:v>Е.С.</c:v>
                </c:pt>
                <c:pt idx="5">
                  <c:v>Е.Ю.</c:v>
                </c:pt>
                <c:pt idx="6">
                  <c:v>И.А.</c:v>
                </c:pt>
                <c:pt idx="7">
                  <c:v>Ю.С.</c:v>
                </c:pt>
                <c:pt idx="8">
                  <c:v>Е.А.</c:v>
                </c:pt>
                <c:pt idx="9">
                  <c:v>Е.Н.</c:v>
                </c:pt>
                <c:pt idx="10">
                  <c:v>Э.В.</c:v>
                </c:pt>
                <c:pt idx="11">
                  <c:v>О.А.</c:v>
                </c:pt>
                <c:pt idx="12">
                  <c:v>Е.В.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</c:v>
                </c:pt>
                <c:pt idx="1">
                  <c:v>14</c:v>
                </c:pt>
                <c:pt idx="2">
                  <c:v>15</c:v>
                </c:pt>
                <c:pt idx="3">
                  <c:v>14</c:v>
                </c:pt>
                <c:pt idx="4">
                  <c:v>12</c:v>
                </c:pt>
                <c:pt idx="5">
                  <c:v>12</c:v>
                </c:pt>
                <c:pt idx="6">
                  <c:v>17</c:v>
                </c:pt>
                <c:pt idx="7">
                  <c:v>16</c:v>
                </c:pt>
                <c:pt idx="8">
                  <c:v>20</c:v>
                </c:pt>
                <c:pt idx="9">
                  <c:v>19</c:v>
                </c:pt>
                <c:pt idx="10">
                  <c:v>18</c:v>
                </c:pt>
                <c:pt idx="11">
                  <c:v>12</c:v>
                </c:pt>
                <c:pt idx="1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0-4CEC-90CC-86DA6CC4D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283072"/>
        <c:axId val="177284608"/>
      </c:barChart>
      <c:catAx>
        <c:axId val="17728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284608"/>
        <c:crosses val="autoZero"/>
        <c:auto val="1"/>
        <c:lblAlgn val="ctr"/>
        <c:lblOffset val="100"/>
        <c:noMultiLvlLbl val="0"/>
      </c:catAx>
      <c:valAx>
        <c:axId val="17728460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7283072"/>
        <c:crosses val="autoZero"/>
        <c:crossBetween val="between"/>
        <c:majorUnit val="2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'[2024-05-03 Opros dlia roditelei obrazovatel''nykh organizatsii.xlsx]Sheet'!$C$1</c:f>
              <c:strCache>
                <c:ptCount val="1"/>
                <c:pt idx="0">
                  <c:v>Количество инцидентов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'[2024-05-03 Opros dlia roditelei obrazovatel''nykh organizatsii.xlsx]Sheet'!$B$2:$B$19</c:f>
              <c:strCache>
                <c:ptCount val="18"/>
                <c:pt idx="0">
                  <c:v>Обучение в 1 классе детей с ОВЗ</c:v>
                </c:pt>
                <c:pt idx="1">
                  <c:v>Межнациональные отношения детей в школах</c:v>
                </c:pt>
                <c:pt idx="2">
                  <c:v>Организация участия обучающихся в проекте "Молодые профессионалы"</c:v>
                </c:pt>
                <c:pt idx="3">
                  <c:v>Условия обучения в школе</c:v>
                </c:pt>
                <c:pt idx="4">
                  <c:v>Строительство спортивной школы</c:v>
                </c:pt>
                <c:pt idx="5">
                  <c:v>Безопасность детских площадок</c:v>
                </c:pt>
                <c:pt idx="6">
                  <c:v>Организация обучения в 2 смены</c:v>
                </c:pt>
                <c:pt idx="7">
                  <c:v>Открытие летних лагерей при школах</c:v>
                </c:pt>
                <c:pt idx="8">
                  <c:v>Строительство детских садов </c:v>
                </c:pt>
                <c:pt idx="9">
                  <c:v>Выделение средств на приобретение канцелярских товаров для педагогических работников</c:v>
                </c:pt>
                <c:pt idx="10">
                  <c:v>Организация горячего питания</c:v>
                </c:pt>
                <c:pt idx="11">
                  <c:v>Введение в эксплуатацию объекта, заключение Роспотребнадзора</c:v>
                </c:pt>
                <c:pt idx="12">
                  <c:v>Уборка пришкольных территорий</c:v>
                </c:pt>
                <c:pt idx="13">
                  <c:v>Открытие лагеря "Дуденево"</c:v>
                </c:pt>
                <c:pt idx="14">
                  <c:v>Отопление в школах, в детских садах</c:v>
                </c:pt>
                <c:pt idx="15">
                  <c:v>Подвоз обучающихся</c:v>
                </c:pt>
                <c:pt idx="16">
                  <c:v>Капитальный ремонт</c:v>
                </c:pt>
                <c:pt idx="17">
                  <c:v>Строительство новой школы</c:v>
                </c:pt>
              </c:strCache>
            </c:strRef>
          </c:cat>
          <c:val>
            <c:numRef>
              <c:f>'[2024-05-03 Opros dlia roditelei obrazovatel''nykh organizatsii.xlsx]Sheet'!$C$2:$C$19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7</c:v>
                </c:pt>
                <c:pt idx="15">
                  <c:v>11</c:v>
                </c:pt>
                <c:pt idx="16">
                  <c:v>16</c:v>
                </c:pt>
                <c:pt idx="1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A8-418D-B28E-EF1259F3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57056"/>
        <c:axId val="205358592"/>
      </c:areaChart>
      <c:catAx>
        <c:axId val="20535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358592"/>
        <c:crosses val="autoZero"/>
        <c:auto val="1"/>
        <c:lblAlgn val="ctr"/>
        <c:lblOffset val="100"/>
        <c:noMultiLvlLbl val="0"/>
      </c:catAx>
      <c:valAx>
        <c:axId val="20535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357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1"/>
                </a:solidFill>
              </a:rPr>
              <a:t>Обращения</a:t>
            </a:r>
            <a:r>
              <a:rPr lang="ru-RU" sz="1600" baseline="0" dirty="0">
                <a:solidFill>
                  <a:schemeClr val="accent1"/>
                </a:solidFill>
              </a:rPr>
              <a:t> жалобы от родителей</a:t>
            </a:r>
            <a:endParaRPr lang="ru-RU" sz="1600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540994278274575E-2"/>
          <c:y val="0.21726852872963995"/>
          <c:w val="0.89168505506313289"/>
          <c:h val="0.48978643850618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сред. 6 мес. 2022-2023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AA-4CDD-9012-F6F070608EC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AA-4CDD-9012-F6F070608E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Апрель-май 2023</c:v>
                </c:pt>
                <c:pt idx="1">
                  <c:v>Апрель-май 2024</c:v>
                </c:pt>
                <c:pt idx="2">
                  <c:v>цел. показ. проекта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</c:v>
                </c:pt>
                <c:pt idx="1">
                  <c:v>92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AA-4CDD-9012-F6F070608E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82944"/>
        <c:axId val="205703040"/>
      </c:barChart>
      <c:catAx>
        <c:axId val="205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703040"/>
        <c:crosses val="autoZero"/>
        <c:auto val="1"/>
        <c:lblAlgn val="ctr"/>
        <c:lblOffset val="100"/>
        <c:noMultiLvlLbl val="0"/>
      </c:catAx>
      <c:valAx>
        <c:axId val="20570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8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1"/>
                </a:solidFill>
              </a:rPr>
              <a:t>Информирование</a:t>
            </a:r>
            <a:r>
              <a:rPr lang="ru-RU" sz="1600" baseline="0" dirty="0">
                <a:solidFill>
                  <a:schemeClr val="accent1"/>
                </a:solidFill>
              </a:rPr>
              <a:t> родителей</a:t>
            </a:r>
            <a:endParaRPr lang="ru-RU" sz="1600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сред. 6 мес. 2022-2023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70-407C-9FA3-02CABE797EC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70-407C-9FA3-02CABE797E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Апрель-май 2023</c:v>
                </c:pt>
                <c:pt idx="1">
                  <c:v>Апрель-май 2024</c:v>
                </c:pt>
                <c:pt idx="2">
                  <c:v>цел. показ. проекта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</c:v>
                </c:pt>
                <c:pt idx="1">
                  <c:v>198</c:v>
                </c:pt>
                <c:pt idx="2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0-407C-9FA3-02CABE797E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313728"/>
        <c:axId val="206333824"/>
      </c:barChart>
      <c:catAx>
        <c:axId val="20631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333824"/>
        <c:crosses val="autoZero"/>
        <c:auto val="1"/>
        <c:lblAlgn val="ctr"/>
        <c:lblOffset val="100"/>
        <c:noMultiLvlLbl val="0"/>
      </c:catAx>
      <c:valAx>
        <c:axId val="2063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31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1"/>
                </a:solidFill>
              </a:rPr>
              <a:t>Срок</a:t>
            </a:r>
            <a:r>
              <a:rPr lang="ru-RU" sz="1600" baseline="0" dirty="0">
                <a:solidFill>
                  <a:schemeClr val="accent1"/>
                </a:solidFill>
              </a:rPr>
              <a:t> подготовки ответа</a:t>
            </a:r>
            <a:endParaRPr lang="ru-RU" sz="1600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540994278274575E-2"/>
          <c:y val="0.21726852872963995"/>
          <c:w val="0.89168505506313289"/>
          <c:h val="0.48978643850618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сред. 6 мес. 2022-2023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E-42C4-9F97-8E3265CE31C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E-42C4-9F97-8E3265CE31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Апрель-май 2023</c:v>
                </c:pt>
                <c:pt idx="1">
                  <c:v>Апрель-май 2024</c:v>
                </c:pt>
                <c:pt idx="2">
                  <c:v>цел. показ. проекта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DE-42C4-9F97-8E3265CE31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670080"/>
        <c:axId val="206677888"/>
      </c:barChart>
      <c:catAx>
        <c:axId val="20667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77888"/>
        <c:crosses val="autoZero"/>
        <c:auto val="1"/>
        <c:lblAlgn val="ctr"/>
        <c:lblOffset val="100"/>
        <c:noMultiLvlLbl val="0"/>
      </c:catAx>
      <c:valAx>
        <c:axId val="20667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7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0.04944</cdr:x>
      <cdr:y>0.37884</cdr:y>
    </cdr:from>
    <cdr:to>
      <cdr:x>0.90127</cdr:x>
      <cdr:y>0.37884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0320773D-4A30-4C1F-A0DE-5307B12B3F7B}"/>
            </a:ext>
          </a:extLst>
        </cdr:cNvPr>
        <cdr:cNvCxnSpPr/>
      </cdr:nvCxnSpPr>
      <cdr:spPr>
        <a:xfrm xmlns:a="http://schemas.openxmlformats.org/drawingml/2006/main" flipV="1">
          <a:off x="352424" y="1800200"/>
          <a:ext cx="6071691" cy="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/>
          </a:solidFill>
          <a:prstDash val="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0.86629</cdr:x>
      <cdr:y>0.31822</cdr:y>
    </cdr:from>
    <cdr:to>
      <cdr:x>0.97742</cdr:x>
      <cdr:y>0.36356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6174828" y="1512168"/>
          <a:ext cx="792088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/>
            <a:t>ЦЕЛЬ: 16 ч.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164AA-230E-4D18-9E48-316A8622E1C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26FBE-73B4-47F8-ACD8-343F2E7A1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2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B3EBA-3B4E-4E22-BD56-79B627EB84C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6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26FBE-73B4-47F8-ACD8-343F2E7A199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0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B3EBA-3B4E-4E22-BD56-79B627EB84C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6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26FBE-73B4-47F8-ACD8-343F2E7A199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1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26FBE-73B4-47F8-ACD8-343F2E7A19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1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B3EBA-3B4E-4E22-BD56-79B627EB84C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6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B3EBA-3B4E-4E22-BD56-79B627EB84C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6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66376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18" Type="http://schemas.openxmlformats.org/officeDocument/2006/relationships/image" Target="../media/image57.jpeg"/><Relationship Id="rId3" Type="http://schemas.openxmlformats.org/officeDocument/2006/relationships/image" Target="../media/image3.png"/><Relationship Id="rId21" Type="http://schemas.openxmlformats.org/officeDocument/2006/relationships/image" Target="../media/image60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19" Type="http://schemas.openxmlformats.org/officeDocument/2006/relationships/image" Target="../media/image58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Relationship Id="rId2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64.jpe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image" Target="../media/image14.jp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png"/><Relationship Id="rId1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chart" Target="../charts/chart5.xml"/><Relationship Id="rId7" Type="http://schemas.openxmlformats.org/officeDocument/2006/relationships/image" Target="../media/image7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chart" Target="../charts/chart7.xml"/><Relationship Id="rId10" Type="http://schemas.openxmlformats.org/officeDocument/2006/relationships/image" Target="../media/image77.jpeg"/><Relationship Id="rId4" Type="http://schemas.openxmlformats.org/officeDocument/2006/relationships/chart" Target="../charts/chart6.xml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.png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.png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c.asdg.ru/ogkurs#form" TargetMode="External"/><Relationship Id="rId7" Type="http://schemas.openxmlformats.org/officeDocument/2006/relationships/hyperlink" Target="https://vk.com/club16801046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love_russian_language" TargetMode="External"/><Relationship Id="rId5" Type="http://schemas.openxmlformats.org/officeDocument/2006/relationships/hyperlink" Target="https://vk.com/anodposnta" TargetMode="External"/><Relationship Id="rId4" Type="http://schemas.openxmlformats.org/officeDocument/2006/relationships/hyperlink" Target="https://www.snta.ru/povyshenie-kvalifikacii/gosudarstvennoe-i-munitsipalnoe-upravlenie/rabota-s-obrashcheniyami-grazhd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количества обращений граждан по вопросам качества работы образовательных организаций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6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 </a:t>
            </a: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600" b="1" dirty="0">
                <a:solidFill>
                  <a:srgbClr val="2F658E">
                    <a:alpha val="100000"/>
                  </a:srgbClr>
                </a:solidFill>
                <a:latin typeface="Scada"/>
              </a:rPr>
              <a:t>Главный специалист комитета образования </a:t>
            </a: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600" b="1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Вероника Андреевна Ильченко</a:t>
            </a:r>
            <a:r>
              <a:rPr lang="ru-RU" sz="16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6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6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</a:t>
            </a: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600" b="1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Комитет образования Администрации </a:t>
            </a:r>
            <a:r>
              <a:rPr lang="ru-RU" sz="1600" b="1" dirty="0" err="1">
                <a:solidFill>
                  <a:srgbClr val="2F658E">
                    <a:alpha val="100000"/>
                  </a:srgbClr>
                </a:solidFill>
                <a:latin typeface="Scada"/>
              </a:rPr>
              <a:t>Боровичского</a:t>
            </a:r>
            <a:r>
              <a:rPr lang="ru-RU" sz="1600" b="1" dirty="0">
                <a:solidFill>
                  <a:srgbClr val="2F658E">
                    <a:alpha val="100000"/>
                  </a:srgbClr>
                </a:solidFill>
                <a:latin typeface="Scada"/>
              </a:rPr>
              <a:t> муниципального района</a:t>
            </a:r>
            <a:r>
              <a:rPr lang="ru-RU" sz="16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6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8370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905500"/>
          <a:chOff x="361950" y="180975"/>
          <a:chExt cx="10439400" cy="5905500"/>
        </a:xfrm>
      </p:grpSpPr>
      <p:pic>
        <p:nvPicPr>
          <p:cNvPr id="19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Странникова И.А.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заместитель Главы Администрации Боровичского муниципального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dirty="0">
                <a:solidFill>
                  <a:srgbClr val="2F658E">
                    <a:alpha val="100000"/>
                  </a:srgbClr>
                </a:solidFill>
                <a:latin typeface="Scada"/>
              </a:rPr>
              <a:t>Ильченко В.А.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образования Администрации Боровичского муниципального района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037" y="2613407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4037" y="2987564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52967" y="4483243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fontAlgn="t"/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Андрианова Н.В.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</a:t>
            </a:r>
            <a:r>
              <a:rPr lang="ru-RU" sz="11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образования Администрации муниципального района</a:t>
            </a: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4468373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fontAlgn="t"/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Буренина А.Ф.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образования </a:t>
            </a:r>
            <a:r>
              <a:rPr lang="ru-RU" sz="11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Администрации муниципального района</a:t>
            </a:r>
          </a:p>
          <a:p>
            <a:pPr marL="0" marR="0" lvl="0" indent="0" algn="l" fontAlgn="t">
              <a:lnSpc>
                <a:spcPct val="100000"/>
              </a:lnSpc>
            </a:pPr>
            <a:endParaRPr lang="ru-RU" sz="11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675" y="4596122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Иванова Ю.С.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отдала опеки и попечительства комитета образования Администрации Боровичского муниципального района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5274" y="461380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fontAlgn="t"/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Ильченко В.А.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образования </a:t>
            </a:r>
            <a:r>
              <a:rPr lang="ru-RU" sz="11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Администрации муниципального района</a:t>
            </a:r>
          </a:p>
          <a:p>
            <a:pPr marL="0" marR="0" lvl="0" indent="0" algn="l" fontAlgn="t">
              <a:lnSpc>
                <a:spcPct val="100000"/>
              </a:lnSpc>
            </a:pPr>
            <a:endParaRPr lang="ru-RU" sz="11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316" y="6611731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Константинова Е.С. 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образования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6549" y="6611731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 err="1">
                <a:solidFill>
                  <a:srgbClr val="2F658E">
                    <a:alpha val="100000"/>
                  </a:srgbClr>
                </a:solidFill>
                <a:latin typeface="Scada"/>
              </a:rPr>
              <a:t>Обоенкова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 П.А.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комитета образования Администрации муниципального района</a:t>
            </a:r>
          </a:p>
        </p:txBody>
      </p:sp>
      <p:pic>
        <p:nvPicPr>
          <p:cNvPr id="4098" name="Picture 2" descr="C:\Users\User\Desktop\WhatsApp Image 2024-09-04 at 10.15.2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13" y="3131765"/>
            <a:ext cx="904206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ppCpBN8Qrd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5" y="5292005"/>
            <a:ext cx="963523" cy="125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5C01Kzr_hC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1" t="29062" r="23767" b="45125"/>
          <a:stretch/>
        </p:blipFill>
        <p:spPr bwMode="auto">
          <a:xfrm>
            <a:off x="506033" y="3131765"/>
            <a:ext cx="937285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uSQOj74XCo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13" y="5292006"/>
            <a:ext cx="904206" cy="12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SFH7Tsls1VU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8" t="26271" r="14698" b="44965"/>
          <a:stretch/>
        </p:blipFill>
        <p:spPr bwMode="auto">
          <a:xfrm>
            <a:off x="8015986" y="3218088"/>
            <a:ext cx="804164" cy="125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GUf-xQoJmU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16131" r="62309" b="40473"/>
          <a:stretch/>
        </p:blipFill>
        <p:spPr bwMode="auto">
          <a:xfrm>
            <a:off x="5521693" y="3232959"/>
            <a:ext cx="903727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1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7150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lvl="0" algn="r" fontAlgn="b"/>
            <a:r>
              <a:rPr lang="ru-RU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 </a:t>
            </a:r>
          </a:p>
          <a:p>
            <a:pPr lvl="0" algn="r" fontAlgn="b"/>
            <a:r>
              <a:rPr lang="ru-RU" b="1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анализ № 2</a:t>
            </a:r>
            <a:r>
              <a:rPr lang="ru-RU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  <a:endParaRPr lang="ru-RU" sz="2000" b="1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45182615"/>
              </p:ext>
            </p:extLst>
          </p:nvPr>
        </p:nvGraphicFramePr>
        <p:xfrm>
          <a:off x="7785571" y="1979637"/>
          <a:ext cx="2069158" cy="3709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76567851"/>
              </p:ext>
            </p:extLst>
          </p:nvPr>
        </p:nvGraphicFramePr>
        <p:xfrm>
          <a:off x="361950" y="1331565"/>
          <a:ext cx="7127875" cy="475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714375" y="3752850"/>
            <a:ext cx="6071691" cy="1"/>
          </a:xfrm>
          <a:prstGeom prst="line">
            <a:avLst/>
          </a:prstGeom>
          <a:ln w="38100"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18795" y="344852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Наилучший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54485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lvl="0" algn="r" fontAlgn="b"/>
            <a:r>
              <a:rPr lang="ru-RU" sz="2000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1-5/14</a:t>
            </a:r>
            <a:endParaRPr lang="ru-RU" sz="20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0621051A-89D8-402F-962F-CC47F6432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43352"/>
              </p:ext>
            </p:extLst>
          </p:nvPr>
        </p:nvGraphicFramePr>
        <p:xfrm>
          <a:off x="684151" y="899517"/>
          <a:ext cx="9433048" cy="762000"/>
        </p:xfrm>
        <a:graphic>
          <a:graphicData uri="http://schemas.openxmlformats.org/drawingml/2006/table">
            <a:tbl>
              <a:tblPr firstRow="1" bandRow="1"/>
              <a:tblGrid>
                <a:gridCol w="1436256">
                  <a:extLst>
                    <a:ext uri="{9D8B030D-6E8A-4147-A177-3AD203B41FA5}">
                      <a16:colId xmlns:a16="http://schemas.microsoft.com/office/drawing/2014/main" val="3463248310"/>
                    </a:ext>
                  </a:extLst>
                </a:gridCol>
                <a:gridCol w="5090282">
                  <a:extLst>
                    <a:ext uri="{9D8B030D-6E8A-4147-A177-3AD203B41FA5}">
                      <a16:colId xmlns:a16="http://schemas.microsoft.com/office/drawing/2014/main" val="3355044726"/>
                    </a:ext>
                  </a:extLst>
                </a:gridCol>
                <a:gridCol w="1433883">
                  <a:extLst>
                    <a:ext uri="{9D8B030D-6E8A-4147-A177-3AD203B41FA5}">
                      <a16:colId xmlns:a16="http://schemas.microsoft.com/office/drawing/2014/main" val="3062377517"/>
                    </a:ext>
                  </a:extLst>
                </a:gridCol>
                <a:gridCol w="1472627">
                  <a:extLst>
                    <a:ext uri="{9D8B030D-6E8A-4147-A177-3AD203B41FA5}">
                      <a16:colId xmlns:a16="http://schemas.microsoft.com/office/drawing/2014/main" val="3120605679"/>
                    </a:ext>
                  </a:extLst>
                </a:gridCol>
              </a:tblGrid>
              <a:tr h="316968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№  мероприятия согласно Плану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 согласно Плану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180015"/>
                  </a:ext>
                </a:extLst>
              </a:tr>
              <a:tr h="299594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равномерного распределения работы между сотрудниками отделов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Иванова Ю.С., Кудрявцева И.Н.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4766"/>
                  </a:ext>
                </a:extLst>
              </a:tr>
            </a:tbl>
          </a:graphicData>
        </a:graphic>
      </p:graphicFrame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0621051A-89D8-402F-962F-CC47F6432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692714"/>
              </p:ext>
            </p:extLst>
          </p:nvPr>
        </p:nvGraphicFramePr>
        <p:xfrm>
          <a:off x="684150" y="1691605"/>
          <a:ext cx="9433049" cy="441960"/>
        </p:xfrm>
        <a:graphic>
          <a:graphicData uri="http://schemas.openxmlformats.org/drawingml/2006/table">
            <a:tbl>
              <a:tblPr firstRow="1" bandRow="1"/>
              <a:tblGrid>
                <a:gridCol w="1431257">
                  <a:extLst>
                    <a:ext uri="{9D8B030D-6E8A-4147-A177-3AD203B41FA5}">
                      <a16:colId xmlns:a16="http://schemas.microsoft.com/office/drawing/2014/main" val="3463248310"/>
                    </a:ext>
                  </a:extLst>
                </a:gridCol>
                <a:gridCol w="5072567">
                  <a:extLst>
                    <a:ext uri="{9D8B030D-6E8A-4147-A177-3AD203B41FA5}">
                      <a16:colId xmlns:a16="http://schemas.microsoft.com/office/drawing/2014/main" val="3355044726"/>
                    </a:ext>
                  </a:extLst>
                </a:gridCol>
                <a:gridCol w="1428892">
                  <a:extLst>
                    <a:ext uri="{9D8B030D-6E8A-4147-A177-3AD203B41FA5}">
                      <a16:colId xmlns:a16="http://schemas.microsoft.com/office/drawing/2014/main" val="3062377517"/>
                    </a:ext>
                  </a:extLst>
                </a:gridCol>
                <a:gridCol w="1500333">
                  <a:extLst>
                    <a:ext uri="{9D8B030D-6E8A-4147-A177-3AD203B41FA5}">
                      <a16:colId xmlns:a16="http://schemas.microsoft.com/office/drawing/2014/main" val="3120605679"/>
                    </a:ext>
                  </a:extLst>
                </a:gridCol>
              </a:tblGrid>
              <a:tr h="369952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распределения обязанностей по ответу на обращение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Иванова Ю.С., Кудрявцева И.Н.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476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94013"/>
              </p:ext>
            </p:extLst>
          </p:nvPr>
        </p:nvGraphicFramePr>
        <p:xfrm>
          <a:off x="684150" y="2555701"/>
          <a:ext cx="9433049" cy="369952"/>
        </p:xfrm>
        <a:graphic>
          <a:graphicData uri="http://schemas.openxmlformats.org/drawingml/2006/table">
            <a:tbl>
              <a:tblPr firstRow="1" bandRow="1"/>
              <a:tblGrid>
                <a:gridCol w="143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52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рабочего пространства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 технический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 комитета образования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72160"/>
              </p:ext>
            </p:extLst>
          </p:nvPr>
        </p:nvGraphicFramePr>
        <p:xfrm>
          <a:off x="684150" y="2915741"/>
          <a:ext cx="9433049" cy="369952"/>
        </p:xfrm>
        <a:graphic>
          <a:graphicData uri="http://schemas.openxmlformats.org/drawingml/2006/table">
            <a:tbl>
              <a:tblPr firstRow="1" bandRow="1"/>
              <a:tblGrid>
                <a:gridCol w="143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52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создания резервной копии документов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 технический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 комитета образования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120806"/>
              </p:ext>
            </p:extLst>
          </p:nvPr>
        </p:nvGraphicFramePr>
        <p:xfrm>
          <a:off x="684151" y="2123653"/>
          <a:ext cx="9433047" cy="441960"/>
        </p:xfrm>
        <a:graphic>
          <a:graphicData uri="http://schemas.openxmlformats.org/drawingml/2006/table">
            <a:tbl>
              <a:tblPr firstRow="1" bandRow="1"/>
              <a:tblGrid>
                <a:gridCol w="145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52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контроля исполнения ответа обращения
(Ответственный: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Иванова Ю.С., Кудрявцева И.Н.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2" descr="C:\Users\User\Desktop\06a0e709-ed8f-463e-bb2d-e61b8bde8c2c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23592" r="4975" b="4522"/>
          <a:stretch/>
        </p:blipFill>
        <p:spPr bwMode="auto">
          <a:xfrm>
            <a:off x="701179" y="3419797"/>
            <a:ext cx="2772520" cy="16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1v-UB6BiLf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0" y="5118059"/>
            <a:ext cx="2216399" cy="22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ser\Desktop\WhatsApp Image 2024-09-11 at 16.57.44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/>
        </p:blipFill>
        <p:spPr bwMode="auto">
          <a:xfrm>
            <a:off x="3865500" y="3707829"/>
            <a:ext cx="3070349" cy="16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User\Desktop\recycling-bin-rubbish-bins-waste-paper-baskets-computer-icons-png-favpng-jGLqsx2GkrXHUeF5VCaUsg5t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60" y="4244210"/>
            <a:ext cx="1344589" cy="8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User\Desktop\scale_1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65" y="5637170"/>
            <a:ext cx="2161233" cy="12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50108"/>
              </p:ext>
            </p:extLst>
          </p:nvPr>
        </p:nvGraphicFramePr>
        <p:xfrm>
          <a:off x="7074595" y="3491803"/>
          <a:ext cx="2735807" cy="3456387"/>
        </p:xfrm>
        <a:graphic>
          <a:graphicData uri="http://schemas.openxmlformats.org/drawingml/2006/table">
            <a:tbl>
              <a:tblPr firstRow="1" bandRow="1"/>
              <a:tblGrid>
                <a:gridCol w="2735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908">
                <a:tc>
                  <a:txBody>
                    <a:bodyPr/>
                    <a:lstStyle/>
                    <a:p>
                      <a:pPr marL="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413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Проанализирована работа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сотрудников (нагрузка).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64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Определено ответственное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лицо (должностная инструкция).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14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Определено ответственное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лицо (должностная инструкция).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444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Систематизировано рабочее пространство сотрудников, по тематическим папкам.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444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папок общего доступа для удобства,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файлы сохранены по тематике.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50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40800" y="166178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lvl="0" algn="r" fontAlgn="b"/>
            <a:r>
              <a:rPr lang="ru-RU" sz="2000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6-12/14</a:t>
            </a:r>
            <a:endParaRPr lang="ru-RU" sz="20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3074" name="Picture 2" descr="C:\Users\User\Desktop\WhatsApp Image 2024-04-26 at 17.05.4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r="28041" b="32504"/>
          <a:stretch/>
        </p:blipFill>
        <p:spPr bwMode="auto">
          <a:xfrm>
            <a:off x="2114969" y="5204130"/>
            <a:ext cx="1751932" cy="11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WhatsApp Image 2024-04-26 at 17.06.3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r="47666" b="62499"/>
          <a:stretch/>
        </p:blipFill>
        <p:spPr bwMode="auto">
          <a:xfrm>
            <a:off x="2155659" y="3629058"/>
            <a:ext cx="1754777" cy="7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WhatsApp Image 2024-04-26 at 17.06.55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83" b="43381"/>
          <a:stretch/>
        </p:blipFill>
        <p:spPr bwMode="auto">
          <a:xfrm>
            <a:off x="237184" y="6463626"/>
            <a:ext cx="1769536" cy="11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WhatsApp Image 2024-04-26 at 17.07.22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49" b="71371"/>
          <a:stretch/>
        </p:blipFill>
        <p:spPr bwMode="auto">
          <a:xfrm>
            <a:off x="298976" y="4954385"/>
            <a:ext cx="1730489" cy="6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WhatsApp Image 2024-04-26 at 17.07.40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r="28952" b="24167"/>
          <a:stretch/>
        </p:blipFill>
        <p:spPr bwMode="auto">
          <a:xfrm>
            <a:off x="2124472" y="6380964"/>
            <a:ext cx="1751932" cy="11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WhatsApp Image 2024-04-26 at 17.07.56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-1042" r="62823" b="71929"/>
          <a:stretch/>
        </p:blipFill>
        <p:spPr bwMode="auto">
          <a:xfrm>
            <a:off x="2114969" y="4358604"/>
            <a:ext cx="1795467" cy="7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WhatsApp Image 2024-04-26 at 17.08.09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31" b="73102"/>
          <a:stretch/>
        </p:blipFill>
        <p:spPr bwMode="auto">
          <a:xfrm>
            <a:off x="271739" y="5638932"/>
            <a:ext cx="1784964" cy="7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WhatsApp Image 2024-04-26 at 17.08.20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4" b="73088"/>
          <a:stretch/>
        </p:blipFill>
        <p:spPr bwMode="auto">
          <a:xfrm>
            <a:off x="295128" y="4160355"/>
            <a:ext cx="1769535" cy="7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shutterstock_101924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/>
          <a:stretch/>
        </p:blipFill>
        <p:spPr bwMode="auto">
          <a:xfrm>
            <a:off x="574272" y="3586063"/>
            <a:ext cx="1179895" cy="6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esktop\Market-Research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59" y="6609185"/>
            <a:ext cx="1588953" cy="9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54" y="3848024"/>
            <a:ext cx="1855464" cy="1266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57" y="5161954"/>
            <a:ext cx="1855465" cy="1367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29" y="6528673"/>
            <a:ext cx="976313" cy="9763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7" y="3629058"/>
            <a:ext cx="2574327" cy="7918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05" y="3938403"/>
            <a:ext cx="1879222" cy="8926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25" y="4862679"/>
            <a:ext cx="2006902" cy="7437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54" y="5687921"/>
            <a:ext cx="760288" cy="760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74" y="4384718"/>
            <a:ext cx="1860334" cy="1358556"/>
          </a:xfrm>
          <a:prstGeom prst="rect">
            <a:avLst/>
          </a:prstGeom>
        </p:spPr>
      </p:pic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596322"/>
              </p:ext>
            </p:extLst>
          </p:nvPr>
        </p:nvGraphicFramePr>
        <p:xfrm>
          <a:off x="5973883" y="5770634"/>
          <a:ext cx="3128976" cy="17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0621051A-89D8-402F-962F-CC47F6432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209506"/>
              </p:ext>
            </p:extLst>
          </p:nvPr>
        </p:nvGraphicFramePr>
        <p:xfrm>
          <a:off x="665386" y="899517"/>
          <a:ext cx="9433048" cy="762000"/>
        </p:xfrm>
        <a:graphic>
          <a:graphicData uri="http://schemas.openxmlformats.org/drawingml/2006/table">
            <a:tbl>
              <a:tblPr firstRow="1" bandRow="1"/>
              <a:tblGrid>
                <a:gridCol w="1436256">
                  <a:extLst>
                    <a:ext uri="{9D8B030D-6E8A-4147-A177-3AD203B41FA5}">
                      <a16:colId xmlns:a16="http://schemas.microsoft.com/office/drawing/2014/main" val="3463248310"/>
                    </a:ext>
                  </a:extLst>
                </a:gridCol>
                <a:gridCol w="5090282">
                  <a:extLst>
                    <a:ext uri="{9D8B030D-6E8A-4147-A177-3AD203B41FA5}">
                      <a16:colId xmlns:a16="http://schemas.microsoft.com/office/drawing/2014/main" val="3355044726"/>
                    </a:ext>
                  </a:extLst>
                </a:gridCol>
                <a:gridCol w="1433883">
                  <a:extLst>
                    <a:ext uri="{9D8B030D-6E8A-4147-A177-3AD203B41FA5}">
                      <a16:colId xmlns:a16="http://schemas.microsoft.com/office/drawing/2014/main" val="3062377517"/>
                    </a:ext>
                  </a:extLst>
                </a:gridCol>
                <a:gridCol w="1472627">
                  <a:extLst>
                    <a:ext uri="{9D8B030D-6E8A-4147-A177-3AD203B41FA5}">
                      <a16:colId xmlns:a16="http://schemas.microsoft.com/office/drawing/2014/main" val="3120605679"/>
                    </a:ext>
                  </a:extLst>
                </a:gridCol>
              </a:tblGrid>
              <a:tr h="316968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№  мероприятия согласно Плану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 согласно Плану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180015"/>
                  </a:ext>
                </a:extLst>
              </a:tr>
              <a:tr h="299594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чек- листов для обращений, требующих выезда в образовательную организацию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участники проекта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4766"/>
                  </a:ext>
                </a:extLst>
              </a:tr>
            </a:tbl>
          </a:graphicData>
        </a:graphic>
      </p:graphicFrame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0621051A-89D8-402F-962F-CC47F6432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76205"/>
              </p:ext>
            </p:extLst>
          </p:nvPr>
        </p:nvGraphicFramePr>
        <p:xfrm>
          <a:off x="665385" y="1691605"/>
          <a:ext cx="9433049" cy="369952"/>
        </p:xfrm>
        <a:graphic>
          <a:graphicData uri="http://schemas.openxmlformats.org/drawingml/2006/table">
            <a:tbl>
              <a:tblPr firstRow="1" bandRow="1"/>
              <a:tblGrid>
                <a:gridCol w="1431257">
                  <a:extLst>
                    <a:ext uri="{9D8B030D-6E8A-4147-A177-3AD203B41FA5}">
                      <a16:colId xmlns:a16="http://schemas.microsoft.com/office/drawing/2014/main" val="3463248310"/>
                    </a:ext>
                  </a:extLst>
                </a:gridCol>
                <a:gridCol w="5072567">
                  <a:extLst>
                    <a:ext uri="{9D8B030D-6E8A-4147-A177-3AD203B41FA5}">
                      <a16:colId xmlns:a16="http://schemas.microsoft.com/office/drawing/2014/main" val="3355044726"/>
                    </a:ext>
                  </a:extLst>
                </a:gridCol>
                <a:gridCol w="1428892">
                  <a:extLst>
                    <a:ext uri="{9D8B030D-6E8A-4147-A177-3AD203B41FA5}">
                      <a16:colId xmlns:a16="http://schemas.microsoft.com/office/drawing/2014/main" val="3062377517"/>
                    </a:ext>
                  </a:extLst>
                </a:gridCol>
                <a:gridCol w="1500333">
                  <a:extLst>
                    <a:ext uri="{9D8B030D-6E8A-4147-A177-3AD203B41FA5}">
                      <a16:colId xmlns:a16="http://schemas.microsoft.com/office/drawing/2014/main" val="3120605679"/>
                    </a:ext>
                  </a:extLst>
                </a:gridCol>
              </a:tblGrid>
              <a:tr h="369952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обновления информации в комитете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участники проекта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476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98671"/>
              </p:ext>
            </p:extLst>
          </p:nvPr>
        </p:nvGraphicFramePr>
        <p:xfrm>
          <a:off x="677117" y="2411685"/>
          <a:ext cx="9433049" cy="441960"/>
        </p:xfrm>
        <a:graphic>
          <a:graphicData uri="http://schemas.openxmlformats.org/drawingml/2006/table">
            <a:tbl>
              <a:tblPr firstRow="1" bandRow="1"/>
              <a:tblGrid>
                <a:gridCol w="143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52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10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разработки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доведения до исполнителя структуры содержания ответа, алгоритма рассмотрения обращения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 все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участники проекта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15599"/>
              </p:ext>
            </p:extLst>
          </p:nvPr>
        </p:nvGraphicFramePr>
        <p:xfrm>
          <a:off x="677117" y="2843733"/>
          <a:ext cx="9433049" cy="369952"/>
        </p:xfrm>
        <a:graphic>
          <a:graphicData uri="http://schemas.openxmlformats.org/drawingml/2006/table">
            <a:tbl>
              <a:tblPr firstRow="1" bandRow="1"/>
              <a:tblGrid>
                <a:gridCol w="143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52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11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бланка ответов на обращения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 Иванова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Ю.С., Кудрявцева И.Н.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07077"/>
              </p:ext>
            </p:extLst>
          </p:nvPr>
        </p:nvGraphicFramePr>
        <p:xfrm>
          <a:off x="677118" y="3187098"/>
          <a:ext cx="9433047" cy="441960"/>
        </p:xfrm>
        <a:graphic>
          <a:graphicData uri="http://schemas.openxmlformats.org/drawingml/2006/table">
            <a:tbl>
              <a:tblPr firstRow="1" bandRow="1"/>
              <a:tblGrid>
                <a:gridCol w="145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52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12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разработки и размещение на сайте, в социальных сетях информации для граждан о содержании письменного обращения 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 </a:t>
                      </a:r>
                      <a:r>
                        <a:rPr lang="ru-RU" sz="8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Обоенкова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П.А.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35411"/>
              </p:ext>
            </p:extLst>
          </p:nvPr>
        </p:nvGraphicFramePr>
        <p:xfrm>
          <a:off x="677118" y="2051645"/>
          <a:ext cx="9433047" cy="369952"/>
        </p:xfrm>
        <a:graphic>
          <a:graphicData uri="http://schemas.openxmlformats.org/drawingml/2006/table">
            <a:tbl>
              <a:tblPr firstRow="1" bandRow="1"/>
              <a:tblGrid>
                <a:gridCol w="145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52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8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информирования об организации образовательного процесса,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о мероприятиях 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 все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участники проекта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80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000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ЭФФЕКТ ОТ ВНЕДРЕНИЯ 13-14 /14</a:t>
            </a:r>
            <a:endParaRPr lang="ru-RU" sz="2000" b="1" u="none" spc="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621051A-89D8-402F-962F-CC47F6432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606171"/>
              </p:ext>
            </p:extLst>
          </p:nvPr>
        </p:nvGraphicFramePr>
        <p:xfrm>
          <a:off x="521172" y="952500"/>
          <a:ext cx="9721276" cy="1859280"/>
        </p:xfrm>
        <a:graphic>
          <a:graphicData uri="http://schemas.openxmlformats.org/drawingml/2006/table">
            <a:tbl>
              <a:tblPr firstRow="1" bandRow="1"/>
              <a:tblGrid>
                <a:gridCol w="1474989">
                  <a:extLst>
                    <a:ext uri="{9D8B030D-6E8A-4147-A177-3AD203B41FA5}">
                      <a16:colId xmlns:a16="http://schemas.microsoft.com/office/drawing/2014/main" val="3463248310"/>
                    </a:ext>
                  </a:extLst>
                </a:gridCol>
                <a:gridCol w="5227559">
                  <a:extLst>
                    <a:ext uri="{9D8B030D-6E8A-4147-A177-3AD203B41FA5}">
                      <a16:colId xmlns:a16="http://schemas.microsoft.com/office/drawing/2014/main" val="3355044726"/>
                    </a:ext>
                  </a:extLst>
                </a:gridCol>
                <a:gridCol w="1472552">
                  <a:extLst>
                    <a:ext uri="{9D8B030D-6E8A-4147-A177-3AD203B41FA5}">
                      <a16:colId xmlns:a16="http://schemas.microsoft.com/office/drawing/2014/main" val="3062377517"/>
                    </a:ext>
                  </a:extLst>
                </a:gridCol>
                <a:gridCol w="1546176">
                  <a:extLst>
                    <a:ext uri="{9D8B030D-6E8A-4147-A177-3AD203B41FA5}">
                      <a16:colId xmlns:a16="http://schemas.microsoft.com/office/drawing/2014/main" val="3120605679"/>
                    </a:ext>
                  </a:extLst>
                </a:gridCol>
              </a:tblGrid>
              <a:tr h="609286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№  мероприятия согласно Плану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 согласно Плану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180015"/>
                  </a:ext>
                </a:extLst>
              </a:tr>
              <a:tr h="790421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6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13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повышения профессионального уровня подготовки ответов на обращения (обучение специалистов). 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4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 написанию </a:t>
                      </a:r>
                      <a:r>
                        <a:rPr lang="ru-RU" sz="1400" u="none" spc="0" baseline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инфоповодов</a:t>
                      </a:r>
                      <a:r>
                        <a:rPr lang="ru-RU" sz="14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
(Ответственный: </a:t>
                      </a:r>
                      <a:r>
                        <a:rPr lang="ru-RU" sz="14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Обоенкова</a:t>
                      </a: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П.А.)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15.05.2024</a:t>
                      </a: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4766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621051A-89D8-402F-962F-CC47F6432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21505"/>
              </p:ext>
            </p:extLst>
          </p:nvPr>
        </p:nvGraphicFramePr>
        <p:xfrm>
          <a:off x="540037" y="2840459"/>
          <a:ext cx="9721276" cy="790421"/>
        </p:xfrm>
        <a:graphic>
          <a:graphicData uri="http://schemas.openxmlformats.org/drawingml/2006/table">
            <a:tbl>
              <a:tblPr firstRow="1" bandRow="1"/>
              <a:tblGrid>
                <a:gridCol w="1474989">
                  <a:extLst>
                    <a:ext uri="{9D8B030D-6E8A-4147-A177-3AD203B41FA5}">
                      <a16:colId xmlns:a16="http://schemas.microsoft.com/office/drawing/2014/main" val="3463248310"/>
                    </a:ext>
                  </a:extLst>
                </a:gridCol>
                <a:gridCol w="5227559">
                  <a:extLst>
                    <a:ext uri="{9D8B030D-6E8A-4147-A177-3AD203B41FA5}">
                      <a16:colId xmlns:a16="http://schemas.microsoft.com/office/drawing/2014/main" val="3355044726"/>
                    </a:ext>
                  </a:extLst>
                </a:gridCol>
                <a:gridCol w="1472552">
                  <a:extLst>
                    <a:ext uri="{9D8B030D-6E8A-4147-A177-3AD203B41FA5}">
                      <a16:colId xmlns:a16="http://schemas.microsoft.com/office/drawing/2014/main" val="3062377517"/>
                    </a:ext>
                  </a:extLst>
                </a:gridCol>
                <a:gridCol w="1546176">
                  <a:extLst>
                    <a:ext uri="{9D8B030D-6E8A-4147-A177-3AD203B41FA5}">
                      <a16:colId xmlns:a16="http://schemas.microsoft.com/office/drawing/2014/main" val="3120605679"/>
                    </a:ext>
                  </a:extLst>
                </a:gridCol>
              </a:tblGrid>
              <a:tr h="790421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6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№ 14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повышения уровня знаний (обучение, проведение тестирований, самообразования по правилам русского языка). 
(Ответственный: </a:t>
                      </a:r>
                      <a:r>
                        <a:rPr lang="ru-RU" sz="14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Обоенкова</a:t>
                      </a: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476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1450" y="3619772"/>
            <a:ext cx="55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ДО:</a:t>
            </a:r>
          </a:p>
        </p:txBody>
      </p:sp>
      <p:pic>
        <p:nvPicPr>
          <p:cNvPr id="3075" name="Picture 3" descr="C:\Users\User\Desktop\WhatsApp Image 2024-06-03 at 12.09.4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42" y="4040310"/>
            <a:ext cx="1340755" cy="13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WhatsApp Image 2024-06-03 at 12.09.1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53" y="4000212"/>
            <a:ext cx="1232774" cy="1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WhatsApp Image 2024-09-02 at 23.19.5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43" y="5597498"/>
            <a:ext cx="2061605" cy="14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WhatsApp Image 2024-09-04 at 10.03.23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t="4436" r="55741" b="5511"/>
          <a:stretch/>
        </p:blipFill>
        <p:spPr bwMode="auto">
          <a:xfrm>
            <a:off x="5599797" y="4015075"/>
            <a:ext cx="1062987" cy="13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7" t="15205" r="40248" b="4236"/>
          <a:stretch/>
        </p:blipFill>
        <p:spPr bwMode="auto">
          <a:xfrm>
            <a:off x="6358749" y="5381066"/>
            <a:ext cx="1296144" cy="188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t="20068" r="40535" b="3496"/>
          <a:stretch/>
        </p:blipFill>
        <p:spPr bwMode="auto">
          <a:xfrm>
            <a:off x="7726424" y="5396984"/>
            <a:ext cx="1280197" cy="19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User\Desktop\WhatsApp Image 2024-09-04 at 11.37.05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76" y="3922109"/>
            <a:ext cx="1880182" cy="1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29250" y="363088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ПОСЛЕ: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8" y="4000212"/>
            <a:ext cx="1729573" cy="10607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7" y="6045884"/>
            <a:ext cx="3762898" cy="10274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" y="5230239"/>
            <a:ext cx="3850456" cy="936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6502" y="7073302"/>
            <a:ext cx="37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Время протекания процесса – 5/ 40ч.</a:t>
            </a:r>
          </a:p>
        </p:txBody>
      </p:sp>
      <p:pic>
        <p:nvPicPr>
          <p:cNvPr id="11" name="Picture 2" descr="C:\Users\Dom\Downloads\WhatsApp Image 2024-09-10 at 22.16.28.jpe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12570"/>
          <a:stretch/>
        </p:blipFill>
        <p:spPr bwMode="auto">
          <a:xfrm>
            <a:off x="9009324" y="5375209"/>
            <a:ext cx="1224136" cy="19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56361" y="7203991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Время протекания процесса – 2/ 16ч.</a:t>
            </a:r>
          </a:p>
        </p:txBody>
      </p:sp>
    </p:spTree>
    <p:extLst>
      <p:ext uri="{BB962C8B-B14F-4D97-AF65-F5344CB8AC3E}">
        <p14:creationId xmlns:p14="http://schemas.microsoft.com/office/powerpoint/2010/main" val="211272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000" b="1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эффекта проекта на практике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33338" y="5147989"/>
            <a:ext cx="3456384" cy="180020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29482" y="5652045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1"/>
            <a:endCxn id="13" idx="5"/>
          </p:cNvCxnSpPr>
          <p:nvPr/>
        </p:nvCxnSpPr>
        <p:spPr>
          <a:xfrm>
            <a:off x="1097434" y="6048089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37394" y="6444133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342182" y="494727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Заместитель главы администрации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29482" y="536401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Председатель комитета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49462" y="5785617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Специалисты комитета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78471" y="6126403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Администрация школы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92932" y="6586990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Родительский комитет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25426" y="695483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Родители (законные представители) и обучающиеся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46832" y="4434534"/>
            <a:ext cx="7198552" cy="356541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400" b="1" u="none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решения проблем (цепочка помощи)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967956" y="5064957"/>
            <a:ext cx="2647082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46"/>
          <p:cNvSpPr txBox="1"/>
          <p:nvPr/>
        </p:nvSpPr>
        <p:spPr>
          <a:xfrm>
            <a:off x="3995357" y="5064957"/>
            <a:ext cx="2647082" cy="182061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baseline="0" dirty="0"/>
              <a:t>ПРИНЯТЫЕ МЕРЫ:</a:t>
            </a:r>
          </a:p>
          <a:p>
            <a:pPr marL="228600" indent="-228600">
              <a:buAutoNum type="arabicPeriod"/>
            </a:pPr>
            <a:r>
              <a:rPr lang="ru-RU" sz="800" baseline="0" dirty="0"/>
              <a:t>Организовано совещание по выявлению причин возникновения обращений (мозговой штурм);</a:t>
            </a:r>
          </a:p>
          <a:p>
            <a:pPr marL="228600" indent="-228600">
              <a:buAutoNum type="arabicPeriod"/>
            </a:pPr>
            <a:r>
              <a:rPr lang="ru-RU" sz="800" baseline="0" dirty="0">
                <a:solidFill>
                  <a:schemeClr val="tx1"/>
                </a:solidFill>
                <a:effectLst/>
              </a:rPr>
              <a:t>Организован выезд  заместителя Главы, председателя комитета образования;</a:t>
            </a:r>
            <a:endParaRPr lang="ru-RU" sz="800" dirty="0"/>
          </a:p>
          <a:p>
            <a:pPr marL="228600" indent="-228600">
              <a:buAutoNum type="arabicPeriod"/>
            </a:pPr>
            <a:r>
              <a:rPr lang="ru-RU" sz="800" baseline="0" dirty="0"/>
              <a:t> Организован выезд специалистов по обращениям в школу (дежурство);</a:t>
            </a:r>
          </a:p>
          <a:p>
            <a:pPr marL="228600" indent="-228600">
              <a:buAutoNum type="arabicPeriod"/>
            </a:pPr>
            <a:r>
              <a:rPr lang="ru-RU" sz="800" baseline="0" dirty="0"/>
              <a:t>Организован опрос обучающихся и учителей;</a:t>
            </a:r>
          </a:p>
          <a:p>
            <a:pPr marL="228600" indent="-228600">
              <a:buAutoNum type="arabicPeriod"/>
            </a:pPr>
            <a:r>
              <a:rPr lang="ru-RU" sz="800" baseline="0" dirty="0"/>
              <a:t>Организовано родительское собрание с представлением презентации (</a:t>
            </a:r>
            <a:r>
              <a:rPr lang="ru-RU" sz="800" baseline="0" dirty="0" err="1"/>
              <a:t>инфоповод</a:t>
            </a:r>
            <a:r>
              <a:rPr lang="ru-RU" sz="800" baseline="0" dirty="0"/>
              <a:t>);</a:t>
            </a:r>
          </a:p>
          <a:p>
            <a:pPr marL="228600" indent="-228600">
              <a:buAutoNum type="arabicPeriod"/>
            </a:pPr>
            <a:r>
              <a:rPr lang="ru-RU" sz="800" baseline="0" dirty="0"/>
              <a:t>Организовано интервью с председателем комитета образования по вопросу ремонта и вопросов по обращениям граждан (</a:t>
            </a:r>
            <a:r>
              <a:rPr lang="ru-RU" sz="800" baseline="0" dirty="0" err="1"/>
              <a:t>инфоповод</a:t>
            </a:r>
            <a:r>
              <a:rPr lang="ru-RU" sz="800" baseline="0" dirty="0"/>
              <a:t>);</a:t>
            </a:r>
          </a:p>
          <a:p>
            <a:pPr marL="228600" indent="-228600">
              <a:buAutoNum type="arabicPeriod"/>
            </a:pPr>
            <a:r>
              <a:rPr lang="ru-RU" sz="800" b="1" baseline="0" dirty="0"/>
              <a:t>Подведение итогов недели, анализ проблем (которые не решены).</a:t>
            </a:r>
            <a:endParaRPr lang="ru-RU" sz="8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008486" y="5064957"/>
            <a:ext cx="2647082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46"/>
          <p:cNvSpPr txBox="1"/>
          <p:nvPr/>
        </p:nvSpPr>
        <p:spPr>
          <a:xfrm>
            <a:off x="7016822" y="5147989"/>
            <a:ext cx="2630410" cy="17891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/>
              <a:t>Предложения на первичном этапе для администрации школы:</a:t>
            </a:r>
          </a:p>
          <a:p>
            <a:pPr marL="228600" indent="-228600" algn="just">
              <a:buAutoNum type="arabicPeriod"/>
            </a:pPr>
            <a:r>
              <a:rPr lang="ru-RU" sz="800" dirty="0"/>
              <a:t>Провести опрос среди родителей;</a:t>
            </a:r>
          </a:p>
          <a:p>
            <a:pPr marL="228600" indent="-228600" algn="just">
              <a:buAutoNum type="arabicPeriod"/>
            </a:pPr>
            <a:r>
              <a:rPr lang="ru-RU" sz="800" dirty="0"/>
              <a:t>Продумать досуг для обучающихся, которые приезжают рано;</a:t>
            </a:r>
          </a:p>
          <a:p>
            <a:pPr marL="228600" indent="-228600" algn="just">
              <a:buAutoNum type="arabicPeriod"/>
            </a:pPr>
            <a:r>
              <a:rPr lang="ru-RU" sz="800" dirty="0"/>
              <a:t>Определить ответственных за организацию питания в столовой;</a:t>
            </a:r>
          </a:p>
          <a:p>
            <a:pPr marL="228600" indent="-228600" algn="just">
              <a:buAutoNum type="arabicPeriod"/>
            </a:pPr>
            <a:r>
              <a:rPr lang="ru-RU" sz="800" dirty="0"/>
              <a:t>Оборудовать раздевалки за счет внебюджетных средств; </a:t>
            </a:r>
          </a:p>
          <a:p>
            <a:pPr marL="228600" indent="-228600" algn="just">
              <a:buAutoNum type="arabicPeriod"/>
            </a:pPr>
            <a:r>
              <a:rPr lang="ru-RU" sz="800" dirty="0"/>
              <a:t>Активизация работы штаба родительского контроля; </a:t>
            </a:r>
          </a:p>
          <a:p>
            <a:pPr marL="228600" indent="-228600" algn="just">
              <a:buAutoNum type="arabicPeriod"/>
            </a:pPr>
            <a:r>
              <a:rPr lang="ru-RU" sz="800" dirty="0"/>
              <a:t>Размещение </a:t>
            </a:r>
            <a:r>
              <a:rPr lang="ru-RU" sz="800" dirty="0" err="1"/>
              <a:t>инфоповодов</a:t>
            </a:r>
            <a:r>
              <a:rPr lang="ru-RU" sz="800" dirty="0"/>
              <a:t> по итогам выполненных работ. </a:t>
            </a:r>
          </a:p>
        </p:txBody>
      </p:sp>
      <p:sp>
        <p:nvSpPr>
          <p:cNvPr id="3073" name="Полилиния 3072"/>
          <p:cNvSpPr/>
          <p:nvPr/>
        </p:nvSpPr>
        <p:spPr>
          <a:xfrm>
            <a:off x="2752725" y="6267450"/>
            <a:ext cx="4219575" cy="1130106"/>
          </a:xfrm>
          <a:custGeom>
            <a:avLst/>
            <a:gdLst>
              <a:gd name="connsiteX0" fmla="*/ 0 w 4219575"/>
              <a:gd name="connsiteY0" fmla="*/ 0 h 1130106"/>
              <a:gd name="connsiteX1" fmla="*/ 1409700 w 4219575"/>
              <a:gd name="connsiteY1" fmla="*/ 1114425 h 1130106"/>
              <a:gd name="connsiteX2" fmla="*/ 4219575 w 4219575"/>
              <a:gd name="connsiteY2" fmla="*/ 666750 h 11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575" h="1130106">
                <a:moveTo>
                  <a:pt x="0" y="0"/>
                </a:moveTo>
                <a:cubicBezTo>
                  <a:pt x="353218" y="501650"/>
                  <a:pt x="706437" y="1003300"/>
                  <a:pt x="1409700" y="1114425"/>
                </a:cubicBezTo>
                <a:cubicBezTo>
                  <a:pt x="2112963" y="1225550"/>
                  <a:pt x="3732212" y="711200"/>
                  <a:pt x="4219575" y="666750"/>
                </a:cubicBezTo>
              </a:path>
            </a:pathLst>
          </a:cu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80" name="Соединительная линия уступом 3079"/>
          <p:cNvCxnSpPr/>
          <p:nvPr/>
        </p:nvCxnSpPr>
        <p:spPr>
          <a:xfrm>
            <a:off x="2393578" y="5064957"/>
            <a:ext cx="1574378" cy="22087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Соединительная линия уступом 3081"/>
          <p:cNvCxnSpPr/>
          <p:nvPr/>
        </p:nvCxnSpPr>
        <p:spPr>
          <a:xfrm>
            <a:off x="2249562" y="5533290"/>
            <a:ext cx="1718394" cy="11875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Соединительная линия уступом 3085"/>
          <p:cNvCxnSpPr>
            <a:endCxn id="75" idx="1"/>
          </p:cNvCxnSpPr>
          <p:nvPr/>
        </p:nvCxnSpPr>
        <p:spPr>
          <a:xfrm>
            <a:off x="2524125" y="5785617"/>
            <a:ext cx="1443831" cy="2154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Прямая со стрелкой 3089"/>
          <p:cNvCxnSpPr/>
          <p:nvPr/>
        </p:nvCxnSpPr>
        <p:spPr>
          <a:xfrm flipV="1">
            <a:off x="6896249" y="6904447"/>
            <a:ext cx="152102" cy="50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0" name="Соединительная линия уступом 3099"/>
          <p:cNvCxnSpPr/>
          <p:nvPr/>
        </p:nvCxnSpPr>
        <p:spPr>
          <a:xfrm>
            <a:off x="2969642" y="6267450"/>
            <a:ext cx="1025715" cy="74397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3" name="Соединительная линия уступом 3102"/>
          <p:cNvCxnSpPr/>
          <p:nvPr/>
        </p:nvCxnSpPr>
        <p:spPr>
          <a:xfrm>
            <a:off x="3329682" y="6694712"/>
            <a:ext cx="638274" cy="10772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5" name="Соединительная линия уступом 3104"/>
          <p:cNvCxnSpPr>
            <a:stCxn id="82" idx="3"/>
          </p:cNvCxnSpPr>
          <p:nvPr/>
        </p:nvCxnSpPr>
        <p:spPr>
          <a:xfrm flipV="1">
            <a:off x="2969642" y="6904448"/>
            <a:ext cx="998314" cy="219663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8" name="Прямая со стрелкой 3107"/>
          <p:cNvCxnSpPr/>
          <p:nvPr/>
        </p:nvCxnSpPr>
        <p:spPr>
          <a:xfrm flipV="1">
            <a:off x="3468799" y="6832503"/>
            <a:ext cx="3821323" cy="291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9" y="820982"/>
            <a:ext cx="10018709" cy="361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\Desktop\WhatsApp Image 2024-09-11 at 11.32.2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47" y="4213064"/>
            <a:ext cx="490383" cy="7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WhatsApp Image 2024-09-11 at 11.32.24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345" y="4213064"/>
            <a:ext cx="493228" cy="7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WhatsApp Image 2024-09-11 at 11.32.24 (2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526" y="4214026"/>
            <a:ext cx="493686" cy="7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4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338" y="1013154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59A5C-69F2-4DAC-9B5A-46612D572954}"/>
              </a:ext>
            </a:extLst>
          </p:cNvPr>
          <p:cNvSpPr txBox="1"/>
          <p:nvPr/>
        </p:nvSpPr>
        <p:spPr>
          <a:xfrm>
            <a:off x="2006052" y="219075"/>
            <a:ext cx="8605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fontAlgn="t">
              <a:lnSpc>
                <a:spcPct val="100000"/>
              </a:lnSpc>
            </a:pPr>
            <a:r>
              <a:rPr lang="ru-RU" sz="2000" b="1" dirty="0">
                <a:latin typeface="Scada"/>
              </a:rPr>
              <a:t>ЭФФЕКТ ОТ ВНЕДРЕНИЯ МЕРОПРИЯТИЙ (ИТОГИ)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D93262-1291-48A3-9308-1C49A2EE3597}"/>
              </a:ext>
            </a:extLst>
          </p:cNvPr>
          <p:cNvSpPr txBox="1"/>
          <p:nvPr/>
        </p:nvSpPr>
        <p:spPr>
          <a:xfrm>
            <a:off x="119346" y="1032204"/>
            <a:ext cx="51224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u="sng" kern="1200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Цели проекта</a:t>
            </a:r>
          </a:p>
          <a:p>
            <a:r>
              <a:rPr lang="ru-RU" sz="1600" dirty="0">
                <a:solidFill>
                  <a:srgbClr val="000000"/>
                </a:solidFill>
                <a:latin typeface="Helvetica" panose="020B0604020202020204" pitchFamily="34" charset="0"/>
              </a:rPr>
              <a:t>Увеличить информационную работу учреждений на основании запросов жителей</a:t>
            </a:r>
            <a:endParaRPr lang="ru-RU" sz="1600" b="1" u="sng" kern="1200" dirty="0">
              <a:solidFill>
                <a:schemeClr val="tx2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6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Уменьшение количества жалоб – в 4,4 раза</a:t>
            </a:r>
          </a:p>
          <a:p>
            <a:r>
              <a:rPr lang="ru-RU" sz="16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Сокращение времени подготовки ответа на обращение–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 2,5 раза</a:t>
            </a:r>
            <a:endParaRPr lang="ru-RU" sz="1600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kern="1200" dirty="0">
                <a:solidFill>
                  <a:schemeClr val="accent6">
                    <a:lumMod val="75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Повышение уровня удовлетворенности жителей работой образовательных учреждений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66AEA54-18B6-4669-A1AC-BFA04D7E14CF}"/>
              </a:ext>
            </a:extLst>
          </p:cNvPr>
          <p:cNvCxnSpPr>
            <a:cxnSpLocks/>
          </p:cNvCxnSpPr>
          <p:nvPr/>
        </p:nvCxnSpPr>
        <p:spPr>
          <a:xfrm>
            <a:off x="5138482" y="1243296"/>
            <a:ext cx="14491" cy="61019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09EA8B-AA98-48B8-B4DA-85F58F185D6A}"/>
              </a:ext>
            </a:extLst>
          </p:cNvPr>
          <p:cNvSpPr txBox="1"/>
          <p:nvPr/>
        </p:nvSpPr>
        <p:spPr>
          <a:xfrm>
            <a:off x="5345906" y="988516"/>
            <a:ext cx="5368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2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</a:t>
            </a:r>
            <a:r>
              <a:rPr lang="ru-RU" sz="1800" b="1" u="sng" dirty="0">
                <a:solidFill>
                  <a:schemeClr val="tx2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езультаты работы 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A9A681C-2B70-4910-8B48-8DC25339F319}"/>
              </a:ext>
            </a:extLst>
          </p:cNvPr>
          <p:cNvGraphicFramePr/>
          <p:nvPr/>
        </p:nvGraphicFramePr>
        <p:xfrm>
          <a:off x="5182854" y="3346722"/>
          <a:ext cx="5487156" cy="189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F3954D30-DABF-4842-8591-5B092EBCBB30}"/>
              </a:ext>
            </a:extLst>
          </p:cNvPr>
          <p:cNvGraphicFramePr/>
          <p:nvPr/>
        </p:nvGraphicFramePr>
        <p:xfrm>
          <a:off x="5182854" y="1676949"/>
          <a:ext cx="5487156" cy="192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D2652AF-AA0B-4764-9595-137BFEF553D9}"/>
              </a:ext>
            </a:extLst>
          </p:cNvPr>
          <p:cNvSpPr txBox="1"/>
          <p:nvPr/>
        </p:nvSpPr>
        <p:spPr>
          <a:xfrm>
            <a:off x="5241776" y="1397658"/>
            <a:ext cx="5369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Опрос родителей – </a:t>
            </a:r>
            <a:r>
              <a:rPr lang="ru-RU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327 человек</a:t>
            </a:r>
            <a:endParaRPr lang="ru-RU" sz="1800" b="1" kern="12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B7C2F4A-39E5-4550-A812-CEF1C4F2F783}"/>
              </a:ext>
            </a:extLst>
          </p:cNvPr>
          <p:cNvGraphicFramePr/>
          <p:nvPr/>
        </p:nvGraphicFramePr>
        <p:xfrm>
          <a:off x="5182854" y="5047276"/>
          <a:ext cx="5487156" cy="209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5" y="3045869"/>
            <a:ext cx="2474465" cy="11461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D93262-1291-48A3-9308-1C49A2EE3597}"/>
              </a:ext>
            </a:extLst>
          </p:cNvPr>
          <p:cNvSpPr txBox="1"/>
          <p:nvPr/>
        </p:nvSpPr>
        <p:spPr>
          <a:xfrm>
            <a:off x="5493" y="4326726"/>
            <a:ext cx="5147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Закрепление результата по проекту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Helvetica" panose="020B0604020202020204" pitchFamily="34" charset="0"/>
              </a:rPr>
              <a:t>Размещение </a:t>
            </a:r>
            <a:r>
              <a:rPr lang="ru-RU" sz="1600" dirty="0" err="1">
                <a:solidFill>
                  <a:srgbClr val="000000"/>
                </a:solidFill>
                <a:latin typeface="Helvetica" panose="020B0604020202020204" pitchFamily="34" charset="0"/>
              </a:rPr>
              <a:t>инфоповодо</a:t>
            </a:r>
            <a:r>
              <a:rPr lang="ru-RU" sz="1600" dirty="0" err="1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в</a:t>
            </a:r>
            <a:r>
              <a:rPr lang="ru-RU" sz="1600" dirty="0">
                <a:solidFill>
                  <a:schemeClr val="tx2"/>
                </a:solidFill>
                <a:latin typeface="Helvetica" panose="020B0604020202020204" pitchFamily="34" charset="0"/>
                <a:cs typeface="Helvetica" pitchFamily="34" charset="0"/>
              </a:rPr>
              <a:t> </a:t>
            </a:r>
            <a:r>
              <a:rPr lang="ru-RU" sz="1600" dirty="0">
                <a:latin typeface="Helvetica" panose="020B0604020202020204" pitchFamily="34" charset="0"/>
                <a:cs typeface="Helvetica" pitchFamily="34" charset="0"/>
              </a:rPr>
              <a:t>с учетом анализа, поступивших обращений в комитет образования;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Helvetica" panose="020B0604020202020204" pitchFamily="34" charset="0"/>
                <a:cs typeface="Helvetica" pitchFamily="34" charset="0"/>
              </a:rPr>
              <a:t>Прохождение обучения;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Helvetica" panose="020B0604020202020204" pitchFamily="34" charset="0"/>
                <a:cs typeface="Helvetica" pitchFamily="34" charset="0"/>
              </a:rPr>
              <a:t>Формирование алгоритма ответа на обращения. 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Helvetica" panose="020B0604020202020204" pitchFamily="34" charset="0"/>
              <a:cs typeface="Helvetica" pitchFamily="34" charset="0"/>
            </a:endParaRPr>
          </a:p>
        </p:txBody>
      </p:sp>
      <p:pic>
        <p:nvPicPr>
          <p:cNvPr id="23" name="Picture 3" descr="C:\Users\User\Desktop\WhatsApp Image 2024-06-03 at 12.09.4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5" y="5749818"/>
            <a:ext cx="1649071" cy="16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WhatsApp Image 2024-09-02 at 23.19.5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51" y="5649257"/>
            <a:ext cx="1225848" cy="8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7" t="15205" r="40248" b="4236"/>
          <a:stretch/>
        </p:blipFill>
        <p:spPr bwMode="auto">
          <a:xfrm>
            <a:off x="1874198" y="5749818"/>
            <a:ext cx="1296144" cy="1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 descr="C:\Users\User\Desktop\WhatsApp Image 2024-09-04 at 11.37.05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94" y="6516141"/>
            <a:ext cx="1370205" cy="9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8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59976"/>
              </p:ext>
            </p:extLst>
          </p:nvPr>
        </p:nvGraphicFramePr>
        <p:xfrm>
          <a:off x="361950" y="1438275"/>
          <a:ext cx="9705975" cy="112776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  <a:endParaRPr lang="ru-RU" sz="9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обращений, жалоб,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60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(с момента поступления обращения до ответа на обращение), календ. дн.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1,5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Трудоемкость выполняемых операций (чистое время, затрачиваемое на работу с обращениями граждан),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120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 анализе проведенной работы необходимо продолжить повышение компетенций по ответу на обращения, а также написание инфоповодов на темы, которые наиболее часто вызывают у граждан вопросы (капитальный ремонт, новое в образования, летние лагеря и т.п.). Также необходимо проводить опросы родителей (законных представителей) об интересующих их темах.  
</a:t>
            </a:r>
          </a:p>
        </p:txBody>
      </p:sp>
    </p:spTree>
    <p:extLst>
      <p:ext uri="{BB962C8B-B14F-4D97-AF65-F5344CB8AC3E}">
        <p14:creationId xmlns:p14="http://schemas.microsoft.com/office/powerpoint/2010/main" val="218988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pic>
        <p:nvPicPr>
          <p:cNvPr id="3074" name="Picture 2" descr="C:\Users\User\Desktop\000000000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8" y="866962"/>
            <a:ext cx="9567527" cy="66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9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5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endParaRPr lang="ru-RU" sz="10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5400" y="604837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7225" y="7153275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56441"/>
              </p:ext>
            </p:extLst>
          </p:nvPr>
        </p:nvGraphicFramePr>
        <p:xfrm>
          <a:off x="8034337" y="1833564"/>
          <a:ext cx="2362200" cy="3637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53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1. Ожидание документа до распределения Главой. Зам.Главы, курирующим лицом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4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2. Неверно принято решение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14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3. Папки по структурным подразделениям и по каждому специалисту в них на сетевом диске не защищены; может случайно удалить/внести документ любой сотрудник не только данного струтктурного подразделения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97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4. Если не производить ревизию своей папки и папки "НА ПОДПИСЬ", количество документов в ней растет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8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5. Рассмотрение обращения по емкости требуемой работы и затраты времения (с выездом, без выезда)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09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6. Ожидание документа до критичного срока для исполнения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09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7. Отсутствие необходимых данных для ответа на обращение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53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8. Дополнительные запросы в образовательную организацию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0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9. Некорректные данные у исполнителя для включения в отчет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10. Длительность поиска информации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9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11.Трудоемкость в поиске информации для ответа на обращение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53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12. Грамматические, орфографические, пунктационные ошибки в проекте ответа.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8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13. Недостаточные требования к существующим шаблонам (при загрузке в дело - веб).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8" name="Дуга 87">
            <a:extLst>
              <a:ext uri="{FF2B5EF4-FFF2-40B4-BE49-F238E27FC236}">
                <a16:creationId xmlns:a16="http://schemas.microsoft.com/office/drawing/2014/main" id="{C9CE39E8-6971-4C6E-819D-D1550B5E8D59}"/>
              </a:ext>
            </a:extLst>
          </p:cNvPr>
          <p:cNvSpPr/>
          <p:nvPr/>
        </p:nvSpPr>
        <p:spPr>
          <a:xfrm rot="5559073">
            <a:off x="9308018" y="5466043"/>
            <a:ext cx="816540" cy="1477156"/>
          </a:xfrm>
          <a:prstGeom prst="arc">
            <a:avLst>
              <a:gd name="adj1" fmla="val 4757387"/>
              <a:gd name="adj2" fmla="val 10030368"/>
            </a:avLst>
          </a:prstGeom>
          <a:noFill/>
          <a:ln w="57150" cap="flat" cmpd="sng" algn="ctr">
            <a:solidFill>
              <a:sysClr val="windowText" lastClr="000000"/>
            </a:solidFill>
            <a:prstDash val="lgDash"/>
            <a:miter lim="800000"/>
            <a:headEnd type="triangle" w="med" len="med"/>
            <a:tailEnd type="none" w="med" len="med"/>
          </a:ln>
          <a:effectLst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9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5762625"/>
            <a:ext cx="485775" cy="53340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34" y="6576727"/>
            <a:ext cx="873249" cy="524445"/>
          </a:xfrm>
          <a:prstGeom prst="rect">
            <a:avLst/>
          </a:prstGeom>
        </p:spPr>
      </p:pic>
      <p:cxnSp>
        <p:nvCxnSpPr>
          <p:cNvPr id="91" name="Скругленная соединительная линия 90"/>
          <p:cNvCxnSpPr/>
          <p:nvPr/>
        </p:nvCxnSpPr>
        <p:spPr>
          <a:xfrm flipV="1">
            <a:off x="9271093" y="6725948"/>
            <a:ext cx="394947" cy="295893"/>
          </a:xfrm>
          <a:prstGeom prst="curvedConnector3">
            <a:avLst>
              <a:gd name="adj1" fmla="val 19130"/>
            </a:avLst>
          </a:prstGeom>
          <a:ln w="53975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>
            <a:extLst>
              <a:ext uri="{FF2B5EF4-FFF2-40B4-BE49-F238E27FC236}">
                <a16:creationId xmlns:a16="http://schemas.microsoft.com/office/drawing/2014/main" id="{03EBC4EA-115E-4484-A462-139CB52E3971}"/>
              </a:ext>
            </a:extLst>
          </p:cNvPr>
          <p:cNvCxnSpPr/>
          <p:nvPr/>
        </p:nvCxnSpPr>
        <p:spPr>
          <a:xfrm rot="5400000" flipH="1" flipV="1">
            <a:off x="9350203" y="6780510"/>
            <a:ext cx="492356" cy="23981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8982791" y="715327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Переход к следующему</a:t>
            </a:r>
            <a:r>
              <a:rPr lang="ru-RU" sz="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этапу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431" y="5910708"/>
            <a:ext cx="685800" cy="490092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9783192" y="6324383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Этапы</a:t>
            </a:r>
            <a:endParaRPr lang="ru-RU" sz="8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250" name="Объект 2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86106"/>
              </p:ext>
            </p:extLst>
          </p:nvPr>
        </p:nvGraphicFramePr>
        <p:xfrm>
          <a:off x="133350" y="1595912"/>
          <a:ext cx="7577361" cy="42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Лист" r:id="rId7" imgW="30803898" imgH="13287511" progId="Excel.Sheet.12">
                  <p:embed/>
                </p:oleObj>
              </mc:Choice>
              <mc:Fallback>
                <p:oleObj name="Лист" r:id="rId7" imgW="30803898" imgH="132875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350" y="1595912"/>
                        <a:ext cx="7577361" cy="42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0" name="Соединительная линия уступом 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943225"/>
            <a:ext cx="6000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809625"/>
          <a:chOff x="361950" y="180975"/>
          <a:chExt cx="10439400" cy="809625"/>
        </a:xfrm>
      </p:grpSpPr>
      <p:pic>
        <p:nvPicPr>
          <p:cNvPr id="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6" y="3592158"/>
            <a:ext cx="1743596" cy="1066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6" y="2584236"/>
            <a:ext cx="3762898" cy="10274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003747"/>
            <a:ext cx="3893178" cy="9078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" y="1754695"/>
            <a:ext cx="3850456" cy="9361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81" y="3611655"/>
            <a:ext cx="1729573" cy="10607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9802" y="756097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cada"/>
              </a:rPr>
              <a:t>Опрос для специалистов комитета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7693" y="790575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cada"/>
              </a:rPr>
              <a:t>Опрос для Администрации ОО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9536" y="1699608"/>
            <a:ext cx="2509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Scada"/>
              </a:rPr>
              <a:t>Прохождение обучения - 2022, 2023 гг.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17" y="1988464"/>
            <a:ext cx="1660082" cy="9738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25" y="1050993"/>
            <a:ext cx="3744416" cy="9275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51" y="1991511"/>
            <a:ext cx="2146590" cy="5783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5" y="2724957"/>
            <a:ext cx="2111356" cy="2596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25" y="2944972"/>
            <a:ext cx="3825002" cy="14330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92362" y="4727479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cada"/>
              </a:rPr>
              <a:t>Опрос для руководителей комитета образования, МКУ "ЦФМО"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66386" y="2484719"/>
            <a:ext cx="2509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Scada"/>
              </a:rPr>
              <a:t>ИКОП «</a:t>
            </a:r>
            <a:r>
              <a:rPr lang="ru-RU" sz="800" dirty="0" err="1">
                <a:latin typeface="Scada"/>
              </a:rPr>
              <a:t>Сферум</a:t>
            </a:r>
            <a:r>
              <a:rPr lang="ru-RU" sz="800" dirty="0">
                <a:latin typeface="Scada"/>
              </a:rPr>
              <a:t>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674641" y="4987092"/>
            <a:ext cx="4654400" cy="13857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4" y="4999023"/>
            <a:ext cx="4223477" cy="13897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43" y="6401868"/>
            <a:ext cx="1070044" cy="10700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98" y="6395203"/>
            <a:ext cx="1074252" cy="107425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77" y="6382703"/>
            <a:ext cx="1114173" cy="11141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99778" y="1825262"/>
            <a:ext cx="1782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Scada"/>
              </a:rPr>
              <a:t>Анализ входящих обращений за три последних года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57" y="2569891"/>
            <a:ext cx="2180186" cy="1335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1" y="6762767"/>
            <a:ext cx="706688" cy="7066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41" y="6593257"/>
            <a:ext cx="744885" cy="8123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33" y="6630572"/>
            <a:ext cx="838883" cy="8388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12" y="6647099"/>
            <a:ext cx="917040" cy="7336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8273" y="6324964"/>
            <a:ext cx="1361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cada"/>
              </a:rPr>
              <a:t>QR</a:t>
            </a:r>
            <a:r>
              <a:rPr lang="ru-RU" sz="1400" dirty="0">
                <a:latin typeface="Scada"/>
              </a:rPr>
              <a:t> – коды на образцы опросов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609602" y="107429"/>
            <a:ext cx="7829798" cy="578372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lvl="0" algn="r" fontAlgn="b"/>
            <a:r>
              <a:rPr lang="ru-RU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  <a:p>
            <a:pPr lvl="0" algn="r" fontAlgn="b"/>
            <a:r>
              <a:rPr lang="ru-RU" sz="1600" b="1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анализ № 1</a:t>
            </a:r>
            <a:endParaRPr lang="ru-RU" sz="1600" b="1" u="none" spc="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73663763"/>
              </p:ext>
            </p:extLst>
          </p:nvPr>
        </p:nvGraphicFramePr>
        <p:xfrm>
          <a:off x="361950" y="1115541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435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11109"/>
              </p:ext>
            </p:extLst>
          </p:nvPr>
        </p:nvGraphicFramePr>
        <p:xfrm>
          <a:off x="305346" y="899517"/>
          <a:ext cx="10077450" cy="6098964"/>
        </p:xfrm>
        <a:graphic>
          <a:graphicData uri="http://schemas.openxmlformats.org/drawingml/2006/table">
            <a:tbl>
              <a:tblPr firstRow="1" bandRow="1"/>
              <a:tblGrid>
                <a:gridCol w="550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311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Применение инструментов бережливого производства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93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полной информации в обращении (нет ФИО, почтового адреса, адреса эл. почты, контактного телефона, из сути невозможно установить основную проблему обращения и т.п.)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единообразного образца написания обращения.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 размещение на сайте, в </a:t>
                      </a:r>
                      <a:r>
                        <a:rPr lang="ru-RU" sz="8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соцсетях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информации для граждан о содержании письменного обращения.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Охват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393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Исполнитель подготовил неполный ответ.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образца по ответу на такого рода обращения.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примерных шаблонов ответов на обращение граждан.
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Стандартизация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01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Имеются основания для рассмотрения обращений с выездом на место.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Некоторые обращения требуют проведения расследования и выезда в образовательную организацию.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примерных шаблонов ответов на обращение граждан. Сбор информации, обобщение, разработка и доведение до заинтересованных лиц перечня оснований для рассмотрения обращений с выездом на место. 
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Стандартизация +фокусировка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475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Задержка ответа (объяснений, результатов рассмотрения в рамках компетенции) по обращению от комитета образования.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четкого плана подготовки ответа на обращение. Неравномерное распределение обязанностей на отделы.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Повышение профессионального уровня подготовки ответов на обращения (обучение специалистов). 
Равномерное распределение работы между сотрудниками отделов.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+балансировка работ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475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Низкая информированность граждан о порядках оказания образовательных услуг, в том числе и электронных.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Большой объем информации.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Поэтапное информирование о порядках оказания образовательных услуг, в том числе и электронных через директоров образовательных организаций, официальных сайтов и или социальных сетей.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Балансировка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934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инструкций для специалиста по ответу на обращения гражданина.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соответствующего обучения.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 доведение до исполнителя структуры содержания ответа, алгоритма рассмотрения обращения (ответы должны быть на все поставленные вопросы).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Стандартизация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393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Наличие грамматических, пунктуационных и орфографических ошибок в проектах ответов на обращения.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Невнимательность в написании ответов, недостаточно сформирован уровень знаний по русскому языку.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Повышение уровня знаний (обучение, проведение тестирований, самообразования по правилам русского языка).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6108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  <a:r>
              <a:rPr lang="ru-RU" sz="1200" b="1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кл.дн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Разработка и размещение на сайте, в </a:t>
            </a:r>
            <a:r>
              <a:rPr lang="ru-RU" sz="10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соцсетях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информации для граждан о содержании письменного обращения. 
2. Разработка примерных шаблонов ответов на обращение граждан.
3. Разработка примерных шаблонов ответов на обращение граждан. Сбор информации, обобщение, разработка и доведение до заинтересованных лиц перечня оснований для рассмотрения обращений с выездом на место. 
4. Повышение профессионального уровня подготовки ответов на обращения (обучение специалистов). 
Равномерное распределение работы между сотрудниками отделов. 
5. Поэтапное информирование о порядках оказания образовательных услуг, в том числе и электронных через директоров образовательных организаций, официальных сайтов и или социальных сетей.
6. Разработка и доведение до исполнителя структуры содержания ответа, алгоритма рассмотрения обращения (ответы должны быть на все поставленные вопросы). 
7. Повышение уровня знаний (обучение, проведение тестирований, самообразования по правилам русского языка).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915400" y="604837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277225" y="7153275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91" name="Дуга 90">
            <a:extLst>
              <a:ext uri="{FF2B5EF4-FFF2-40B4-BE49-F238E27FC236}">
                <a16:creationId xmlns:a16="http://schemas.microsoft.com/office/drawing/2014/main" id="{C9CE39E8-6971-4C6E-819D-D1550B5E8D59}"/>
              </a:ext>
            </a:extLst>
          </p:cNvPr>
          <p:cNvSpPr/>
          <p:nvPr/>
        </p:nvSpPr>
        <p:spPr>
          <a:xfrm rot="5559073">
            <a:off x="9308018" y="5466043"/>
            <a:ext cx="816540" cy="1477156"/>
          </a:xfrm>
          <a:prstGeom prst="arc">
            <a:avLst>
              <a:gd name="adj1" fmla="val 4757387"/>
              <a:gd name="adj2" fmla="val 10030368"/>
            </a:avLst>
          </a:prstGeom>
          <a:noFill/>
          <a:ln w="57150" cap="flat" cmpd="sng" algn="ctr">
            <a:solidFill>
              <a:sysClr val="windowText" lastClr="000000"/>
            </a:solidFill>
            <a:prstDash val="lgDash"/>
            <a:miter lim="800000"/>
            <a:headEnd type="triangle" w="med" len="med"/>
            <a:tailEnd type="none" w="med" len="med"/>
          </a:ln>
          <a:effectLst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9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5762625"/>
            <a:ext cx="485775" cy="5334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34" y="6576727"/>
            <a:ext cx="873249" cy="524445"/>
          </a:xfrm>
          <a:prstGeom prst="rect">
            <a:avLst/>
          </a:prstGeom>
        </p:spPr>
      </p:pic>
      <p:cxnSp>
        <p:nvCxnSpPr>
          <p:cNvPr id="94" name="Скругленная соединительная линия 93"/>
          <p:cNvCxnSpPr/>
          <p:nvPr/>
        </p:nvCxnSpPr>
        <p:spPr>
          <a:xfrm flipV="1">
            <a:off x="9271093" y="6725948"/>
            <a:ext cx="394947" cy="295893"/>
          </a:xfrm>
          <a:prstGeom prst="curvedConnector3">
            <a:avLst>
              <a:gd name="adj1" fmla="val 19130"/>
            </a:avLst>
          </a:prstGeom>
          <a:ln w="53975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>
            <a:extLst>
              <a:ext uri="{FF2B5EF4-FFF2-40B4-BE49-F238E27FC236}">
                <a16:creationId xmlns:a16="http://schemas.microsoft.com/office/drawing/2014/main" id="{03EBC4EA-115E-4484-A462-139CB52E3971}"/>
              </a:ext>
            </a:extLst>
          </p:cNvPr>
          <p:cNvCxnSpPr/>
          <p:nvPr/>
        </p:nvCxnSpPr>
        <p:spPr>
          <a:xfrm rot="5400000" flipH="1" flipV="1">
            <a:off x="9350203" y="6780510"/>
            <a:ext cx="492356" cy="23981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8982791" y="715327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Переход к следующему</a:t>
            </a:r>
            <a:r>
              <a:rPr lang="ru-RU" sz="8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этапу</a:t>
            </a: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431" y="5910708"/>
            <a:ext cx="685800" cy="490092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9751982" y="641413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Этапы</a:t>
            </a:r>
            <a:endParaRPr lang="ru-RU" sz="8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graphicFrame>
        <p:nvGraphicFramePr>
          <p:cNvPr id="227" name="Объект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990837"/>
              </p:ext>
            </p:extLst>
          </p:nvPr>
        </p:nvGraphicFramePr>
        <p:xfrm>
          <a:off x="180975" y="990600"/>
          <a:ext cx="7513607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name="Лист" r:id="rId7" imgW="29441887" imgH="13096861" progId="Excel.Sheet.12">
                  <p:embed/>
                </p:oleObj>
              </mc:Choice>
              <mc:Fallback>
                <p:oleObj name="Лист" r:id="rId7" imgW="29441887" imgH="130968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975" y="990600"/>
                        <a:ext cx="7513607" cy="553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pic>
        <p:nvPicPr>
          <p:cNvPr id="3074" name="Picture 2" descr="C:\Users\User\Desktop\План мероприятий-Образова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3"/>
          <a:stretch/>
        </p:blipFill>
        <p:spPr bwMode="auto">
          <a:xfrm>
            <a:off x="365470" y="899517"/>
            <a:ext cx="10084437" cy="63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0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ВЫПОЛНЕНИЕ ПЛАНА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87271"/>
              </p:ext>
            </p:extLst>
          </p:nvPr>
        </p:nvGraphicFramePr>
        <p:xfrm>
          <a:off x="161330" y="790575"/>
          <a:ext cx="10058993" cy="6719235"/>
        </p:xfrm>
        <a:graphic>
          <a:graphicData uri="http://schemas.openxmlformats.org/drawingml/2006/table">
            <a:tbl>
              <a:tblPr firstRow="1" bandRow="1"/>
              <a:tblGrid>
                <a:gridCol w="32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929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9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14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равномерного распределения работы между сотрудниками отделов. 
(Ответственный: Иванова Ю.С., Кудрявцева И.Н.)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Проанализирована работа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сотрудников (нагрузка).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74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распределения обязанностей по ответу на обращение
(Ответственный: Иванова Ю.С., Кудрявцева И.Н.)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Выполнено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Определено ответственное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лицо (должностная инструкция).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86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контроля исполнения ответа обращения
(Ответственный: Иванова Ю.С., Кудрявцева И.Н.)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Определено ответственное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лицо (должностная инструкция).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06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рабочего пространства 
(Ответственный: технический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 комитета образования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Систематизировано рабочее пространство сотрудников, по тематическим папкам.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26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создания резервной копии документов (Ответственный: технический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 комитета образования)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папок общего доступа для удобства,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файлы сохранены по тематике.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962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чек- листов для обращений, требующих выезда в образовательную организацию
(Ответственные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участники проекта)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возникнуть потребность в формировании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дополнительных 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чек- листов (в зависимости от обращения).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ru-RU" sz="800" u="none" spc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178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обновления информации в комитете образования
(Ответственные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участники проекта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электронной базы данных по обращениям. 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по мере потребности.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714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информирования об организации образовательного процесса, в том числе о мероприятиях </a:t>
                      </a: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(Ответственные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участники проекта)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 обращений по тематикам; проведен опрос родителей (законных представителей 03.05.2024 года.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120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поэтапного информирования о порядках оказания образовательных услуг, в том числе и электронных через директоров образовательных организаций, официальных сайтов и или социальных сетей.
(Ответственный: </a:t>
                      </a:r>
                      <a:r>
                        <a:rPr lang="ru-RU" sz="8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Обоенкова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отдельному графику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Выполнено</a:t>
                      </a: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9296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разработки и доведения до исполнителя структуры содержания ответа, алгоритма рассмотрения обращения (ответы должны быть на все поставленные вопросы). 
(Ответственные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участники проекта) 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локальной сети комитета образования создана папка для организации построения ответа на обращение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ссылками на нормативно- правовые акты. 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208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бланка ответов на обращения
(Ответственный: Иванова Ю.С., Кудрявцева И.Н.)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Бланк ответа актуализирован.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9736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разработки и размещения на сайте, в </a:t>
                      </a:r>
                      <a:r>
                        <a:rPr lang="ru-RU" sz="8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соцсетях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информации для граждан о содержании письменного обращения
(Ответственный: </a:t>
                      </a:r>
                      <a:r>
                        <a:rPr lang="ru-RU" sz="8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Обоенкова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официальном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сайте комитета образования размещена статья по написанию обращений.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6112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повышения профессионального уровня подготовки ответов на обращения (обучение специалистов). 
(Ответственный: </a:t>
                      </a:r>
                      <a:r>
                        <a:rPr lang="ru-RU" sz="8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Обоенкова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Организован подбор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курсов по обучению специалиста комитета, плановое обучение планируется в летний период.  Ссылка на сайт: </a:t>
                      </a:r>
                      <a:r>
                        <a:rPr lang="en-US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https://imc.asdg.ru/ogkurs#form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https://www.snta.ru/povyshenie-kvalifikacii/gosudarstvennoe-i-munitsipalnoe-upravlenie/rabota-s-obrashcheniyami-grazhdan/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https://vk.com/anodposnta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8776"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повышения уровня знаний (обучение, проведение тестирований, самообразования по правилам русского языка). 
(Ответственный: </a:t>
                      </a:r>
                      <a:r>
                        <a:rPr lang="ru-RU" sz="8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Обоенкова</a:t>
                      </a: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Организована подписка на социальную сеть с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целью повышения грамотности, по ссылке: </a:t>
                      </a:r>
                      <a:r>
                        <a:rPr lang="en-US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https://vk.com/love_russian_language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https://vk.com/club168010463</a:t>
                      </a:r>
                      <a:r>
                        <a:rPr lang="ru-RU" sz="800" u="none" spc="0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endParaRPr lang="ru-RU" sz="8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2393</Words>
  <Application>Microsoft Office PowerPoint</Application>
  <PresentationFormat>Произвольный</PresentationFormat>
  <Paragraphs>354</Paragraphs>
  <Slides>18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Helvetica</vt:lpstr>
      <vt:lpstr>Scada</vt:lpstr>
      <vt:lpstr>Times New Roman</vt:lpstr>
      <vt:lpstr>Theme13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Силантьева Виктория Владимировна</cp:lastModifiedBy>
  <cp:revision>108</cp:revision>
  <cp:lastPrinted>2024-09-11T05:47:54Z</cp:lastPrinted>
  <dcterms:created xsi:type="dcterms:W3CDTF">2024-03-28T17:38:15Z</dcterms:created>
  <dcterms:modified xsi:type="dcterms:W3CDTF">2024-09-26T08:13:33Z</dcterms:modified>
  <cp:category/>
</cp:coreProperties>
</file>