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5" r:id="rId12"/>
    <p:sldId id="267" r:id="rId13"/>
    <p:sldId id="277" r:id="rId14"/>
    <p:sldId id="278" r:id="rId15"/>
    <p:sldId id="280" r:id="rId16"/>
    <p:sldId id="282" r:id="rId17"/>
    <p:sldId id="283" r:id="rId18"/>
    <p:sldId id="272" r:id="rId19"/>
    <p:sldId id="271" r:id="rId20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Тренер, инструктор  спортивной организации отбирает вручную индивидуальные медицинские заключения спортивной команды  о допуске к участию в спортивных соревнованиях, хранящиеся в спортивной организации.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B-496A-B551-81076CC977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Тренер, инструктор заполняет форму заявки (заносит персональные данные спортсменов) ,готовит пакет документов в медицинское учреждение для получения медицинского заключения о допуске спортсменов спортивной команды к участию в спортивном мероприятии.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B-496A-B551-81076CC977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Тренер, инструктор идет в медицинское учреждение для получения медицинского заключения о допуске спортсменов спортивной команды к участию в спортивном мероприятии.( На основании Приказа Министерства здравоохранения РФ от 23 октября 2020 г.№1144н)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FB-496A-B551-81076CC9774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Тренер, инструктор приходит в медицинское учреждение. Посещение к педиатру, терапевту(далее -врач) осуществляется в порядке живой очереди. _x000d_
Представителем медицинской организации , имеющей сведения о прохождении углубленного медицинского обследования (да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FB-496A-B551-81076CC9774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Медицинская сестра(ведущая прием вместе с врачом, далее-медсестра)идет в регистратуру.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FB-496A-B551-81076CC9774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Медсестра ищет вручную медицинские карты спортсменов, согласно представленной заявки.</c:v>
                </c:pt>
              </c:strCache>
            </c:strRef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FB-496A-B551-81076CC9774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Медсестра идет в кабинет с отобранными медицинскими картами спортсменов.</c:v>
                </c:pt>
              </c:strCache>
            </c:strRef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FB-496A-B551-81076CC9774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Медсестра передает медицинские карты врачу.</c:v>
                </c:pt>
              </c:strCache>
            </c:strRef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FB-496A-B551-81076CC9774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Врач вручную просматривает медицинские карты , сверяет  индивидуальные медицинские заключения спортсменов о допуске к участию в спортивных соревнованиях, со списочным составом команды указанным в заявке. И определяет допуск спортсмена к соревнованию по ме</c:v>
                </c:pt>
              </c:strCache>
            </c:strRef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FB-496A-B551-81076CC9774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Врачом в заявке проставляется отметка «Допущен» напротив каждой фамилии спортсмена, заверяется подписью врача и ставится его личная печать, (в случае наличия у спортсмена индивидуального медицинского заключения, отсутствие медицинских противопоказаний на </c:v>
                </c:pt>
              </c:strCache>
            </c:strRef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FB-496A-B551-81076CC97744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Врач передает подписанную заявку медсестре.</c:v>
                </c:pt>
              </c:strCache>
            </c:strRef>
          </c:tx>
          <c:spPr>
            <a:solidFill>
              <a:srgbClr val="CC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FB-496A-B551-81076CC97744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Медсестра идет в регистратуру и передает подписанную заявку регистратору.</c:v>
                </c:pt>
              </c:strCache>
            </c:strRef>
          </c:tx>
          <c:spPr>
            <a:solidFill>
              <a:srgbClr val="FFFF80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4FB-496A-B551-81076CC97744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Регистратор заверяет заявку печатью медицинской организации.</c:v>
                </c:pt>
              </c:strCache>
            </c:strRef>
          </c:tx>
          <c:spPr>
            <a:solidFill>
              <a:srgbClr val="FFAA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FB-496A-B551-81076CC97744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Регистратор передает заявку тренеру, инструктору. 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4FB-496A-B551-81076CC97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4"/>
          <c:order val="14"/>
          <c:tx>
            <c:strRef>
              <c:f>Лист1!$Q$1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Лист1!$P$2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Лист1!$Q$2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4FB-496A-B551-81076CC97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5"/>
          <c:order val="15"/>
          <c:tx>
            <c:strRef>
              <c:f>Лист1!$S$1</c:f>
              <c:strCache>
                <c:ptCount val="1"/>
                <c:pt idx="0">
                  <c:v>Целевой уровень</c:v>
                </c:pt>
              </c:strCache>
            </c:strRef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Лист1!$R$2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Лист1!$S$2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4FB-496A-B551-81076CC97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кл.дн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0403276622556"/>
          <c:y val="0.10834211839222577"/>
          <c:w val="0.33711405166981728"/>
          <c:h val="0.83835699876358427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Тренер, инструктор  спортивной организации отбирает вручную индивидуальные медицинские заключения спортивной команды  о допуске к участию в спортивных соревнованиях, хранящиеся в спортивной организации.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627B-4D2D-9960-ABAF24CBF179}"/>
            </c:ext>
          </c:extLst>
        </c:ser>
        <c:ser>
          <c:idx val="1"/>
          <c:order val="1"/>
          <c:tx>
            <c:v>Тренер, инструктор заполняет форму заявки (заносит персональные данные спортсменов) ,готовит пакет документов в медицинское учреждение для получения медицинского заключения о допуске спортсменов спортивной команды к участию в спортивном мероприятии.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627B-4D2D-9960-ABAF24CBF179}"/>
            </c:ext>
          </c:extLst>
        </c:ser>
        <c:ser>
          <c:idx val="2"/>
          <c:order val="2"/>
          <c:tx>
            <c:v>Тренер, инструктор идет в медицинское учреждение для  получения медицинского заключения о допуске спортсменов спортивной команды к участию в спортивном мероприятии.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627B-4D2D-9960-ABAF24CBF179}"/>
            </c:ext>
          </c:extLst>
        </c:ser>
        <c:ser>
          <c:idx val="3"/>
          <c:order val="3"/>
          <c:tx>
            <c:v>Тренер, инструктор приходит в медицинское учреждение. Согласно установленному времени. Задает пакет документов врачу назначенному ответственным за спортивную медицину.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3-627B-4D2D-9960-ABAF24CBF179}"/>
            </c:ext>
          </c:extLst>
        </c:ser>
        <c:ser>
          <c:idx val="4"/>
          <c:order val="4"/>
          <c:tx>
            <c:v>Врач по реестру сверяет наличие 1,2 группы здоровья спортсменов направляемых на соревнование, проверяет отсутствие медицинских противопоказаний на текущую дату у спортсменов.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4-627B-4D2D-9960-ABAF24CBF179}"/>
            </c:ext>
          </c:extLst>
        </c:ser>
        <c:ser>
          <c:idx val="5"/>
          <c:order val="5"/>
          <c:tx>
            <c:v>Врач подтверждает  допуск/недопуск  на против каждой фамилии спортсмена в заявке. Заявка заверяется подписью врача и ставится его личная печать.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5-627B-4D2D-9960-ABAF24CBF179}"/>
            </c:ext>
          </c:extLst>
        </c:ser>
        <c:ser>
          <c:idx val="6"/>
          <c:order val="6"/>
          <c:tx>
            <c:v>Врач  ставит на заявке печать медицинского учреждения (физкультурного кабинета).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6-627B-4D2D-9960-ABAF24CBF179}"/>
            </c:ext>
          </c:extLst>
        </c:ser>
        <c:ser>
          <c:idx val="7"/>
          <c:order val="7"/>
          <c:tx>
            <c:v>Врач передает заявку тренеру, инструктору.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7-627B-4D2D-9960-ABAF24CB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8"/>
          <c:order val="8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627B-4D2D-9960-ABAF24CB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9"/>
          <c:order val="9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9-627B-4D2D-9960-ABAF24CB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кл.дн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0403276622556"/>
          <c:y val="0.11072870436649965"/>
          <c:w val="0.33711405166981728"/>
          <c:h val="0.81154525932192356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/>
                </a:solidFill>
              </a:rPr>
              <a:t>Время протекания процесса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минут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E-4B97-B3C7-B622FF77A06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E-4B97-B3C7-B622FF77A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текущее состояние</c:v>
                </c:pt>
                <c:pt idx="1">
                  <c:v>цель</c:v>
                </c:pt>
                <c:pt idx="2">
                  <c:v>лучшее время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E-4B97-B3C7-B622FF77A0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459648"/>
        <c:axId val="500479200"/>
      </c:barChart>
      <c:catAx>
        <c:axId val="5004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479200"/>
        <c:crosses val="autoZero"/>
        <c:auto val="1"/>
        <c:lblAlgn val="ctr"/>
        <c:lblOffset val="100"/>
        <c:noMultiLvlLbl val="0"/>
      </c:catAx>
      <c:valAx>
        <c:axId val="5004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Время</a:t>
                </a:r>
                <a:r>
                  <a:rPr lang="ru-RU" baseline="0" dirty="0"/>
                  <a:t> протекания процесса, мин.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45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1694-5842-426C-AD59-675A29D7FB7E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3FCFB-0B5A-490D-A3EF-91C0B30D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FCFB-0B5A-490D-A3EF-91C0B30D75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7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FCFB-0B5A-490D-A3EF-91C0B30D75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3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5534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оформления заявок на участие в спортивных соревнованиях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</a:t>
            </a:r>
            <a:r>
              <a:rPr lang="ru-RU" sz="1400" b="1" u="none" spc="0" dirty="0">
                <a:latin typeface="Scada"/>
              </a:rPr>
              <a:t>М</a:t>
            </a:r>
            <a:r>
              <a:rPr lang="ru-RU" sz="1400" b="1" dirty="0">
                <a:latin typeface="Scada"/>
              </a:rPr>
              <a:t>алая И.А.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</a:t>
            </a:r>
            <a:r>
              <a:rPr lang="ru-RU" sz="1200" b="1" dirty="0">
                <a:solidFill>
                  <a:srgbClr val="2F658E">
                    <a:alpha val="100000"/>
                  </a:srgbClr>
                </a:solidFill>
                <a:latin typeface="Scada"/>
              </a:rPr>
              <a:t> </a:t>
            </a:r>
            <a:r>
              <a:rPr lang="ru-RU" sz="1400" b="1" dirty="0">
                <a:latin typeface="Scada"/>
              </a:rPr>
              <a:t>Отдел по спорту и социальным вопросам Администрации Боровичского муниципального района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4C638-2916-41D9-8852-DAAEB92C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8532"/>
            <a:ext cx="10691813" cy="64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21370005"/>
              </p:ext>
            </p:extLst>
          </p:nvPr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40620"/>
              </p:ext>
            </p:extLst>
          </p:nvPr>
        </p:nvGraphicFramePr>
        <p:xfrm>
          <a:off x="361950" y="1438275"/>
          <a:ext cx="9705975" cy="36576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выдачи  медицинского допуска, минуты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количества запрашиваемых  карточек на команду,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оформлению заявок на участие в спортивных соревнованиях, документ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Электронный реестр сборных команд  муниципального района по видам спорта ,электронная 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Порядок организации медицинского осмотра лиц, занимающихся физической культурой и спортом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601" y="5364013"/>
            <a:ext cx="9001125" cy="1443188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– ЭФФЕКТ ОТ ВНЕДРЕНИЯ 1 /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B8419-5FAC-4D5D-9F01-E9EE3DC68598}"/>
              </a:ext>
            </a:extLst>
          </p:cNvPr>
          <p:cNvSpPr txBox="1"/>
          <p:nvPr/>
        </p:nvSpPr>
        <p:spPr>
          <a:xfrm>
            <a:off x="368504" y="952500"/>
            <a:ext cx="983515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Разработка формы электронного реестра спортсменов</a:t>
            </a:r>
            <a:endParaRPr lang="ru-RU" b="1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</a:t>
            </a:r>
          </a:p>
          <a:p>
            <a:endParaRPr lang="ru-RU" sz="10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FC9E12B-23A4-4CB0-BF75-760AF5E35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42638"/>
              </p:ext>
            </p:extLst>
          </p:nvPr>
        </p:nvGraphicFramePr>
        <p:xfrm>
          <a:off x="507246" y="1752719"/>
          <a:ext cx="9715500" cy="12192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868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838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формы  электронного реестра спортсменов
(Ответственный: Сорокин С.В.)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6880EA-2931-4908-BFDF-3C74C6F75769}"/>
              </a:ext>
            </a:extLst>
          </p:cNvPr>
          <p:cNvSpPr txBox="1"/>
          <p:nvPr/>
        </p:nvSpPr>
        <p:spPr>
          <a:xfrm>
            <a:off x="8082210" y="3443139"/>
            <a:ext cx="22322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РЕЕСТР ОТСУТСТВОВАЛ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B5F77-773E-4E39-8320-13ABAE0E2016}"/>
              </a:ext>
            </a:extLst>
          </p:cNvPr>
          <p:cNvSpPr txBox="1"/>
          <p:nvPr/>
        </p:nvSpPr>
        <p:spPr>
          <a:xfrm>
            <a:off x="8082210" y="5020836"/>
            <a:ext cx="22322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ФОРМА ЭЛЕКТРОННОГО РЕЕСТРА СПОРТСМЕНОВ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F2A3B-8E57-4431-8EF2-73BBB837B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66" y="3347788"/>
            <a:ext cx="6551036" cy="39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5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2 /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B8419-5FAC-4D5D-9F01-E9EE3DC68598}"/>
              </a:ext>
            </a:extLst>
          </p:cNvPr>
          <p:cNvSpPr txBox="1"/>
          <p:nvPr/>
        </p:nvSpPr>
        <p:spPr>
          <a:xfrm>
            <a:off x="368504" y="952500"/>
            <a:ext cx="995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Формирование электронных реестров спортсменов</a:t>
            </a:r>
            <a:endParaRPr lang="ru-RU" b="1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64175B7-C690-49B8-8A59-8240DD222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10927"/>
              </p:ext>
            </p:extLst>
          </p:nvPr>
        </p:nvGraphicFramePr>
        <p:xfrm>
          <a:off x="488155" y="1630834"/>
          <a:ext cx="9466262" cy="1219200"/>
        </p:xfrm>
        <a:graphic>
          <a:graphicData uri="http://schemas.openxmlformats.org/drawingml/2006/table">
            <a:tbl>
              <a:tblPr firstRow="1" bandRow="1"/>
              <a:tblGrid>
                <a:gridCol w="35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5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51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2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электронных реестров спортсменов 
(Ответственный: Курочкина И.В., Алексеев С.А.)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11C91-182E-4667-B9FC-ABA1C325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30" y="3834582"/>
            <a:ext cx="6366079" cy="35441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434F39-C661-4ACC-82B8-BE28B4F7441B}"/>
              </a:ext>
            </a:extLst>
          </p:cNvPr>
          <p:cNvSpPr/>
          <p:nvPr/>
        </p:nvSpPr>
        <p:spPr>
          <a:xfrm>
            <a:off x="8370242" y="4226786"/>
            <a:ext cx="837022" cy="3059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4275A3-91D6-43F6-946F-3C212ED3EC6A}"/>
              </a:ext>
            </a:extLst>
          </p:cNvPr>
          <p:cNvSpPr/>
          <p:nvPr/>
        </p:nvSpPr>
        <p:spPr>
          <a:xfrm>
            <a:off x="5633938" y="4226786"/>
            <a:ext cx="607966" cy="3059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A76C2-9B67-434E-833B-38969BCA27C2}"/>
              </a:ext>
            </a:extLst>
          </p:cNvPr>
          <p:cNvSpPr txBox="1"/>
          <p:nvPr/>
        </p:nvSpPr>
        <p:spPr>
          <a:xfrm>
            <a:off x="788876" y="4513005"/>
            <a:ext cx="22322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РЕЕСТР ОТСУТСТВОВАЛ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83AA1-C249-4CB8-BC63-19B86ED36A21}"/>
              </a:ext>
            </a:extLst>
          </p:cNvPr>
          <p:cNvSpPr txBox="1"/>
          <p:nvPr/>
        </p:nvSpPr>
        <p:spPr>
          <a:xfrm>
            <a:off x="4265786" y="2975583"/>
            <a:ext cx="586202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ЭЛЕКТРОННЫЙ РЕЕСТР СПОРТСМЕНОВ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0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4" y="1809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3 /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B8419-5FAC-4D5D-9F01-E9EE3DC68598}"/>
              </a:ext>
            </a:extLst>
          </p:cNvPr>
          <p:cNvSpPr txBox="1"/>
          <p:nvPr/>
        </p:nvSpPr>
        <p:spPr>
          <a:xfrm>
            <a:off x="368504" y="952500"/>
            <a:ext cx="9954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Разработка памятки по получению допуска к участию в спортивных соревнованиях и размещение на интернет ресурсах</a:t>
            </a:r>
            <a:endParaRPr lang="ru-RU" b="1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</a:t>
            </a:r>
          </a:p>
          <a:p>
            <a:endParaRPr lang="ru-RU" sz="1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2363661-F0F7-42C3-84AC-564B2C207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57505"/>
              </p:ext>
            </p:extLst>
          </p:nvPr>
        </p:nvGraphicFramePr>
        <p:xfrm>
          <a:off x="424135" y="1755313"/>
          <a:ext cx="9267477" cy="1432560"/>
        </p:xfrm>
        <a:graphic>
          <a:graphicData uri="http://schemas.openxmlformats.org/drawingml/2006/table">
            <a:tbl>
              <a:tblPr firstRow="1" bandRow="1"/>
              <a:tblGrid>
                <a:gridCol w="34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46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5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памятки по получению допуска к участию в спортивных соревнованиях и размещение на интернет ресурсах
(Ответственный: Сорокин С.В.)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4AB58-0267-4BD5-85D2-AEAD1B1B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54" y="3371168"/>
            <a:ext cx="4771525" cy="3370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98679-7DCF-46E4-A982-373A3F1D1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359" y="4067719"/>
            <a:ext cx="4519265" cy="339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B10E3-1A48-4A20-87EA-EBCFD101390C}"/>
              </a:ext>
            </a:extLst>
          </p:cNvPr>
          <p:cNvSpPr txBox="1"/>
          <p:nvPr/>
        </p:nvSpPr>
        <p:spPr>
          <a:xfrm>
            <a:off x="301141" y="3404207"/>
            <a:ext cx="29565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ОТСУТСТВОВАЛ АЛГОРИТМ ОФОРМЛЕНИЯ ЗАЯВОЧНОГО ЛИСТА И МАРШРУТ ПОЛУЧЕНИЯ УСЛУГИ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DE6F7-9515-43B4-B4DB-EFDA3E44ED00}"/>
              </a:ext>
            </a:extLst>
          </p:cNvPr>
          <p:cNvSpPr txBox="1"/>
          <p:nvPr/>
        </p:nvSpPr>
        <p:spPr>
          <a:xfrm>
            <a:off x="301141" y="4973365"/>
            <a:ext cx="322082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ПАМЯТКА ПО ПОЛУЧЕНИЮ ДОПУСКА К УЧАСТИЮ В СОРЕВНОВАНИЯХ И МАРШРУТ ПРЕДОСТАВЛЕНИЯ НАСЕЛЕНИЮ УСЛУГ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4" y="1809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4 / 5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100A499-5AE4-408C-93B8-0881B895B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23487"/>
              </p:ext>
            </p:extLst>
          </p:nvPr>
        </p:nvGraphicFramePr>
        <p:xfrm>
          <a:off x="488156" y="1219200"/>
          <a:ext cx="9715500" cy="14325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9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Издание приказа по медицинскому учреждению "О назначении терапевта (педиатра),медицинской сестры ответственной за спортивную медицину
(Ответственный: Захарова О.И.)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30.07.2024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60A2-6284-4C97-A674-43F04855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61" y="2771724"/>
            <a:ext cx="3147295" cy="4600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49484D-00AB-483E-A966-B6487A033D9D}"/>
              </a:ext>
            </a:extLst>
          </p:cNvPr>
          <p:cNvSpPr txBox="1"/>
          <p:nvPr/>
        </p:nvSpPr>
        <p:spPr>
          <a:xfrm>
            <a:off x="1140029" y="3995861"/>
            <a:ext cx="22322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по медицинскому учреждению отсутствовал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CF5EC-FF5A-459C-848A-80231B2CFCA4}"/>
              </a:ext>
            </a:extLst>
          </p:cNvPr>
          <p:cNvSpPr txBox="1"/>
          <p:nvPr/>
        </p:nvSpPr>
        <p:spPr>
          <a:xfrm>
            <a:off x="4265787" y="3995862"/>
            <a:ext cx="25922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 приказ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201 от 14.06.2024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 утверждении Порядка организации медицинского осмотра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2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4" y="1809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5 /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9484D-00AB-483E-A966-B6487A033D9D}"/>
              </a:ext>
            </a:extLst>
          </p:cNvPr>
          <p:cNvSpPr txBox="1"/>
          <p:nvPr/>
        </p:nvSpPr>
        <p:spPr>
          <a:xfrm>
            <a:off x="1169442" y="2774184"/>
            <a:ext cx="223224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база спортсменов отсутствовала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72879E8-CCA4-4EAE-9AFA-EB6DD6EB0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12689"/>
              </p:ext>
            </p:extLst>
          </p:nvPr>
        </p:nvGraphicFramePr>
        <p:xfrm>
          <a:off x="488156" y="1005051"/>
          <a:ext cx="9715500" cy="16459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единой электронной базы спортсменов из электронных реестров спортивных учреждений муниципального района и передача в медицинское учреждение
(Ответственный: Сорокин С.В.)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30.08.2024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73FB038-F082-4E8B-BE9C-3DFA17099C1B}"/>
              </a:ext>
            </a:extLst>
          </p:cNvPr>
          <p:cNvSpPr txBox="1"/>
          <p:nvPr/>
        </p:nvSpPr>
        <p:spPr>
          <a:xfrm>
            <a:off x="779988" y="4499917"/>
            <a:ext cx="326977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электронная база спортсменов из электронных реестров спортивных учреждений муниципального района передана в медицинское учреждение в электронном виде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DA8AE0-D712-4A9D-B507-D07E6CCA3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1"/>
          <a:stretch/>
        </p:blipFill>
        <p:spPr>
          <a:xfrm>
            <a:off x="4759262" y="3059757"/>
            <a:ext cx="5426327" cy="370934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1FACEC-C04C-4634-802F-A87FB061B990}"/>
              </a:ext>
            </a:extLst>
          </p:cNvPr>
          <p:cNvSpPr/>
          <p:nvPr/>
        </p:nvSpPr>
        <p:spPr>
          <a:xfrm>
            <a:off x="6714058" y="3934551"/>
            <a:ext cx="288032" cy="9974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2DC3D-FDA9-4065-B238-C39261523EE8}"/>
              </a:ext>
            </a:extLst>
          </p:cNvPr>
          <p:cNvSpPr txBox="1"/>
          <p:nvPr/>
        </p:nvSpPr>
        <p:spPr>
          <a:xfrm>
            <a:off x="5509280" y="2860737"/>
            <a:ext cx="447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итогового вида заявки</a:t>
            </a:r>
            <a:endParaRPr lang="ru-RU" b="1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9289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338" y="1013154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59A5C-69F2-4DAC-9B5A-46612D572954}"/>
              </a:ext>
            </a:extLst>
          </p:cNvPr>
          <p:cNvSpPr txBox="1"/>
          <p:nvPr/>
        </p:nvSpPr>
        <p:spPr>
          <a:xfrm>
            <a:off x="1779798" y="327174"/>
            <a:ext cx="873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Эффект от внедрения мероприятий (итоги)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D93262-1291-48A3-9308-1C49A2EE3597}"/>
              </a:ext>
            </a:extLst>
          </p:cNvPr>
          <p:cNvSpPr txBox="1"/>
          <p:nvPr/>
        </p:nvSpPr>
        <p:spPr>
          <a:xfrm>
            <a:off x="90866" y="945384"/>
            <a:ext cx="5147790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Цели проекта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Создание актуального реестра сборных команд муниципального района по видам спорта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Утверждение Порядка организации медицинского осмотра лиц, занимающихся физической культурой и спортом,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Разработка Памятки по получению медицинского допуска к участию в физкультурных и спортивных мероприятиях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Маршрутизация предоставления медицинских услуг</a:t>
            </a:r>
            <a:endParaRPr lang="ru-RU" sz="600" b="1" u="sng" kern="1200" dirty="0">
              <a:solidFill>
                <a:schemeClr val="tx2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8DF2DE2-42DE-4587-93AC-A2318F97BF21}"/>
              </a:ext>
            </a:extLst>
          </p:cNvPr>
          <p:cNvCxnSpPr>
            <a:cxnSpLocks/>
          </p:cNvCxnSpPr>
          <p:nvPr/>
        </p:nvCxnSpPr>
        <p:spPr>
          <a:xfrm>
            <a:off x="5208033" y="1192372"/>
            <a:ext cx="14491" cy="61019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0BA54-073C-47D4-BB84-B4A5E9A494C2}"/>
              </a:ext>
            </a:extLst>
          </p:cNvPr>
          <p:cNvSpPr txBox="1"/>
          <p:nvPr/>
        </p:nvSpPr>
        <p:spPr>
          <a:xfrm>
            <a:off x="5323747" y="1038484"/>
            <a:ext cx="53680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Результаты работы 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F8D0391-7054-4315-AF51-D8931EC33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078001"/>
              </p:ext>
            </p:extLst>
          </p:nvPr>
        </p:nvGraphicFramePr>
        <p:xfrm>
          <a:off x="5414613" y="1366465"/>
          <a:ext cx="5186334" cy="194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D7D24E9-5888-49C4-9D2F-9E10C4422B5B}"/>
              </a:ext>
            </a:extLst>
          </p:cNvPr>
          <p:cNvSpPr txBox="1"/>
          <p:nvPr/>
        </p:nvSpPr>
        <p:spPr>
          <a:xfrm>
            <a:off x="5279308" y="3315723"/>
            <a:ext cx="5321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Составлен актуальный реестр сборных команд муниципального района по видам спорта, в который включено </a:t>
            </a:r>
            <a:r>
              <a:rPr lang="ru-RU" sz="1600" b="1" i="1" dirty="0"/>
              <a:t>508</a:t>
            </a:r>
            <a:r>
              <a:rPr lang="ru-RU" sz="1600" dirty="0"/>
              <a:t> </a:t>
            </a:r>
            <a:r>
              <a:rPr lang="ru-RU" sz="1600" b="1" i="1" dirty="0"/>
              <a:t>человек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A2673-4CD5-4D8C-B134-EBD52DEC78A5}"/>
              </a:ext>
            </a:extLst>
          </p:cNvPr>
          <p:cNvSpPr txBox="1"/>
          <p:nvPr/>
        </p:nvSpPr>
        <p:spPr>
          <a:xfrm>
            <a:off x="5279308" y="4146720"/>
            <a:ext cx="5368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Утвержден порядок</a:t>
            </a:r>
            <a:r>
              <a:rPr lang="ru-RU" sz="1600" dirty="0"/>
              <a:t> организации медицинского осмотра </a:t>
            </a:r>
            <a:r>
              <a:rPr lang="ru-RU" sz="1600" b="1" i="1" dirty="0"/>
              <a:t>(Приказ ГОБУЗ «</a:t>
            </a:r>
            <a:r>
              <a:rPr lang="ru-RU" sz="1600" b="1" i="1" dirty="0" err="1"/>
              <a:t>Боровичская</a:t>
            </a:r>
            <a:r>
              <a:rPr lang="ru-RU" sz="1600" b="1" i="1" dirty="0"/>
              <a:t> ЦРБ» №201 от 14.06.2024</a:t>
            </a:r>
            <a:r>
              <a:rPr lang="ru-RU" sz="1600" dirty="0"/>
              <a:t>)</a:t>
            </a:r>
            <a:endParaRPr lang="ru-RU" sz="16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8AAA0-7BF7-47DD-A945-3DF2C116FDC7}"/>
              </a:ext>
            </a:extLst>
          </p:cNvPr>
          <p:cNvSpPr txBox="1"/>
          <p:nvPr/>
        </p:nvSpPr>
        <p:spPr>
          <a:xfrm>
            <a:off x="5264843" y="4770982"/>
            <a:ext cx="5368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Разработана памятка </a:t>
            </a:r>
            <a:r>
              <a:rPr lang="ru-RU" sz="1600" dirty="0"/>
              <a:t>по получению медицинского допуска к участию в спортивных мероприятиях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A408F-496C-4348-9954-28AC0D0D4F97}"/>
              </a:ext>
            </a:extLst>
          </p:cNvPr>
          <p:cNvSpPr txBox="1"/>
          <p:nvPr/>
        </p:nvSpPr>
        <p:spPr>
          <a:xfrm>
            <a:off x="5297900" y="5375961"/>
            <a:ext cx="5368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Разработан маршрут </a:t>
            </a:r>
            <a:r>
              <a:rPr lang="ru-RU" sz="1600" dirty="0"/>
              <a:t>предоставления медицинских услуг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CEA3C3-F47A-42B7-992A-F5397DA8E136}"/>
              </a:ext>
            </a:extLst>
          </p:cNvPr>
          <p:cNvSpPr txBox="1"/>
          <p:nvPr/>
        </p:nvSpPr>
        <p:spPr>
          <a:xfrm>
            <a:off x="5330263" y="5955071"/>
            <a:ext cx="5369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u="none" spc="0" dirty="0">
                <a:solidFill>
                  <a:srgbClr val="000000">
                    <a:alpha val="100000"/>
                  </a:srgbClr>
                </a:solidFill>
              </a:rPr>
              <a:t>Размещение разработанных локальных НПА </a:t>
            </a:r>
            <a:r>
              <a:rPr lang="ru-RU" sz="1600" b="1" i="1" dirty="0">
                <a:solidFill>
                  <a:srgbClr val="000000">
                    <a:alpha val="100000"/>
                  </a:srgbClr>
                </a:solidFill>
              </a:rPr>
              <a:t>на интернет ресурсах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</a:rPr>
              <a:t> </a:t>
            </a:r>
            <a:r>
              <a:rPr lang="ru-RU" sz="1600" u="none" spc="0" dirty="0">
                <a:solidFill>
                  <a:srgbClr val="000000">
                    <a:alpha val="100000"/>
                  </a:srgbClr>
                </a:solidFill>
              </a:rPr>
              <a:t>учреждений здравоохранения и спорта</a:t>
            </a:r>
            <a:endParaRPr lang="ru-RU" sz="16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0E463C-1A91-4656-90B0-1E3B9944AF86}"/>
              </a:ext>
            </a:extLst>
          </p:cNvPr>
          <p:cNvSpPr/>
          <p:nvPr/>
        </p:nvSpPr>
        <p:spPr>
          <a:xfrm>
            <a:off x="5129943" y="6826131"/>
            <a:ext cx="56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ea typeface="Times New Roman" panose="02020603050405020304" pitchFamily="18" charset="0"/>
              </a:rPr>
              <a:t>Сокращение времени </a:t>
            </a:r>
            <a:r>
              <a:rPr lang="ru-RU" sz="1600" dirty="0"/>
              <a:t>оформления медицинского допуска к участию в физкультурных и спортивных мероприятиях </a:t>
            </a:r>
            <a:r>
              <a:rPr lang="ru-RU" sz="1600" b="1" i="1" dirty="0"/>
              <a:t>в 8 раз</a:t>
            </a:r>
            <a:endParaRPr lang="ru-RU" sz="1600" b="1" i="1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146E7B-174F-4D73-ABBF-6FC06EDD6959}"/>
              </a:ext>
            </a:extLst>
          </p:cNvPr>
          <p:cNvSpPr/>
          <p:nvPr/>
        </p:nvSpPr>
        <p:spPr>
          <a:xfrm>
            <a:off x="116225" y="6826131"/>
            <a:ext cx="49713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b="1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Достигнуто сокращение времени протекания процесса в 8 раз!</a:t>
            </a:r>
            <a:endParaRPr lang="ru-RU" sz="16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88D47D-62DD-4D87-A1CB-0F512F44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034" y="3086887"/>
            <a:ext cx="2375272" cy="1917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7FE257-DCC5-4538-9476-0F8FE4851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4" y="3510807"/>
            <a:ext cx="2255989" cy="1917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E03E73-76C3-4B32-BE9C-A97003140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7969" y="3716788"/>
            <a:ext cx="2115547" cy="3203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1EF03E-8C00-4D3C-95DD-27DC0C369A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11"/>
          <a:stretch/>
        </p:blipFill>
        <p:spPr>
          <a:xfrm>
            <a:off x="393905" y="5223890"/>
            <a:ext cx="2482029" cy="1696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17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5345906" y="895350"/>
            <a:ext cx="0" cy="587375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80976" y="3743325"/>
            <a:ext cx="10439398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6" y="1076325"/>
            <a:ext cx="4857750" cy="2699318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Герасимов А.Н. - Глава Боровичского муниципального района
</a:t>
            </a: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по спорту и социальным вопросам,  МАУДО СШ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г.Боровичи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, МАСУ «Центр физической культуры и спорта – «Боровичи», ГОБУЗ «Боровичская ЦРБ» детское поликлиническое отделение, ГОБУЗ «Боровичская ЦРБ» поликлиническое отделение
</a:t>
            </a: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формирования спортивной команды по видам спорта до получения  спортсменом допуска на участие в соревнованиях
</a:t>
            </a: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Странникова И.А.</a:t>
            </a:r>
            <a:r>
              <a:rPr lang="ru-RU" sz="10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Главы Администрации Боровичского муниципального района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Сорокин С.В.</a:t>
            </a:r>
            <a:r>
              <a:rPr lang="ru-RU" sz="10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заведующий отделом по спорту и социальным вопросам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Алексеев С.А.; Другов С.В.; Захарова О.И.; Курочкина И.В.; Малая И.А.; Сорокин С.В.;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5906" y="1076325"/>
            <a:ext cx="5164929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ts val="1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</a:t>
            </a:r>
            <a:r>
              <a:rPr lang="ru-RU" sz="105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Для оказания медицинской помощи лицам, занимающимся физической культурой и спортом ( в том числе при подготовке и проведении физкультурных мероприятий и спортивных мероприятий), включая порядок медицинского осмотра лиц, желающих пройти спортивную подготовку, заниматься физической культурой и спортом в организациях и (или) выполнить нормативы испытаний (тестов) Всероссийского физкультурно</a:t>
            </a:r>
            <a:r>
              <a:rPr lang="ru-RU" sz="10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-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спортивного комплекса «Готов к труду и обороне (ГТО)», а так же для оформления форм медицинских заключений о допуске к участию физкультурных и спортивных мероприятиях»  на территории Боровичского муниципального района отсутствует кабинет спортивной медицины.
2. Отсутствие единой электронной базы сборных команд муниципального района по видам спорта.
3. Работа с медицинскими показаниями (медицинскими картами) на  бумажных носителях затягивает время оформления заявок и время ожидания заявителя.
</a:t>
            </a:r>
            <a:r>
              <a:rPr lang="ru-RU" sz="10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Срыв участия команды муниципального района или спортсмена в соревнованиях по видам спорта.
Сокращение количества участников спортивных соревнований.
Снижение рейтинга муниципального района по охвату участников и призеров соревнований различного ранга.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362" y="3779836"/>
            <a:ext cx="4589363" cy="331781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1932" y="3779836"/>
            <a:ext cx="4704826" cy="392113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49362" y="4216399"/>
          <a:ext cx="4589359" cy="2057400"/>
        </p:xfrm>
        <a:graphic>
          <a:graphicData uri="http://schemas.openxmlformats.org/drawingml/2006/table">
            <a:tbl>
              <a:tblPr firstRow="1" bandRow="1"/>
              <a:tblGrid>
                <a:gridCol w="317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41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1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выдачи  заявки, рабочий день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49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количества запрашиваемых  карточек на команду,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49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Инструкция по оформлению заявок на участие в спортивных соревнованиях, документ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49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Электронный реестр сборных команд  муниципального района по видам спорта ,электронная 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61931" y="4248149"/>
          <a:ext cx="4886993" cy="3060075"/>
        </p:xfrm>
        <a:graphic>
          <a:graphicData uri="http://schemas.openxmlformats.org/drawingml/2006/table">
            <a:tbl>
              <a:tblPr firstRow="1" bandRow="1"/>
              <a:tblGrid>
                <a:gridCol w="343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00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</a:t>
                      </a: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02.07.2024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02.07.2024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005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4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54BA13-E0E5-46F5-9CA1-8264ED1E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8" y="227765"/>
            <a:ext cx="9848532" cy="7104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кл.дн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Временные затраты на ожидание на прием к педиатру
2. Временные затраты на поиск вручную медицинских карт спортсменов, согласно заявки. Медицинские карты находятся на бумажном носителе
3. Временные затраты на сверку вручную медицинских справок с медицинскими картами, на основании списочного состава команды. Работа с медицинскими заключениями на бумажном носителе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Формирование состава сборной команды по виду спорта, согласно положению (вызову на соревнования), для участия в соревнованиях различного ранга. Состав формируется из утвержденного приказом списка спортсменов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кл.дн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7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 спортивной организации отбирает вручную индивидуальные медицинские заключения спортивной команды  о допуске к участию в спортивных соревнованиях, хранящиеся в спортивной организации.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кл.дн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заполняет форму заявки (заносит персональные данные спортсменов) ,готовит пакет документов в медицинское учреждение для получения медицинского заключения о допуске спортсменов спортивной команды к участию в спортивном мероприятии.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0,04 кл.дн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7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идет в медицинское учреждение для получения медицинского заключения о допуске спортсменов спортивной команды к участию в спортивном мероприятии.( На основании Приказа Министерства здравоохранения РФ от 23 октября 2020 г.№1144н)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0,17 кл.дн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приходит в медицинское учреждение. Посещение к педиатру, терапевту(далее -врач) осуществляется в порядке живой очереди. 
Представителем медицинской организации , имеющей сведения о прохождении углубленного медицинского обследования (далее УМО) спортсменами назначается врач ответственный за спортивную медицину. 
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0,01 кл.дн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Медицинская организация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Медицинская сестра(ведущая прием вместе с врачом, далее-медсестра)идет в регистратуру.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0,02 кл.дн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Медицинская организация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Медсестра ищет вручную медицинские карты спортсменов, согласно представленной заявки.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0,01 кл.дн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Медсестра идет в кабинет с отобранными медицинскими картами спортсменов.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кл.дн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Временные затраты на ожидание на прием к педиатру
2. Временные затраты на поиск вручную медицинских карт спортсменов, согласно заявки. Медицинские карты находятся на бумажном носителе
3. Временные затраты на сверку вручную медицинских справок с медицинскими картами, на основании списочного состава команды. Работа с медицинскими заключениями на бумажном носителе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0,003 кл.дн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Медсестра передает медицинские карты врачу.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0,02 кл.дн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Врач вручную просматривает медицинские карты , сверяет  индивидуальные медицинские заключения спортсменов о допуске к участию в спортивных соревнованиях, со списочным составом команды указанным в заявке. И определяет допуск спортсмена к соревнованию по медицинским показаниям.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0,006 кл.дн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Врачом в заявке проставляется отметка «Допущен» напротив каждой фамилии спортсмена, заверяется подписью врача и ставится его личная печать, (в случае наличия у спортсмена индивидуального медицинского заключения, отсутствие медицинских противопоказаний на текущую дату).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0,003 кл.дн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Врач передает подписанную заявку медсестре.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0,01 кл.дн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Медсестра идет в регистратуру и передает подписанную заявку регистратору.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3" name="TextBox 72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0,01 кл.дн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Регистратор заверяет заявку печатью медицинской организации.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4" name="TextBox 83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0,003 кл.дн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Регистратор передает заявку тренеру, инструктору.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4" name="TextBox 93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6" name="TextBox 95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: медицинское заключение о допуске к участию в физкультурном или спортивном мероприятии оформлено.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10780212"/>
              </p:ext>
            </p:extLst>
          </p:nvPr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18288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затраты на ожидание на прием к педиатру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урегулирован порядок оформления заявки на участие в спортивных соревнованиях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инструкции (порядка) оформления заявки на участие в спортивных соревнованиях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затраты на поиск вручную медицинских карт спортсменов, согласно заявки. Медицинские карты находятся на бумажном носителе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Поиск вручную необходимых для заполнения заявки карт спортсменов в картотеке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регистра допущенных и (или) не допущенных спортсменов в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затраты на сверку вручную медицинских справок с медицинскими картами, на основании списочного состава команды. Работа с медицинскими заключениями на бумажном носителе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Поиск вручную необходимых для заполнения заявки карт спортсменов в картотеке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Работа с регистром допущенных и (или)не допущенных спортсменов в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кл.дн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Формирование спортивными учреждениями электронного реестра сборных команд по видам спорта.
2. Разработка памятки по получению медицинского допуска к участию в спортивных соревнованиях .Документ. 
3. Издание приказа по медицинскому учреждению "Об утверждении Порядка организации медицинского осмотра лиц в ГОБУЗ "Боровичская ЦРБ", занимающихся физической культурой и спортом"
4. Формирование единой электронной базы спортсменов из электронных реестров  спортивных учреждений муниципального района. 
5. Разработка маршрута предоставления медицинских 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Формирование состава сборной команды по виду спорта, согласно положению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кл.дн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 спортивной организации отбирает вручную индивидуальные медицинские заключения спортивной команды  о допуске к участию в спортивных соревнованиях, хранящиеся в спортивной организации.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кл.дн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заполняет форму заявки (заносит персональные данные спортсменов) ,готовит пакет документов в медицинское учреждение для получения медицинского заключения о допуске спортсменов спортивной команды к участию в спортивном мероприятии.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0,03 кл.дн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идет в медицинское учреждение для  получения медицинского заключения о допуске спортсменов спортивной команды к участию в спортивном мероприятии.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0,003 кл.дн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Спортивная организация, федерация по виду спорта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Тренер, инструктор приходит в медицинское учреждение. Согласно установленному времени. Задает пакет документов врачу назначенному ответственным за спортивную медицину.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0,013 кл.дн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Врач по реестру сверяет наличие 1,2 группы здоровья спортсменов направляемых на соревнование, проверяет отсутствие медицинских противопоказаний на текущую дату у спортсменов.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0,007 кл.дн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Врач подтверждает  допуск/недопуск  на против каждой фамилии спортсмена в заявке. Заявка заверяется подписью врача и ставится его личная печать.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0,0007 кл.дн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Врач  ставит на заявке печать медицинского учреждения (физкультурного кабинета).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3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кл.дн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Формирование спортивными учреждениями электронного реестра сборных команд по видам спорта.
2. Разработка памятки по получению медицинского допуска к участию в спортивных соревнованиях .Документ. 
3. Издание приказа по медицинскому учреждению "Об утверждении Порядка организации медицинского осмотра лиц в ГОБУЗ "Боровичская ЦРБ", занимающихся физической культурой и спортом"
4. Формирование единой электронной базы спортсменов из электронных реестров  спортивных учреждений муниципального района. 
5. Разработка маршрута предоставления медицинских 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0,0007 кл.дн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Медицинское учреждение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Врач передает заявку тренеру, инструктору.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: медицинское заключение о допуске к участию в физкультурном или спортивном мероприятии оформлено.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2527</Words>
  <Application>Microsoft Office PowerPoint</Application>
  <PresentationFormat>Произвольный</PresentationFormat>
  <Paragraphs>422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Helvetica</vt:lpstr>
      <vt:lpstr>Scada</vt:lpstr>
      <vt:lpstr>Wingdings</vt:lpstr>
      <vt:lpstr>Theme68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Силантьева Виктория Владимировна</cp:lastModifiedBy>
  <cp:revision>39</cp:revision>
  <cp:lastPrinted>2024-09-10T06:22:44Z</cp:lastPrinted>
  <dcterms:created xsi:type="dcterms:W3CDTF">2024-03-27T11:00:07Z</dcterms:created>
  <dcterms:modified xsi:type="dcterms:W3CDTF">2024-09-16T07:42:52Z</dcterms:modified>
  <cp:category/>
</cp:coreProperties>
</file>