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99" r:id="rId9"/>
    <p:sldId id="262" r:id="rId10"/>
    <p:sldId id="263" r:id="rId11"/>
    <p:sldId id="282" r:id="rId12"/>
    <p:sldId id="264" r:id="rId13"/>
    <p:sldId id="284" r:id="rId14"/>
    <p:sldId id="285" r:id="rId15"/>
    <p:sldId id="287" r:id="rId16"/>
    <p:sldId id="290" r:id="rId17"/>
    <p:sldId id="291" r:id="rId18"/>
    <p:sldId id="297" r:id="rId19"/>
    <p:sldId id="292" r:id="rId20"/>
    <p:sldId id="298" r:id="rId21"/>
    <p:sldId id="294" r:id="rId22"/>
    <p:sldId id="295" r:id="rId23"/>
  </p:sldIdLst>
  <p:sldSz cx="10691813" cy="7559675"/>
  <p:notesSz cx="6858000" cy="99472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30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552F0-661B-4257-9851-6F2380A735DB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43013"/>
            <a:ext cx="47466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6D485-02D0-4C05-95DB-6D0B1B779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93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D485-02D0-4C05-95DB-6D0B1B779D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7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FA37-0893-4F31-800F-0A33D6AD3C20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0326-DAE7-4BA8-8534-0A6C385B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18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6457521" r:id="rId1"/>
    <p:sldLayoutId id="2406457522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2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Организация процесса хранения рабочих документов в отделе по земельным вопросам комитета архитектуры и имущественных отношений Администрации Боровичского муниципального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 </a:t>
            </a:r>
            <a:r>
              <a:rPr lang="ru-RU" sz="1200" b="1" u="none" spc="0" dirty="0" smtClean="0">
                <a:solidFill>
                  <a:srgbClr val="2F658E">
                    <a:alpha val="100000"/>
                  </a:srgbClr>
                </a:solidFill>
                <a:latin typeface="Scada"/>
              </a:rPr>
              <a:t>Образцова О.С., 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заместитель председателя </a:t>
            </a:r>
            <a:r>
              <a:rPr lang="ru-RU" sz="1200" b="1" u="none" spc="0" dirty="0" smtClean="0">
                <a:solidFill>
                  <a:srgbClr val="2F658E">
                    <a:alpha val="100000"/>
                  </a:srgbClr>
                </a:solidFill>
                <a:latin typeface="Scada"/>
              </a:rPr>
              <a:t>комитета, 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начальник отдела </a:t>
            </a:r>
            <a:r>
              <a:rPr lang="ru-RU" sz="1200" b="1" u="none" spc="0" dirty="0" smtClean="0">
                <a:solidFill>
                  <a:srgbClr val="2F658E">
                    <a:alpha val="100000"/>
                  </a:srgbClr>
                </a:solidFill>
                <a:latin typeface="Scada"/>
              </a:rPr>
              <a:t>по земельным вопросам комитета архитектуры и имущественных отношений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6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 Администрация Боровичского муниципального района</a:t>
            </a:r>
          </a:p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2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dirty="0">
                <a:solidFill>
                  <a:srgbClr val="000000">
                    <a:alpha val="100000"/>
                  </a:srgbClr>
                </a:solidFill>
                <a:latin typeface="Scada"/>
              </a:rPr>
              <a:t>0,25 </a:t>
            </a:r>
            <a:r>
              <a:rPr lang="ru-RU" sz="1200" b="1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рб.дн</a:t>
            </a:r>
            <a:r>
              <a:rPr lang="ru-RU" sz="1200" b="1" dirty="0">
                <a:solidFill>
                  <a:srgbClr val="000000">
                    <a:alpha val="100000"/>
                  </a:srgbClr>
                </a:solidFill>
                <a:latin typeface="Scada"/>
              </a:rPr>
              <a:t>.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Разработка системы адресного хранения документов
2. Создание электронной  базы данных, позволяющей определить местоположения необходимых документов
3. Разработка схемы размещения (хранения) рабочих документов
4. Формирование перечня рабочих и архивных документов наиболее востребованных (часто используемых) в работе
5. Создание единой информационной базы документов, полученных по запросам из иных структур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Окончание процесса - получение результата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422448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  <a:p>
            <a:pPr marL="0" marR="0" lvl="0" indent="0" algn="r" fontAlgn="b">
              <a:lnSpc>
                <a:spcPct val="100000"/>
              </a:lnSpc>
            </a:pP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1070148"/>
            <a:ext cx="9649072" cy="55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ВЫПОЛНЕНИЕ ПЛАНА </a:t>
            </a: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90328"/>
              </p:ext>
            </p:extLst>
          </p:nvPr>
        </p:nvGraphicFramePr>
        <p:xfrm>
          <a:off x="504825" y="1438275"/>
          <a:ext cx="9715500" cy="4784576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Замечание</a:t>
                      </a:r>
                      <a:endParaRPr lang="ru-RU" sz="10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826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системы адресного хранения </a:t>
                      </a: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документов (и</a:t>
                      </a:r>
                      <a:r>
                        <a:rPr lang="ru-RU" sz="900" dirty="0" smtClean="0">
                          <a:latin typeface="Scada"/>
                        </a:rPr>
                        <a:t>сключение потери "информации" (0,25 дня)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
</a:t>
                      </a:r>
                      <a:endParaRPr lang="ru-RU" sz="900" u="none" spc="0" dirty="0" smtClean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 smtClean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(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Ответственный: О.С. Образцова 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07.05.2024</a:t>
                      </a: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  <a:endParaRPr lang="ru-RU" sz="900" dirty="0" smtClean="0"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схемы размещения (хранения) рабочих </a:t>
                      </a: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документов (и</a:t>
                      </a:r>
                      <a:r>
                        <a:rPr lang="ru-RU" sz="900" dirty="0" smtClean="0">
                          <a:latin typeface="Scada"/>
                        </a:rPr>
                        <a:t>сключение излишних действий и этапов (1 день)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
(Ответственный: О.В. Павлова)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07.05.2024</a:t>
                      </a: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электронной  базы данных, позволяющей определить местоположения необходимых </a:t>
                      </a: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документов (м</a:t>
                      </a:r>
                      <a:r>
                        <a:rPr lang="ru-RU" sz="900" dirty="0" smtClean="0">
                          <a:latin typeface="Scada"/>
                        </a:rPr>
                        <a:t>инимизирования срока определения места хранения документа (1 день)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
(Ответственный: О.В. Павлова)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28.06.2024</a:t>
                      </a: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B050"/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перечня рабочих и архивных документов наиболее востребованных (часто используемых) в работе (с</a:t>
                      </a:r>
                      <a:r>
                        <a:rPr lang="ru-RU" sz="900" dirty="0" smtClean="0">
                          <a:latin typeface="Scada"/>
                        </a:rPr>
                        <a:t>окращение срока поиска необходимых документов (0,25 дня)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
(Ответственный: О.С. Образцова )</a:t>
                      </a: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01.07.2024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29.06.2024</a:t>
                      </a: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B050"/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176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единой информационной базы документов, полученных по запросам из иных </a:t>
                      </a: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структур (с</a:t>
                      </a:r>
                      <a:r>
                        <a:rPr lang="ru-RU" sz="900" dirty="0" smtClean="0">
                          <a:latin typeface="Scada"/>
                        </a:rPr>
                        <a:t>окращение сроков предоставления требуемых документов (0,25 дня)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
</a:t>
                      </a: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
(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Ответственный: О.В. Павлова)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31.07.2024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30.07.2024</a:t>
                      </a: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B050"/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ВЫПОЛНЕНИЕ ПЛАНА </a:t>
            </a: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МЕРОПРИЯТИЙ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1043533"/>
            <a:ext cx="932100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0A53EF69-35AE-4B05-97DD-74DBB9209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520698"/>
              </p:ext>
            </p:extLst>
          </p:nvPr>
        </p:nvGraphicFramePr>
        <p:xfrm>
          <a:off x="593379" y="1115540"/>
          <a:ext cx="9721078" cy="4392489"/>
        </p:xfrm>
        <a:graphic>
          <a:graphicData uri="http://schemas.openxmlformats.org/drawingml/2006/table">
            <a:tbl>
              <a:tblPr firstRow="1" bandRow="1"/>
              <a:tblGrid>
                <a:gridCol w="369912">
                  <a:extLst>
                    <a:ext uri="{9D8B030D-6E8A-4147-A177-3AD203B41FA5}">
                      <a16:colId xmlns:a16="http://schemas.microsoft.com/office/drawing/2014/main" val="751555718"/>
                    </a:ext>
                  </a:extLst>
                </a:gridCol>
                <a:gridCol w="3753679">
                  <a:extLst>
                    <a:ext uri="{9D8B030D-6E8A-4147-A177-3AD203B41FA5}">
                      <a16:colId xmlns:a16="http://schemas.microsoft.com/office/drawing/2014/main" val="2769973554"/>
                    </a:ext>
                  </a:extLst>
                </a:gridCol>
                <a:gridCol w="809493">
                  <a:extLst>
                    <a:ext uri="{9D8B030D-6E8A-4147-A177-3AD203B41FA5}">
                      <a16:colId xmlns:a16="http://schemas.microsoft.com/office/drawing/2014/main" val="379679942"/>
                    </a:ext>
                  </a:extLst>
                </a:gridCol>
                <a:gridCol w="797999">
                  <a:extLst>
                    <a:ext uri="{9D8B030D-6E8A-4147-A177-3AD203B41FA5}">
                      <a16:colId xmlns:a16="http://schemas.microsoft.com/office/drawing/2014/main" val="794173518"/>
                    </a:ext>
                  </a:extLst>
                </a:gridCol>
                <a:gridCol w="797999">
                  <a:extLst>
                    <a:ext uri="{9D8B030D-6E8A-4147-A177-3AD203B41FA5}">
                      <a16:colId xmlns:a16="http://schemas.microsoft.com/office/drawing/2014/main" val="3854693129"/>
                    </a:ext>
                  </a:extLst>
                </a:gridCol>
                <a:gridCol w="3191996">
                  <a:extLst>
                    <a:ext uri="{9D8B030D-6E8A-4147-A177-3AD203B41FA5}">
                      <a16:colId xmlns:a16="http://schemas.microsoft.com/office/drawing/2014/main" val="3427555113"/>
                    </a:ext>
                  </a:extLst>
                </a:gridCol>
              </a:tblGrid>
              <a:tr h="284747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162298"/>
                  </a:ext>
                </a:extLst>
              </a:tr>
              <a:tr h="1078593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протекания процесса, </a:t>
                      </a:r>
                      <a:r>
                        <a:rPr lang="ru-RU" sz="14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дн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0,25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  <a:r>
                        <a:rPr lang="ru-RU" sz="14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0,25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776668"/>
                  </a:ext>
                </a:extLst>
              </a:tr>
              <a:tr h="944073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Трудоемкость выполняемых операций, час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  <a:r>
                        <a:rPr lang="ru-RU" sz="14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376002"/>
                  </a:ext>
                </a:extLst>
              </a:tr>
              <a:tr h="914187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Количество </a:t>
                      </a:r>
                      <a:r>
                        <a:rPr lang="ru-RU" sz="14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отказов, шт.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  <a:r>
                        <a:rPr lang="ru-RU" sz="14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563194"/>
                  </a:ext>
                </a:extLst>
              </a:tr>
              <a:tr h="1166076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Цифровизация процесса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  <a:r>
                        <a:rPr lang="ru-RU" sz="14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Scada"/>
                          <a:ea typeface="+mn-ea"/>
                          <a:cs typeface="+mn-cs"/>
                        </a:rPr>
                        <a:t>Целевые показатели достигнуты и соответствуют плану. Сроки выполнения мероприятий соблюдены, нарушений и проблем не выявлено. </a:t>
                      </a: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876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8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2892564"/>
            <a:ext cx="10077450" cy="707886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4000" u="none" spc="0" dirty="0">
                <a:latin typeface="Scada"/>
              </a:rPr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963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5C091D4-A125-44F8-8ECB-CD7A15054E66}"/>
              </a:ext>
            </a:extLst>
          </p:cNvPr>
          <p:cNvSpPr/>
          <p:nvPr/>
        </p:nvSpPr>
        <p:spPr>
          <a:xfrm>
            <a:off x="1250627" y="1521387"/>
            <a:ext cx="1733723" cy="323018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2" b="1" dirty="0" smtClean="0">
                <a:solidFill>
                  <a:schemeClr val="tx1"/>
                </a:solidFill>
              </a:rPr>
              <a:t>ВЛАДЕЛЕЦ ПРОЦЕССА</a:t>
            </a:r>
            <a:endParaRPr lang="ru-RU" sz="1102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11BCC0-8A7A-479D-A4C3-62DE6914E552}"/>
              </a:ext>
            </a:extLst>
          </p:cNvPr>
          <p:cNvSpPr/>
          <p:nvPr/>
        </p:nvSpPr>
        <p:spPr>
          <a:xfrm>
            <a:off x="8089279" y="1519962"/>
            <a:ext cx="1724276" cy="323976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2" b="1" dirty="0">
                <a:solidFill>
                  <a:schemeClr val="tx1"/>
                </a:solidFill>
              </a:rPr>
              <a:t>РУКОВОДИТЕЛЬ</a:t>
            </a:r>
          </a:p>
          <a:p>
            <a:pPr algn="ctr"/>
            <a:r>
              <a:rPr lang="ru-RU" sz="1102" b="1" dirty="0">
                <a:solidFill>
                  <a:schemeClr val="tx1"/>
                </a:solidFill>
              </a:rPr>
              <a:t>ПРОЕКТА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755956B-9D32-4AE4-A10B-379600932AB2}"/>
              </a:ext>
            </a:extLst>
          </p:cNvPr>
          <p:cNvSpPr/>
          <p:nvPr/>
        </p:nvSpPr>
        <p:spPr>
          <a:xfrm>
            <a:off x="4646193" y="1519963"/>
            <a:ext cx="1720578" cy="323976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2" b="1" dirty="0">
                <a:solidFill>
                  <a:schemeClr val="tx1"/>
                </a:solidFill>
              </a:rPr>
              <a:t>КУРАТОР ПРОЕКТА</a:t>
            </a:r>
          </a:p>
        </p:txBody>
      </p:sp>
      <p:sp>
        <p:nvSpPr>
          <p:cNvPr id="16" name="Надпись 3">
            <a:extLst>
              <a:ext uri="{FF2B5EF4-FFF2-40B4-BE49-F238E27FC236}">
                <a16:creationId xmlns:a16="http://schemas.microsoft.com/office/drawing/2014/main" id="{17D4A993-D957-498F-8383-5151EEDF0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308" y="3498977"/>
            <a:ext cx="2446734" cy="529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882" dirty="0"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проекта </a:t>
            </a:r>
          </a:p>
          <a:p>
            <a:pPr algn="ctr"/>
            <a:r>
              <a:rPr lang="ru-RU" altLang="ru-RU" sz="882" dirty="0">
                <a:ea typeface="Calibri" panose="020F0502020204030204" pitchFamily="34" charset="0"/>
                <a:cs typeface="Times New Roman" panose="02020603050405020304" pitchFamily="18" charset="0"/>
              </a:rPr>
              <a:t>АО «ПСР» ГК РОСАТОМ</a:t>
            </a:r>
          </a:p>
          <a:p>
            <a:pPr algn="ctr">
              <a:lnSpc>
                <a:spcPct val="107000"/>
              </a:lnSpc>
              <a:spcAft>
                <a:spcPts val="882"/>
              </a:spcAft>
            </a:pPr>
            <a:r>
              <a:rPr lang="ru-RU" altLang="ru-RU" sz="882" b="1" dirty="0">
                <a:ea typeface="Calibri" panose="020F0502020204030204" pitchFamily="34" charset="0"/>
                <a:cs typeface="Times New Roman" panose="02020603050405020304" pitchFamily="18" charset="0"/>
              </a:rPr>
              <a:t>Статуев Олег Сергеевич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EDAA185A-B9E7-4ED6-AB9D-E8B1AE4C3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t="2379" b="1"/>
          <a:stretch/>
        </p:blipFill>
        <p:spPr bwMode="auto">
          <a:xfrm>
            <a:off x="4646193" y="1951038"/>
            <a:ext cx="1563809" cy="148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Надпись 3">
            <a:extLst>
              <a:ext uri="{FF2B5EF4-FFF2-40B4-BE49-F238E27FC236}">
                <a16:creationId xmlns:a16="http://schemas.microsoft.com/office/drawing/2014/main" id="{AE587201-F00D-4C33-906E-13AC310A1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172" y="3424855"/>
            <a:ext cx="2167532" cy="7025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882" dirty="0"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председателя комитета архитектуры и имущественных отношений, начальник отдела по земельным вопросам</a:t>
            </a:r>
          </a:p>
          <a:p>
            <a:pPr algn="ctr">
              <a:lnSpc>
                <a:spcPct val="107000"/>
              </a:lnSpc>
              <a:spcAft>
                <a:spcPts val="882"/>
              </a:spcAft>
            </a:pPr>
            <a:r>
              <a:rPr lang="ru-RU" altLang="ru-RU" sz="882" b="1" dirty="0">
                <a:ea typeface="Calibri" panose="020F0502020204030204" pitchFamily="34" charset="0"/>
                <a:cs typeface="Times New Roman" panose="02020603050405020304" pitchFamily="18" charset="0"/>
              </a:rPr>
              <a:t>Образцова Ольга Сергеевна</a:t>
            </a:r>
          </a:p>
        </p:txBody>
      </p:sp>
      <p:sp>
        <p:nvSpPr>
          <p:cNvPr id="23" name="Надпись 3">
            <a:extLst>
              <a:ext uri="{FF2B5EF4-FFF2-40B4-BE49-F238E27FC236}">
                <a16:creationId xmlns:a16="http://schemas.microsoft.com/office/drawing/2014/main" id="{686EB58A-411F-4260-A105-167C82A1A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643" y="3514912"/>
            <a:ext cx="2446734" cy="529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882" dirty="0">
                <a:ea typeface="Calibri" panose="020F0502020204030204" pitchFamily="34" charset="0"/>
                <a:cs typeface="Times New Roman" panose="02020603050405020304" pitchFamily="18" charset="0"/>
              </a:rPr>
              <a:t>Первый заместитель Главы администрации муниципального района</a:t>
            </a:r>
          </a:p>
          <a:p>
            <a:pPr algn="ctr">
              <a:lnSpc>
                <a:spcPct val="107000"/>
              </a:lnSpc>
              <a:spcAft>
                <a:spcPts val="882"/>
              </a:spcAft>
            </a:pPr>
            <a:r>
              <a:rPr lang="ru-RU" altLang="ru-RU" sz="882" b="1" dirty="0">
                <a:ea typeface="Calibri" panose="020F0502020204030204" pitchFamily="34" charset="0"/>
                <a:cs typeface="Times New Roman" panose="02020603050405020304" pitchFamily="18" charset="0"/>
              </a:rPr>
              <a:t>Мелешев Максим Евгеньевич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1D691B6-9FD6-465E-BEA5-6ED40C7E1667}"/>
              </a:ext>
            </a:extLst>
          </p:cNvPr>
          <p:cNvSpPr/>
          <p:nvPr/>
        </p:nvSpPr>
        <p:spPr>
          <a:xfrm>
            <a:off x="306121" y="4199890"/>
            <a:ext cx="10079568" cy="253321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7" b="1" dirty="0">
                <a:solidFill>
                  <a:schemeClr val="tx1"/>
                </a:solidFill>
                <a:latin typeface="Arial" charset="0"/>
                <a:cs typeface="Arial" charset="0"/>
              </a:rPr>
              <a:t>КОМАНДА ПРОЕКТА</a:t>
            </a:r>
          </a:p>
        </p:txBody>
      </p:sp>
      <p:sp>
        <p:nvSpPr>
          <p:cNvPr id="31" name="Надпись 3">
            <a:extLst>
              <a:ext uri="{FF2B5EF4-FFF2-40B4-BE49-F238E27FC236}">
                <a16:creationId xmlns:a16="http://schemas.microsoft.com/office/drawing/2014/main" id="{2F2BB0A0-6D23-4CD5-80D0-98D180084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050" y="6326996"/>
            <a:ext cx="2446734" cy="8313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882" dirty="0"/>
              <a:t>Главный специалист отдела по земельным вопросам комитета архитектуры и имущественных отношений</a:t>
            </a:r>
          </a:p>
          <a:p>
            <a:pPr algn="ctr"/>
            <a:r>
              <a:rPr lang="ru-RU" altLang="ru-RU" sz="882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Ведяничева Анна Николаевна</a:t>
            </a:r>
            <a:endParaRPr lang="ru-RU" altLang="ru-RU" sz="882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Надпись 3">
            <a:extLst>
              <a:ext uri="{FF2B5EF4-FFF2-40B4-BE49-F238E27FC236}">
                <a16:creationId xmlns:a16="http://schemas.microsoft.com/office/drawing/2014/main" id="{61E4FF1E-AF17-466D-B5BE-D6C6915C5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24" y="6342815"/>
            <a:ext cx="2446734" cy="8313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882" dirty="0"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начальника отдела по земельным вопросам комитета архитектуры и имущественных отношений</a:t>
            </a:r>
          </a:p>
          <a:p>
            <a:pPr algn="ctr">
              <a:lnSpc>
                <a:spcPct val="107000"/>
              </a:lnSpc>
              <a:spcAft>
                <a:spcPts val="882"/>
              </a:spcAft>
            </a:pPr>
            <a:r>
              <a:rPr lang="ru-RU" altLang="ru-RU" sz="882" b="1" dirty="0">
                <a:ea typeface="Calibri" panose="020F0502020204030204" pitchFamily="34" charset="0"/>
                <a:cs typeface="Times New Roman" panose="02020603050405020304" pitchFamily="18" charset="0"/>
              </a:rPr>
              <a:t>Павлова Ольга Владимировна</a:t>
            </a:r>
          </a:p>
        </p:txBody>
      </p:sp>
      <p:sp>
        <p:nvSpPr>
          <p:cNvPr id="33" name="Надпись 3">
            <a:extLst>
              <a:ext uri="{FF2B5EF4-FFF2-40B4-BE49-F238E27FC236}">
                <a16:creationId xmlns:a16="http://schemas.microsoft.com/office/drawing/2014/main" id="{97139F8E-7FDF-4BC7-BB78-2E08AFF40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641" y="6326996"/>
            <a:ext cx="2446734" cy="8313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882" dirty="0" smtClean="0"/>
              <a:t>Главный специалист отдела по земельным вопросам комитета архитектуры и имущественных отношений</a:t>
            </a:r>
            <a:endParaRPr lang="ru-RU" sz="882" dirty="0"/>
          </a:p>
          <a:p>
            <a:pPr algn="ctr"/>
            <a:r>
              <a:rPr lang="ru-RU" altLang="ru-RU" sz="882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Родионова Ирина Алексеевна</a:t>
            </a:r>
            <a:endParaRPr lang="ru-RU" altLang="ru-RU" sz="882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6" y="1927839"/>
            <a:ext cx="1368151" cy="14970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27" y="4525658"/>
            <a:ext cx="1502990" cy="1801338"/>
          </a:xfrm>
          <a:prstGeom prst="rect">
            <a:avLst/>
          </a:prstGeom>
        </p:spPr>
      </p:pic>
      <p:pic>
        <p:nvPicPr>
          <p:cNvPr id="21" name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КОМАНДА ПРОЕКТА</a:t>
            </a: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51" y="4544934"/>
            <a:ext cx="1368152" cy="1683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99" y="4544934"/>
            <a:ext cx="1429156" cy="1782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35" y="1927840"/>
            <a:ext cx="1368151" cy="14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1/5</a:t>
            </a: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979005"/>
              </p:ext>
            </p:extLst>
          </p:nvPr>
        </p:nvGraphicFramePr>
        <p:xfrm>
          <a:off x="622920" y="1025649"/>
          <a:ext cx="9835554" cy="1158240"/>
        </p:xfrm>
        <a:graphic>
          <a:graphicData uri="http://schemas.openxmlformats.org/drawingml/2006/table">
            <a:tbl>
              <a:tblPr firstRow="1" bandRow="1"/>
              <a:tblGrid>
                <a:gridCol w="16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565046776"/>
                    </a:ext>
                  </a:extLst>
                </a:gridCol>
              </a:tblGrid>
              <a:tr h="386066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№ мероприятия согласно Плану</a:t>
                      </a:r>
                      <a:endParaRPr lang="ru-RU" sz="14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 согласно Плану</a:t>
                      </a:r>
                      <a:endParaRPr lang="ru-RU" sz="14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(сокращение ВПП)</a:t>
                      </a:r>
                      <a:endParaRPr lang="ru-RU" sz="14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197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системы адресного хранения </a:t>
                      </a: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документов (сортировка)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07.05.2024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0,25 дн.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59" y="3851845"/>
            <a:ext cx="3869357" cy="270916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400675" y="2339677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622920" y="2374086"/>
            <a:ext cx="1510468" cy="443454"/>
            <a:chOff x="2068393" y="971264"/>
            <a:chExt cx="1510468" cy="117494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068393" y="971264"/>
              <a:ext cx="1510468" cy="11749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2068393" y="971264"/>
              <a:ext cx="1510468" cy="1174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Было</a:t>
              </a:r>
              <a:endParaRPr lang="ru-RU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540697" y="2376515"/>
            <a:ext cx="3273723" cy="618551"/>
            <a:chOff x="3851840" y="2600073"/>
            <a:chExt cx="3273723" cy="166022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097209" y="2682514"/>
              <a:ext cx="2028354" cy="15777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3851840" y="2600073"/>
              <a:ext cx="2028354" cy="1577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Стало</a:t>
              </a:r>
              <a:endParaRPr lang="ru-RU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538500" y="2817540"/>
            <a:ext cx="46848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Выделены </a:t>
            </a:r>
            <a:r>
              <a:rPr lang="ru-RU" sz="1600" dirty="0"/>
              <a:t>17 основных групп рабочих </a:t>
            </a:r>
            <a:r>
              <a:rPr lang="ru-RU" sz="1600" dirty="0" smtClean="0"/>
              <a:t>документов</a:t>
            </a:r>
            <a:endParaRPr lang="ru-RU" sz="1600" dirty="0"/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82428" y="2817540"/>
            <a:ext cx="47182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0000">
                    <a:alpha val="100000"/>
                  </a:srgbClr>
                </a:solidFill>
              </a:rPr>
              <a:t>Отсутствие понимания наличия (объема) информации </a:t>
            </a:r>
            <a:endParaRPr lang="ru-RU" sz="1600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0" y="3742178"/>
            <a:ext cx="3816424" cy="2994769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168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3/5</a:t>
            </a: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663747"/>
              </p:ext>
            </p:extLst>
          </p:nvPr>
        </p:nvGraphicFramePr>
        <p:xfrm>
          <a:off x="622920" y="1025649"/>
          <a:ext cx="9835554" cy="1158240"/>
        </p:xfrm>
        <a:graphic>
          <a:graphicData uri="http://schemas.openxmlformats.org/drawingml/2006/table">
            <a:tbl>
              <a:tblPr firstRow="1" bandRow="1"/>
              <a:tblGrid>
                <a:gridCol w="16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565046776"/>
                    </a:ext>
                  </a:extLst>
                </a:gridCol>
              </a:tblGrid>
              <a:tr h="386066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№ мероприятия согласно Плану</a:t>
                      </a:r>
                      <a:endParaRPr lang="ru-RU" sz="14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 согласно Плану</a:t>
                      </a:r>
                      <a:endParaRPr lang="ru-RU" sz="14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(сокращение ВПП)</a:t>
                      </a:r>
                      <a:endParaRPr lang="ru-RU" sz="14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197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схемы размещения (хранения) рабочих документов (стандартизация)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07.05.2024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 дн.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5400675" y="2339677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622920" y="2374086"/>
            <a:ext cx="1510468" cy="443454"/>
            <a:chOff x="2068393" y="971264"/>
            <a:chExt cx="1510468" cy="117494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068393" y="971264"/>
              <a:ext cx="1510468" cy="11749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2068393" y="971264"/>
              <a:ext cx="1510468" cy="1174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Было</a:t>
              </a:r>
              <a:endParaRPr lang="ru-RU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494043" y="2229820"/>
            <a:ext cx="3320377" cy="765246"/>
            <a:chOff x="3805186" y="2206336"/>
            <a:chExt cx="3320377" cy="205396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097209" y="2682514"/>
              <a:ext cx="2028354" cy="15777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3805186" y="2206336"/>
              <a:ext cx="2028354" cy="1577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Стало</a:t>
              </a:r>
              <a:endParaRPr lang="ru-RU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540697" y="2775108"/>
            <a:ext cx="4557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Составлены </a:t>
            </a:r>
            <a:r>
              <a:rPr lang="ru-RU" sz="1600" dirty="0"/>
              <a:t>топографические указатели </a:t>
            </a:r>
            <a:r>
              <a:rPr lang="ru-RU" sz="1600" dirty="0" smtClean="0"/>
              <a:t>размещения </a:t>
            </a:r>
            <a:r>
              <a:rPr lang="ru-RU" sz="1600" dirty="0"/>
              <a:t>документов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82427" y="2817540"/>
            <a:ext cx="4578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0000">
                    <a:alpha val="100000"/>
                  </a:srgbClr>
                </a:solidFill>
              </a:rPr>
              <a:t>Беспорядочное хранение рабочих документов </a:t>
            </a:r>
            <a:endParaRPr lang="ru-RU" sz="1600" dirty="0"/>
          </a:p>
          <a:p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62" y="3623706"/>
            <a:ext cx="3580554" cy="259228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60" y="5796061"/>
            <a:ext cx="2273642" cy="169281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3868976"/>
            <a:ext cx="4146922" cy="2878187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477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2,4/5</a:t>
            </a: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842738"/>
              </p:ext>
            </p:extLst>
          </p:nvPr>
        </p:nvGraphicFramePr>
        <p:xfrm>
          <a:off x="586916" y="934244"/>
          <a:ext cx="9799550" cy="1996440"/>
        </p:xfrm>
        <a:graphic>
          <a:graphicData uri="http://schemas.openxmlformats.org/drawingml/2006/table">
            <a:tbl>
              <a:tblPr firstRow="1" bandRow="1"/>
              <a:tblGrid>
                <a:gridCol w="163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6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8177">
                  <a:extLst>
                    <a:ext uri="{9D8B030D-6E8A-4147-A177-3AD203B41FA5}">
                      <a16:colId xmlns:a16="http://schemas.microsoft.com/office/drawing/2014/main" val="341277518"/>
                    </a:ext>
                  </a:extLst>
                </a:gridCol>
              </a:tblGrid>
              <a:tr h="386066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№ мероприятия согласно Плану</a:t>
                      </a:r>
                      <a:endParaRPr lang="ru-RU" sz="14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 согласно Плану</a:t>
                      </a:r>
                      <a:endParaRPr lang="ru-RU" sz="14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(сокращение ВПП)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4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197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</a:t>
                      </a:r>
                      <a:r>
                        <a:rPr lang="ru-RU" sz="1200" u="none" spc="0" baseline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электронной базы данных, позволяющей определить местоположение необходимых документов (стандартизация)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30.06.2024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28.06.2024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 дн.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197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перечня рабочих и архивных документов наиболее востребованных (часто используемых) в работе (сортировка)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01.07.2024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29.06.2024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0,25 дн.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38309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6916" y="2995653"/>
            <a:ext cx="1510468" cy="4434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</a:t>
            </a: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1426" y="2980049"/>
            <a:ext cx="2028354" cy="4640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</a:t>
            </a:r>
            <a:endParaRPr lang="ru-RU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985866" y="3322977"/>
            <a:ext cx="17239" cy="3968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2674" y="3337052"/>
            <a:ext cx="45782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Сложный поиск </a:t>
            </a:r>
            <a:r>
              <a:rPr lang="ru-RU" sz="1600" dirty="0"/>
              <a:t>требуемых документов в связи с отсутствием стандарта размещения рабочих документов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96733" y="3337052"/>
            <a:ext cx="53435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Создана электронная  база данных, позволяющая определить местоположения необходимых документов. На основе анализа </a:t>
            </a:r>
            <a:r>
              <a:rPr lang="ru-RU" sz="1600" dirty="0" smtClean="0"/>
              <a:t>сформирован </a:t>
            </a:r>
            <a:r>
              <a:rPr lang="ru-RU" sz="1600" dirty="0"/>
              <a:t>перечень наиболее </a:t>
            </a:r>
            <a:r>
              <a:rPr lang="ru-RU" sz="1600" dirty="0" smtClean="0"/>
              <a:t>востребованных  документов</a:t>
            </a:r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412" y="4493425"/>
            <a:ext cx="3192958" cy="24482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29" y="5003973"/>
            <a:ext cx="3057014" cy="241168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6" y="4311279"/>
            <a:ext cx="3705308" cy="2661195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52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 lang="ru-RU" sz="1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 lang="ru-RU" sz="1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 lang="ru-RU" sz="1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 lang="ru-RU" sz="1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986865"/>
            <a:ext cx="10077450" cy="6249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5/5</a:t>
            </a: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856548"/>
              </p:ext>
            </p:extLst>
          </p:nvPr>
        </p:nvGraphicFramePr>
        <p:xfrm>
          <a:off x="377354" y="934244"/>
          <a:ext cx="10009112" cy="1554480"/>
        </p:xfrm>
        <a:graphic>
          <a:graphicData uri="http://schemas.openxmlformats.org/drawingml/2006/table">
            <a:tbl>
              <a:tblPr firstRow="1" bandRow="1"/>
              <a:tblGrid>
                <a:gridCol w="1844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6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8177">
                  <a:extLst>
                    <a:ext uri="{9D8B030D-6E8A-4147-A177-3AD203B41FA5}">
                      <a16:colId xmlns:a16="http://schemas.microsoft.com/office/drawing/2014/main" val="341277518"/>
                    </a:ext>
                  </a:extLst>
                </a:gridCol>
              </a:tblGrid>
              <a:tr h="386066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№ мероприятия согласно Плану</a:t>
                      </a:r>
                      <a:endParaRPr lang="ru-RU" sz="14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 согласно Плану</a:t>
                      </a:r>
                      <a:endParaRPr lang="ru-RU" sz="14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(сокращение ВПП)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4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197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n-lt"/>
                        </a:rPr>
                        <a:t>Создание единой информационной базы документов, полученных по запросам из иных структур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baseline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n-lt"/>
                        </a:rPr>
                        <a:t>(стандартизация)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31.07.2024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30.07.2024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0,25 дн.</a:t>
                      </a: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6916" y="2536595"/>
            <a:ext cx="1510468" cy="4434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</a:t>
            </a: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4119" y="2521618"/>
            <a:ext cx="2028354" cy="4640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</a:t>
            </a:r>
            <a:endParaRPr lang="ru-RU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985866" y="3322977"/>
            <a:ext cx="17239" cy="3968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506" y="2896140"/>
            <a:ext cx="4578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/>
              <a:t>Запрос необходимых документов в иных структурах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42941" y="2964511"/>
            <a:ext cx="5343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Создана </a:t>
            </a:r>
            <a:r>
              <a:rPr lang="ru-RU" sz="1600" dirty="0" smtClean="0"/>
              <a:t>отдельная  </a:t>
            </a:r>
            <a:r>
              <a:rPr lang="ru-RU" sz="1600" dirty="0"/>
              <a:t>база </a:t>
            </a:r>
            <a:r>
              <a:rPr lang="ru-RU" sz="1600" dirty="0" smtClean="0"/>
              <a:t>документов, полученных из иных структур</a:t>
            </a:r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46" y="3867021"/>
            <a:ext cx="4210128" cy="288032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4" y="3549286"/>
            <a:ext cx="3139566" cy="224677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14" y="5003973"/>
            <a:ext cx="3084865" cy="236867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464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</a:t>
            </a: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4" y="964003"/>
            <a:ext cx="9746825" cy="56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18254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538162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  <a:p>
            <a:pPr marL="0" marR="0" lvl="0" indent="0" algn="r" fontAlgn="b">
              <a:lnSpc>
                <a:spcPct val="100000"/>
              </a:lnSpc>
            </a:pP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91" y="1009727"/>
            <a:ext cx="9823031" cy="5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3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3 </a:t>
            </a:r>
            <a:r>
              <a:rPr lang="ru-RU" sz="1200" b="1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рб.дн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100" b="1" u="sng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Беспорядочное хранение рабочих документов по принципу «где свободно, там и складываем»
2. Усложнение поиска требуемых документов в связи с отсутствием стандарта размещения рабочих документов
3.  Отсутствие информационной системы «адресного» хранения рабочих документов.
4. Длительный поиск необходимых документов
5.  Потребность запроса необходимых документов в иных структурах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 процесса-поступление запроса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часа рб.дн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общего отдела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занесение в систему ЭД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часа рб.дн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Глава администрации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Ознакомление и резолюция на исполнение структурному подразделению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часа рб.дн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Председатель комитета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Распределение по отделам, нанесение резолюции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часа рб.дн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Начальник отдела по земельным вопросам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Распределение по специалистам отдела и постановка задач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6" name="TextBox 65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8" name="TextBox 67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час рб.дн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 отдела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Ознакомление с запросом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9" name="TextBox 78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2" name="TextBox 81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часа рб.дн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 отдела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на предмет необходимости поиска информации о нахождении документа в текущих базах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7" name="TextBox 86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9" name="TextBox 88"/>
          <p:cNvSpPr txBox="1"/>
          <p:nvPr/>
        </p:nvSpPr>
        <p:spPr>
          <a:xfrm>
            <a:off x="489585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1" name="TextBox 90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3" name="TextBox 92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4" name="TextBox 93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час рб.дн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 отдела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Изучение имеющейся информации в текущих базах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9" name="TextBox 98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1" name="TextBox 100"/>
          <p:cNvSpPr txBox="1"/>
          <p:nvPr/>
        </p:nvSpPr>
        <p:spPr>
          <a:xfrm>
            <a:off x="65532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8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3 </a:t>
            </a:r>
            <a:r>
              <a:rPr lang="ru-RU" sz="1200" b="1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рб.дн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100" b="1" u="sng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Беспорядочное хранение рабочих документов по принципу «где свободно, там и складываем»
2. Усложнение поиска требуемых документов в связи с отсутствием стандарта размещения рабочих документов
3.  Отсутствие информационной системы «адресного» хранения рабочих документов.
4. Длительный поиск необходимых документов
5.  Потребность запроса необходимых документов в иных структурах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час рб.дн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 отдела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Поиск документа путем интуитивного анализа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37160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7239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час рб.дн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 отдела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запроса документа в иных структурах при отсутствии в "возможных" местах его нахождения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час рб.дн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 отдела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Направление запроса в иные структуры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5" name="TextBox 54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4,5 час рб.дн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Иные  структуры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ответа на запрос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5" name="TextBox 64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7" name="TextBox 66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4,5 час рб.дн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Иные  структуры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Направление копии искомого документа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5" name="TextBox 74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7" name="TextBox 76"/>
          <p:cNvSpPr txBox="1"/>
          <p:nvPr/>
        </p:nvSpPr>
        <p:spPr>
          <a:xfrm>
            <a:off x="12573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80" name="TextBox 79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1" name="TextBox 80"/>
          <p:cNvSpPr txBox="1"/>
          <p:nvPr/>
        </p:nvSpPr>
        <p:spPr>
          <a:xfrm>
            <a:off x="248602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248602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Окончание процесса - получение результата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422448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  <a:p>
            <a:pPr marL="0" marR="0" lvl="0" indent="0" algn="r" fontAlgn="b">
              <a:lnSpc>
                <a:spcPct val="100000"/>
              </a:lnSpc>
            </a:pP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015827"/>
            <a:ext cx="10077450" cy="5788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0" y="1259557"/>
            <a:ext cx="8899016" cy="5745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871527"/>
              </p:ext>
            </p:extLst>
          </p:nvPr>
        </p:nvGraphicFramePr>
        <p:xfrm>
          <a:off x="495300" y="962583"/>
          <a:ext cx="9944100" cy="5913598"/>
        </p:xfrm>
        <a:graphic>
          <a:graphicData uri="http://schemas.openxmlformats.org/drawingml/2006/table">
            <a:tbl>
              <a:tblPr firstRow="1" bandRow="1"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497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526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Беспорядочное хранение рабочих документов по принципу «где свободно, там и складываем»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Нерациональное использование площадей для хранения документов, первоначальная система хранения документов при отсутствии четкой  схемы свелась к принципу «где свободно, там и складываем»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системы адресного хранения документов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Усложнение поиска требуемых документов в связи с отсутствием стандарта размещения рабочих документов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Растущие объемы "архивов" не укладываются в памяти отдельного специалиста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электронной  базы данных, позволяющей определить местоположения необходимых документов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информационной системы «адресного» хранения рабочих документов.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информационных табличек на "местах" хранения рабочих архивово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схемы размещения (хранения) рабочих документов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Длительный поиск необходимых документов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Отдельный специалист отдела работает по конкретному направлению, в рамках которого создает определенный документ, самостоятельно определяя место его хранения.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перечня рабочих и архивных документов наиболее востребованных (часто используемых) в работе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Потребность запроса необходимых документов в иных структурах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Работа специалистами отдела нескольких направлениях приводит в дублированию запроса нужного документа в ином структуре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единой информационной базы документов, полученных по запросам из иных структур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100" b="1" dirty="0">
                <a:latin typeface="Scada"/>
              </a:rPr>
              <a:t>0,25 </a:t>
            </a:r>
            <a:r>
              <a:rPr lang="ru-RU" sz="1100" b="1" dirty="0" err="1">
                <a:latin typeface="Scada"/>
              </a:rPr>
              <a:t>рб.дн</a:t>
            </a:r>
            <a:r>
              <a:rPr lang="ru-RU" sz="1100" b="1" dirty="0">
                <a:latin typeface="Scada"/>
              </a:rPr>
              <a:t>.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Разработка системы адресного хранения документов
2. Создание электронной  базы данных, позволяющей определить местоположения необходимых документов
3. Разработка схемы размещения (хранения) рабочих документов
4. Формирование перечня рабочих и архивных документов наиболее востребованных (часто используемых) в работе
5. Создание единой информационной базы документов, полученных по запросам из иных структур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 процесса-поступление запроса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0,5 дня рб.дн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общего отдела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занесение в систему ЭД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0,5 дня рб.дн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Глава администрации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Ознакомление и резолюция на исполнение структурному подразделению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0,125 дня рб.дн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Председатель комитета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Распределение по отделам, нанесение резолюции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0,125 дня рб.дн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Начальник отдела по земельным вопросам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Распределение по специалистам отдела и постановка задач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6" name="TextBox 65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8" name="TextBox 67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0,125 дня рб.дн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 отдела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Ознакомление с запросом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9" name="TextBox 78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2" name="TextBox 81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0,125 дня рб.дн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Иные  структуры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ответа на запрос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7" name="TextBox 86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9" name="TextBox 88"/>
          <p:cNvSpPr txBox="1"/>
          <p:nvPr/>
        </p:nvSpPr>
        <p:spPr>
          <a:xfrm>
            <a:off x="489585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4,5,6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1" name="TextBox 90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3" name="TextBox 92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4" name="TextBox 93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0,125 дня рб.дн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Иные  структуры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Направление копии искомого документа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9" name="TextBox 98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1" name="TextBox 100"/>
          <p:cNvSpPr txBox="1"/>
          <p:nvPr/>
        </p:nvSpPr>
        <p:spPr>
          <a:xfrm>
            <a:off x="665797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4,5,6</a:t>
            </a: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3" name="TextBox 102"/>
          <p:cNvSpPr txBox="1"/>
          <p:nvPr/>
        </p:nvSpPr>
        <p:spPr>
          <a:xfrm>
            <a:off x="60102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40">
  <a:themeElements>
    <a:clrScheme name="Theme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1571</Words>
  <Application>Microsoft Office PowerPoint</Application>
  <PresentationFormat>Произвольный</PresentationFormat>
  <Paragraphs>357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Scada</vt:lpstr>
      <vt:lpstr>Times New Roman</vt:lpstr>
      <vt:lpstr>Wingdings</vt:lpstr>
      <vt:lpstr>Theme40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Образцова Ольга Сергеевна</cp:lastModifiedBy>
  <cp:revision>55</cp:revision>
  <cp:lastPrinted>2024-09-05T07:28:06Z</cp:lastPrinted>
  <dcterms:created xsi:type="dcterms:W3CDTF">2024-06-03T19:00:48Z</dcterms:created>
  <dcterms:modified xsi:type="dcterms:W3CDTF">2024-09-13T12:37:50Z</dcterms:modified>
  <cp:category/>
</cp:coreProperties>
</file>