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75" r:id="rId4"/>
    <p:sldId id="258" r:id="rId5"/>
    <p:sldId id="259" r:id="rId6"/>
    <p:sldId id="260" r:id="rId7"/>
    <p:sldId id="261" r:id="rId8"/>
    <p:sldId id="277" r:id="rId9"/>
    <p:sldId id="294" r:id="rId10"/>
    <p:sldId id="263" r:id="rId11"/>
    <p:sldId id="264" r:id="rId12"/>
    <p:sldId id="278" r:id="rId13"/>
    <p:sldId id="265" r:id="rId14"/>
    <p:sldId id="279" r:id="rId15"/>
    <p:sldId id="280" r:id="rId16"/>
    <p:sldId id="281" r:id="rId17"/>
    <p:sldId id="270" r:id="rId18"/>
    <p:sldId id="288" r:id="rId19"/>
    <p:sldId id="291" r:id="rId20"/>
    <p:sldId id="287" r:id="rId21"/>
    <p:sldId id="293" r:id="rId22"/>
    <p:sldId id="272" r:id="rId23"/>
  </p:sldIdLst>
  <p:sldSz cx="10691813" cy="7559675"/>
  <p:notesSz cx="6858000" cy="99472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301" y="-533"/>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529F1CFF-16C5-4ADF-B3C6-05A42CBC3942}" type="datetimeFigureOut">
              <a:rPr lang="ru-RU" smtClean="0"/>
              <a:t>16.09.2024</a:t>
            </a:fld>
            <a:endParaRPr lang="ru-RU"/>
          </a:p>
        </p:txBody>
      </p:sp>
      <p:sp>
        <p:nvSpPr>
          <p:cNvPr id="4" name="Образ слайда 3"/>
          <p:cNvSpPr>
            <a:spLocks noGrp="1" noRot="1" noChangeAspect="1"/>
          </p:cNvSpPr>
          <p:nvPr>
            <p:ph type="sldImg" idx="2"/>
          </p:nvPr>
        </p:nvSpPr>
        <p:spPr>
          <a:xfrm>
            <a:off x="1054100" y="1243013"/>
            <a:ext cx="47498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7731A655-B2C8-4A30-94FD-2796678656CE}" type="slidenum">
              <a:rPr lang="ru-RU" smtClean="0"/>
              <a:t>‹#›</a:t>
            </a:fld>
            <a:endParaRPr lang="ru-RU"/>
          </a:p>
        </p:txBody>
      </p:sp>
    </p:spTree>
    <p:extLst>
      <p:ext uri="{BB962C8B-B14F-4D97-AF65-F5344CB8AC3E}">
        <p14:creationId xmlns:p14="http://schemas.microsoft.com/office/powerpoint/2010/main" val="16178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676426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10448925" cy="7562850"/>
          <a:chOff x="0" y="0"/>
          <a:chExt cx="10448925" cy="7562850"/>
        </a:xfrm>
      </p:grpSpPr>
      <p:sp>
        <p:nvSpPr>
          <p:cNvPr id="9" name="TextBox 8"/>
          <p:cNvSpPr txBox="1"/>
          <p:nvPr/>
        </p:nvSpPr>
        <p:spPr>
          <a:xfrm>
            <a:off x="0" y="0"/>
            <a:ext cx="361950" cy="7562850"/>
          </a:xfrm>
          <a:prstGeom prst="rect">
            <a:avLst/>
          </a:prstGeom>
          <a:solidFill>
            <a:srgbClr val="CC9933">
              <a:alpha val="100000"/>
            </a:srgbClr>
          </a:solidFill>
        </p:spPr>
        <p:txBody>
          <a:bodyPr lIns="91440" tIns="45720" rIns="91440" bIns="45720" rtlCol="0">
            <a:spAutoFit/>
          </a:bodyPr>
          <a:lstStyle/>
          <a:p>
            <a:pPr marL="0" marR="0" lvl="0" indent="0" algn="l" fontAlgn="base">
              <a:lnSpc>
                <a:spcPct val="100000"/>
              </a:lnSpc>
            </a:pPr>
            <a:endParaRPr/>
          </a:p>
        </p:txBody>
      </p:sp>
      <p:pic>
        <p:nvPicPr>
          <p:cNvPr id="2" name="Рисунок 1"/>
          <p:cNvPicPr>
            <a:picLocks noChangeAspect="1"/>
          </p:cNvPicPr>
          <p:nvPr/>
        </p:nvPicPr>
        <p:blipFill>
          <a:blip r:embed="rId2"/>
          <a:stretch>
            <a:fillRect/>
          </a:stretch>
        </p:blipFill>
        <p:spPr>
          <a:xfrm>
            <a:off x="361950" y="0"/>
            <a:ext cx="2524125" cy="7562850"/>
          </a:xfrm>
          <a:prstGeom prst="rect">
            <a:avLst/>
          </a:prstGeom>
          <a:noFill/>
        </p:spPr>
      </p:pic>
      <p:pic>
        <p:nvPicPr>
          <p:cNvPr id="3" name="Рисунок 2"/>
          <p:cNvPicPr>
            <a:picLocks noChangeAspect="1"/>
          </p:cNvPicPr>
          <p:nvPr/>
        </p:nvPicPr>
        <p:blipFill>
          <a:blip r:embed="rId3"/>
          <a:stretch>
            <a:fillRect/>
          </a:stretch>
        </p:blipFill>
        <p:spPr>
          <a:xfrm>
            <a:off x="3238500" y="361950"/>
            <a:ext cx="2000250" cy="1428750"/>
          </a:xfrm>
          <a:prstGeom prst="rect">
            <a:avLst/>
          </a:prstGeom>
          <a:noFill/>
        </p:spPr>
      </p:pic>
      <p:sp>
        <p:nvSpPr>
          <p:cNvPr id="4" name="TextBox 3"/>
          <p:cNvSpPr txBox="1"/>
          <p:nvPr/>
        </p:nvSpPr>
        <p:spPr>
          <a:xfrm>
            <a:off x="3238500" y="2343150"/>
            <a:ext cx="7200900" cy="361950"/>
          </a:xfrm>
          <a:prstGeom prst="rect">
            <a:avLst/>
          </a:prstGeom>
          <a:noFill/>
        </p:spPr>
        <p:txBody>
          <a:bodyPr lIns="91440" tIns="45720" rIns="91440" bIns="45720" rtlCol="0" anchor="b">
            <a:spAutoFit/>
          </a:bodyPr>
          <a:lstStyle/>
          <a:p>
            <a:pPr marL="0" marR="0" lvl="0" indent="0" algn="ctr" fontAlgn="b">
              <a:lnSpc>
                <a:spcPct val="100000"/>
              </a:lnSpc>
            </a:pPr>
            <a:r>
              <a:rPr lang="ru-RU" sz="1600" u="none" spc="0">
                <a:solidFill>
                  <a:srgbClr val="777777">
                    <a:alpha val="100000"/>
                  </a:srgbClr>
                </a:solidFill>
                <a:latin typeface="Scada"/>
              </a:rPr>
              <a:t>Отчетная презентация проекта повышения эффективности</a:t>
            </a:r>
          </a:p>
        </p:txBody>
      </p:sp>
      <p:cxnSp>
        <p:nvCxnSpPr>
          <p:cNvPr id="5" name="Прямая соединительная линия 4"/>
          <p:cNvCxnSpPr/>
          <p:nvPr/>
        </p:nvCxnSpPr>
        <p:spPr>
          <a:xfrm>
            <a:off x="3238500" y="2771775"/>
            <a:ext cx="7200900" cy="0"/>
          </a:xfrm>
          <a:prstGeom prst="line">
            <a:avLst/>
          </a:prstGeom>
          <a:ln w="25400" cap="flat" cmpd="sng" algn="ctr">
            <a:solidFill>
              <a:srgbClr val="336699">
                <a:alpha val="100000"/>
              </a:srgbClr>
            </a:solidFill>
            <a:prstDash val="solid"/>
            <a:round/>
            <a:headEnd type="none" w="med" len="med"/>
            <a:tailEnd type="none" w="med" len="med"/>
          </a:ln>
        </p:spPr>
      </p:cxnSp>
      <p:sp>
        <p:nvSpPr>
          <p:cNvPr id="6" name="TextBox 5"/>
          <p:cNvSpPr txBox="1"/>
          <p:nvPr/>
        </p:nvSpPr>
        <p:spPr>
          <a:xfrm>
            <a:off x="3238500" y="2876550"/>
            <a:ext cx="7200900" cy="1076325"/>
          </a:xfrm>
          <a:prstGeom prst="rect">
            <a:avLst/>
          </a:prstGeom>
          <a:noFill/>
        </p:spPr>
        <p:txBody>
          <a:bodyPr lIns="91440" tIns="45720" rIns="91440" bIns="45720" rtlCol="0" anchor="t">
            <a:normAutofit fontScale="92500" lnSpcReduction="10000"/>
          </a:bodyPr>
          <a:lstStyle/>
          <a:p>
            <a:pPr marL="0" marR="0" lvl="0" indent="0" algn="ctr" fontAlgn="t">
              <a:lnSpc>
                <a:spcPct val="100000"/>
              </a:lnSpc>
            </a:pPr>
            <a:r>
              <a:rPr lang="ru-RU" sz="1800" b="1" u="none" spc="0" dirty="0">
                <a:solidFill>
                  <a:srgbClr val="000000">
                    <a:alpha val="100000"/>
                  </a:srgbClr>
                </a:solidFill>
                <a:latin typeface="Scada"/>
              </a:rPr>
              <a:t>Сокращение времени протекания процесса исполнения запросов от внешних организаций по вопросам исполнения полномочий Администрацией Боровичского муниципального района</a:t>
            </a:r>
          </a:p>
        </p:txBody>
      </p:sp>
      <p:sp>
        <p:nvSpPr>
          <p:cNvPr id="8" name="TextBox 7"/>
          <p:cNvSpPr txBox="1"/>
          <p:nvPr/>
        </p:nvSpPr>
        <p:spPr>
          <a:xfrm>
            <a:off x="3238500" y="7019925"/>
            <a:ext cx="7200900" cy="361950"/>
          </a:xfrm>
          <a:prstGeom prst="rect">
            <a:avLst/>
          </a:prstGeom>
          <a:noFill/>
        </p:spPr>
        <p:txBody>
          <a:bodyPr lIns="91440" tIns="45720" rIns="91440" bIns="45720" rtlCol="0" anchor="b">
            <a:noAutofit/>
          </a:bodyPr>
          <a:lstStyle/>
          <a:p>
            <a:pPr marL="0" marR="0" lvl="0" indent="0" algn="ctr" fontAlgn="b">
              <a:lnSpc>
                <a:spcPct val="100000"/>
              </a:lnSpc>
            </a:pPr>
            <a:r>
              <a:rPr lang="ru-RU" sz="1200" u="none" spc="0">
                <a:solidFill>
                  <a:srgbClr val="555555">
                    <a:alpha val="100000"/>
                  </a:srgbClr>
                </a:solidFill>
                <a:latin typeface="Scada"/>
              </a:rPr>
              <a:t>2024</a:t>
            </a:r>
          </a:p>
        </p:txBody>
      </p:sp>
      <p:sp>
        <p:nvSpPr>
          <p:cNvPr id="10" name="TextBox 9"/>
          <p:cNvSpPr txBox="1"/>
          <p:nvPr/>
        </p:nvSpPr>
        <p:spPr>
          <a:xfrm>
            <a:off x="6124575" y="4324350"/>
            <a:ext cx="4324350" cy="2695575"/>
          </a:xfrm>
          <a:prstGeom prst="rect">
            <a:avLst/>
          </a:prstGeom>
          <a:noFill/>
        </p:spPr>
        <p:txBody>
          <a:bodyPr lIns="91440" tIns="45720" rIns="91440" bIns="45720" rtlCol="0" anchor="t">
            <a:normAutofit/>
          </a:bodyPr>
          <a:lstStyle/>
          <a:p>
            <a:pPr marL="0" marR="0" lvl="0" indent="0" algn="l" fontAlgn="t">
              <a:lnSpc>
                <a:spcPct val="100000"/>
              </a:lnSpc>
            </a:pPr>
            <a:r>
              <a:rPr lang="ru-RU" sz="1200" b="1" u="none" spc="0" dirty="0">
                <a:solidFill>
                  <a:srgbClr val="2F658E">
                    <a:alpha val="100000"/>
                  </a:srgbClr>
                </a:solidFill>
                <a:latin typeface="Scada"/>
              </a:rPr>
              <a:t>ДОКЛАДЧИК: </a:t>
            </a:r>
            <a:r>
              <a:rPr lang="ru-RU" sz="1200" b="1" u="none" spc="0" dirty="0" smtClean="0">
                <a:solidFill>
                  <a:srgbClr val="2F658E">
                    <a:alpha val="100000"/>
                  </a:srgbClr>
                </a:solidFill>
                <a:latin typeface="Scada"/>
              </a:rPr>
              <a:t>Образцова О.С., </a:t>
            </a:r>
            <a:r>
              <a:rPr lang="ru-RU" sz="1200" b="1" u="none" spc="0" dirty="0">
                <a:solidFill>
                  <a:srgbClr val="2F658E">
                    <a:alpha val="100000"/>
                  </a:srgbClr>
                </a:solidFill>
                <a:latin typeface="Scada"/>
              </a:rPr>
              <a:t>заместитель председателя </a:t>
            </a:r>
            <a:r>
              <a:rPr lang="ru-RU" sz="1200" b="1" u="none" spc="0" dirty="0" smtClean="0">
                <a:solidFill>
                  <a:srgbClr val="2F658E">
                    <a:alpha val="100000"/>
                  </a:srgbClr>
                </a:solidFill>
                <a:latin typeface="Scada"/>
              </a:rPr>
              <a:t>комитета, </a:t>
            </a:r>
            <a:r>
              <a:rPr lang="ru-RU" sz="1200" b="1" u="none" spc="0" dirty="0">
                <a:solidFill>
                  <a:srgbClr val="2F658E">
                    <a:alpha val="100000"/>
                  </a:srgbClr>
                </a:solidFill>
                <a:latin typeface="Scada"/>
              </a:rPr>
              <a:t>начальник отдела </a:t>
            </a:r>
            <a:r>
              <a:rPr lang="ru-RU" sz="1200" b="1" u="none" spc="0" dirty="0" smtClean="0">
                <a:solidFill>
                  <a:srgbClr val="2F658E">
                    <a:alpha val="100000"/>
                  </a:srgbClr>
                </a:solidFill>
                <a:latin typeface="Scada"/>
              </a:rPr>
              <a:t>по земельным вопросам комитета архитектуры и имущественных отношений</a:t>
            </a:r>
            <a:r>
              <a:rPr lang="ru-RU" sz="1200" b="1" u="none" spc="0" dirty="0">
                <a:solidFill>
                  <a:srgbClr val="2F658E">
                    <a:alpha val="100000"/>
                  </a:srgbClr>
                </a:solidFill>
                <a:latin typeface="Scada"/>
              </a:rPr>
              <a:t>
</a:t>
            </a:r>
            <a:r>
              <a:rPr lang="ru-RU" sz="1600" b="1" u="none" spc="0" dirty="0">
                <a:solidFill>
                  <a:srgbClr val="000000">
                    <a:alpha val="100000"/>
                  </a:srgbClr>
                </a:solidFill>
                <a:latin typeface="Scada"/>
              </a:rPr>
              <a:t>
</a:t>
            </a:r>
            <a:r>
              <a:rPr lang="ru-RU" sz="1200" u="none" spc="0" dirty="0">
                <a:solidFill>
                  <a:srgbClr val="000000">
                    <a:alpha val="100000"/>
                  </a:srgbClr>
                </a:solidFill>
                <a:latin typeface="Scada"/>
              </a:rPr>
              <a:t>
</a:t>
            </a:r>
            <a:r>
              <a:rPr lang="ru-RU" sz="1200" b="1" u="none" spc="0" dirty="0">
                <a:solidFill>
                  <a:srgbClr val="2F658E">
                    <a:alpha val="100000"/>
                  </a:srgbClr>
                </a:solidFill>
                <a:latin typeface="Scada"/>
              </a:rPr>
              <a:t>ОРГАНИЗАЦИЯ: Администрация Боровичского муниципального района</a:t>
            </a:r>
          </a:p>
          <a:p>
            <a:pPr marL="0" marR="0" lvl="0" indent="0" algn="l" fontAlgn="t">
              <a:lnSpc>
                <a:spcPct val="100000"/>
              </a:lnSpc>
            </a:pPr>
            <a:r>
              <a:rPr lang="ru-RU" sz="1200" b="1" u="none" spc="0" dirty="0">
                <a:solidFill>
                  <a:srgbClr val="2F658E">
                    <a:alpha val="100000"/>
                  </a:srgbClr>
                </a:solidFill>
                <a:latin typeface="Scada"/>
              </a:rPr>
              <a:t>
</a:t>
            </a:r>
            <a:r>
              <a:rPr lang="ru-RU" sz="1200" u="none" spc="0" dirty="0">
                <a:solidFill>
                  <a:srgbClr val="000000">
                    <a:alpha val="100000"/>
                  </a:srgbClr>
                </a:solidFill>
                <a:latin typeface="Scada"/>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10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ЦЕЛЕВОГО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3243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Время протекания процесса:
</a:t>
            </a:r>
            <a:r>
              <a:rPr lang="ru-RU" sz="1200" b="1" u="none" spc="0">
                <a:solidFill>
                  <a:srgbClr val="000000">
                    <a:alpha val="100000"/>
                  </a:srgbClr>
                </a:solidFill>
                <a:latin typeface="Scada"/>
              </a:rPr>
              <a:t>8 ч
</a:t>
            </a:r>
            <a:r>
              <a:rPr lang="ru-RU" sz="1100" b="1" u="none" spc="0">
                <a:solidFill>
                  <a:srgbClr val="2F658E">
                    <a:alpha val="100000"/>
                  </a:srgbClr>
                </a:solidFill>
                <a:latin typeface="Scada"/>
              </a:rPr>
              <a:t>Предлагаемые решения:
</a:t>
            </a:r>
            <a:r>
              <a:rPr lang="ru-RU" sz="1000" u="none" spc="0">
                <a:solidFill>
                  <a:srgbClr val="000000">
                    <a:alpha val="100000"/>
                  </a:srgbClr>
                </a:solidFill>
                <a:latin typeface="Scada"/>
              </a:rPr>
              <a:t>1. Разработка алгоритма обработки поступившей информации (как вариант, разработка шаблонов ответа)
2. Исключение дублирования исполняемых функций
3. Разработка алгоритма межструктурного взаимодействия
4. Систематизация используемой информации (сохранение ответов в «базе данных»)
5. Цифровизация процесса (сбор информации с использованием гугл – таблицы)</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Вход</a:t>
            </a:r>
          </a:p>
        </p:txBody>
      </p:sp>
      <p:sp>
        <p:nvSpPr>
          <p:cNvPr id="24" name="TextBox 23"/>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25" name="TextBox 24"/>
          <p:cNvSpPr txBox="1"/>
          <p:nvPr/>
        </p:nvSpPr>
        <p:spPr>
          <a:xfrm>
            <a:off x="72390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Поступление запроса</a:t>
            </a:r>
          </a:p>
        </p:txBody>
      </p:sp>
      <p:sp>
        <p:nvSpPr>
          <p:cNvPr id="26" name="TextBox 25"/>
          <p:cNvSpPr txBox="1"/>
          <p:nvPr/>
        </p:nvSpPr>
        <p:spPr>
          <a:xfrm>
            <a:off x="72390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7" name="Рисунок 26"/>
          <p:cNvPicPr>
            <a:picLocks noChangeAspect="1"/>
          </p:cNvPicPr>
          <p:nvPr/>
        </p:nvPicPr>
        <p:blipFill>
          <a:blip r:embed="rId8"/>
          <a:stretch>
            <a:fillRect/>
          </a:stretch>
        </p:blipFill>
        <p:spPr>
          <a:xfrm>
            <a:off x="2047875" y="2466975"/>
            <a:ext cx="342900" cy="428625"/>
          </a:xfrm>
          <a:prstGeom prst="rect">
            <a:avLst/>
          </a:prstGeom>
          <a:noFill/>
        </p:spPr>
      </p:pic>
      <p:sp>
        <p:nvSpPr>
          <p:cNvPr id="28" name="TextBox 27"/>
          <p:cNvSpPr txBox="1"/>
          <p:nvPr/>
        </p:nvSpPr>
        <p:spPr>
          <a:xfrm>
            <a:off x="2019300" y="19240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29" name="TextBox 28"/>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30" name="TextBox 29"/>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a:t>
            </a:r>
          </a:p>
        </p:txBody>
      </p:sp>
      <p:sp>
        <p:nvSpPr>
          <p:cNvPr id="31" name="TextBox 30"/>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часа ч</a:t>
            </a:r>
          </a:p>
        </p:txBody>
      </p:sp>
      <p:sp>
        <p:nvSpPr>
          <p:cNvPr id="32" name="TextBox 31"/>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общего отдела</a:t>
            </a:r>
          </a:p>
        </p:txBody>
      </p:sp>
      <p:sp>
        <p:nvSpPr>
          <p:cNvPr id="33" name="TextBox 32"/>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Занесение в систему ЭД</a:t>
            </a:r>
          </a:p>
        </p:txBody>
      </p:sp>
      <p:sp>
        <p:nvSpPr>
          <p:cNvPr id="34" name="TextBox 33"/>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35" name="TextBox 34"/>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36" name="Рисунок 35"/>
          <p:cNvPicPr>
            <a:picLocks noChangeAspect="1"/>
          </p:cNvPicPr>
          <p:nvPr/>
        </p:nvPicPr>
        <p:blipFill>
          <a:blip r:embed="rId7"/>
          <a:stretch>
            <a:fillRect/>
          </a:stretch>
        </p:blipFill>
        <p:spPr>
          <a:xfrm>
            <a:off x="3043238" y="3781425"/>
            <a:ext cx="561975" cy="361950"/>
          </a:xfrm>
          <a:prstGeom prst="rect">
            <a:avLst/>
          </a:prstGeom>
          <a:noFill/>
          <a:effectLst>
            <a:outerShdw blurRad="57150" dist="19050" dir="2700000" algn="br" rotWithShape="0">
              <a:srgbClr val="000000">
                <a:alpha val="50000"/>
              </a:srgbClr>
            </a:outerShdw>
          </a:effectLst>
        </p:spPr>
      </p:pic>
      <p:sp>
        <p:nvSpPr>
          <p:cNvPr id="37" name="TextBox 36"/>
          <p:cNvSpPr txBox="1"/>
          <p:nvPr/>
        </p:nvSpPr>
        <p:spPr>
          <a:xfrm>
            <a:off x="301942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38" name="Рисунок 37"/>
          <p:cNvPicPr>
            <a:picLocks noChangeAspect="1"/>
          </p:cNvPicPr>
          <p:nvPr/>
        </p:nvPicPr>
        <p:blipFill>
          <a:blip r:embed="rId8"/>
          <a:stretch>
            <a:fillRect/>
          </a:stretch>
        </p:blipFill>
        <p:spPr>
          <a:xfrm>
            <a:off x="3819525" y="2466975"/>
            <a:ext cx="342900" cy="428625"/>
          </a:xfrm>
          <a:prstGeom prst="rect">
            <a:avLst/>
          </a:prstGeom>
          <a:noFill/>
        </p:spPr>
      </p:pic>
      <p:sp>
        <p:nvSpPr>
          <p:cNvPr id="39" name="TextBox 38"/>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0" name="TextBox 39"/>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a:t>
            </a:r>
          </a:p>
        </p:txBody>
      </p:sp>
      <p:sp>
        <p:nvSpPr>
          <p:cNvPr id="41" name="TextBox 40"/>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42" name="TextBox 41"/>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Глава администрации</a:t>
            </a:r>
          </a:p>
        </p:txBody>
      </p:sp>
      <p:sp>
        <p:nvSpPr>
          <p:cNvPr id="43" name="TextBox 42"/>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Ознакомление и резолюция на исполнение структурному подразделению</a:t>
            </a:r>
          </a:p>
        </p:txBody>
      </p:sp>
      <p:sp>
        <p:nvSpPr>
          <p:cNvPr id="44" name="TextBox 43"/>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45" name="TextBox 44"/>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6" name="Рисунок 45"/>
          <p:cNvPicPr>
            <a:picLocks noChangeAspect="1"/>
          </p:cNvPicPr>
          <p:nvPr/>
        </p:nvPicPr>
        <p:blipFill>
          <a:blip r:embed="rId7"/>
          <a:stretch>
            <a:fillRect/>
          </a:stretch>
        </p:blipFill>
        <p:spPr>
          <a:xfrm>
            <a:off x="4814888" y="3781425"/>
            <a:ext cx="561975" cy="361950"/>
          </a:xfrm>
          <a:prstGeom prst="rect">
            <a:avLst/>
          </a:prstGeom>
          <a:noFill/>
          <a:effectLst>
            <a:outerShdw blurRad="57150" dist="19050" dir="2700000" algn="br" rotWithShape="0">
              <a:srgbClr val="000000">
                <a:alpha val="50000"/>
              </a:srgbClr>
            </a:outerShdw>
          </a:effectLst>
        </p:spPr>
      </p:pic>
      <p:sp>
        <p:nvSpPr>
          <p:cNvPr id="47" name="TextBox 46"/>
          <p:cNvSpPr txBox="1"/>
          <p:nvPr/>
        </p:nvSpPr>
        <p:spPr>
          <a:xfrm>
            <a:off x="47910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48" name="Рисунок 47"/>
          <p:cNvPicPr>
            <a:picLocks noChangeAspect="1"/>
          </p:cNvPicPr>
          <p:nvPr/>
        </p:nvPicPr>
        <p:blipFill>
          <a:blip r:embed="rId8"/>
          <a:stretch>
            <a:fillRect/>
          </a:stretch>
        </p:blipFill>
        <p:spPr>
          <a:xfrm>
            <a:off x="5581650" y="2466975"/>
            <a:ext cx="342900" cy="428625"/>
          </a:xfrm>
          <a:prstGeom prst="rect">
            <a:avLst/>
          </a:prstGeom>
          <a:noFill/>
        </p:spPr>
      </p:pic>
      <p:sp>
        <p:nvSpPr>
          <p:cNvPr id="49" name="TextBox 48"/>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50" name="TextBox 49"/>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3</a:t>
            </a:r>
          </a:p>
        </p:txBody>
      </p:sp>
      <p:sp>
        <p:nvSpPr>
          <p:cNvPr id="51" name="TextBox 50"/>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52" name="TextBox 51"/>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Председатель комитета</a:t>
            </a:r>
          </a:p>
        </p:txBody>
      </p:sp>
      <p:sp>
        <p:nvSpPr>
          <p:cNvPr id="53" name="TextBox 52"/>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Распределение по отделам, нанесение резолюции</a:t>
            </a:r>
          </a:p>
        </p:txBody>
      </p:sp>
      <p:sp>
        <p:nvSpPr>
          <p:cNvPr id="54" name="TextBox 53"/>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55" name="TextBox 54"/>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56" name="Рисунок 55"/>
          <p:cNvPicPr>
            <a:picLocks noChangeAspect="1"/>
          </p:cNvPicPr>
          <p:nvPr/>
        </p:nvPicPr>
        <p:blipFill>
          <a:blip r:embed="rId7"/>
          <a:stretch>
            <a:fillRect/>
          </a:stretch>
        </p:blipFill>
        <p:spPr>
          <a:xfrm>
            <a:off x="6577013" y="3781425"/>
            <a:ext cx="561975" cy="361950"/>
          </a:xfrm>
          <a:prstGeom prst="rect">
            <a:avLst/>
          </a:prstGeom>
          <a:noFill/>
          <a:effectLst>
            <a:outerShdw blurRad="57150" dist="19050" dir="2700000" algn="br" rotWithShape="0">
              <a:srgbClr val="000000">
                <a:alpha val="50000"/>
              </a:srgbClr>
            </a:outerShdw>
          </a:effectLst>
        </p:spPr>
      </p:pic>
      <p:sp>
        <p:nvSpPr>
          <p:cNvPr id="57" name="TextBox 56"/>
          <p:cNvSpPr txBox="1"/>
          <p:nvPr/>
        </p:nvSpPr>
        <p:spPr>
          <a:xfrm>
            <a:off x="655320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58" name="Рисунок 57"/>
          <p:cNvPicPr>
            <a:picLocks noChangeAspect="1"/>
          </p:cNvPicPr>
          <p:nvPr/>
        </p:nvPicPr>
        <p:blipFill>
          <a:blip r:embed="rId8"/>
          <a:stretch>
            <a:fillRect/>
          </a:stretch>
        </p:blipFill>
        <p:spPr>
          <a:xfrm>
            <a:off x="7343775" y="2466975"/>
            <a:ext cx="342900" cy="428625"/>
          </a:xfrm>
          <a:prstGeom prst="rect">
            <a:avLst/>
          </a:prstGeom>
          <a:noFill/>
        </p:spPr>
      </p:pic>
      <p:sp>
        <p:nvSpPr>
          <p:cNvPr id="59" name="TextBox 58"/>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60" name="TextBox 59"/>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4</a:t>
            </a:r>
          </a:p>
        </p:txBody>
      </p:sp>
      <p:sp>
        <p:nvSpPr>
          <p:cNvPr id="61" name="TextBox 60"/>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62" name="TextBox 61"/>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Начальник отдела по земельным вопросам</a:t>
            </a:r>
          </a:p>
        </p:txBody>
      </p:sp>
      <p:sp>
        <p:nvSpPr>
          <p:cNvPr id="63" name="TextBox 62"/>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Распределение по специалистам отдела и постановка задач</a:t>
            </a:r>
          </a:p>
        </p:txBody>
      </p:sp>
      <p:sp>
        <p:nvSpPr>
          <p:cNvPr id="64" name="TextBox 63"/>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65" name="TextBox 64"/>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66" name="Рисунок 65"/>
          <p:cNvPicPr>
            <a:picLocks noChangeAspect="1"/>
          </p:cNvPicPr>
          <p:nvPr/>
        </p:nvPicPr>
        <p:blipFill>
          <a:blip r:embed="rId7"/>
          <a:stretch>
            <a:fillRect/>
          </a:stretch>
        </p:blipFill>
        <p:spPr>
          <a:xfrm>
            <a:off x="1281113" y="7019925"/>
            <a:ext cx="561975" cy="361950"/>
          </a:xfrm>
          <a:prstGeom prst="rect">
            <a:avLst/>
          </a:prstGeom>
          <a:noFill/>
          <a:effectLst>
            <a:outerShdw blurRad="57150" dist="19050" dir="2700000" algn="br" rotWithShape="0">
              <a:srgbClr val="000000">
                <a:alpha val="50000"/>
              </a:srgbClr>
            </a:outerShdw>
          </a:effectLst>
        </p:spPr>
      </p:pic>
      <p:sp>
        <p:nvSpPr>
          <p:cNvPr id="67" name="TextBox 66"/>
          <p:cNvSpPr txBox="1"/>
          <p:nvPr/>
        </p:nvSpPr>
        <p:spPr>
          <a:xfrm>
            <a:off x="12573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68" name="Рисунок 67"/>
          <p:cNvPicPr>
            <a:picLocks noChangeAspect="1"/>
          </p:cNvPicPr>
          <p:nvPr/>
        </p:nvPicPr>
        <p:blipFill>
          <a:blip r:embed="rId8"/>
          <a:stretch>
            <a:fillRect/>
          </a:stretch>
        </p:blipFill>
        <p:spPr>
          <a:xfrm>
            <a:off x="323850" y="5705475"/>
            <a:ext cx="342900" cy="428625"/>
          </a:xfrm>
          <a:prstGeom prst="rect">
            <a:avLst/>
          </a:prstGeom>
          <a:noFill/>
        </p:spPr>
      </p:pic>
      <p:pic>
        <p:nvPicPr>
          <p:cNvPr id="69" name="Рисунок 68"/>
          <p:cNvPicPr>
            <a:picLocks noChangeAspect="1"/>
          </p:cNvPicPr>
          <p:nvPr/>
        </p:nvPicPr>
        <p:blipFill>
          <a:blip r:embed="rId8"/>
          <a:stretch>
            <a:fillRect/>
          </a:stretch>
        </p:blipFill>
        <p:spPr>
          <a:xfrm>
            <a:off x="2047875" y="5705475"/>
            <a:ext cx="342900" cy="428625"/>
          </a:xfrm>
          <a:prstGeom prst="rect">
            <a:avLst/>
          </a:prstGeom>
          <a:noFill/>
        </p:spPr>
      </p:pic>
      <p:sp>
        <p:nvSpPr>
          <p:cNvPr id="70" name="TextBox 69"/>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71" name="TextBox 70"/>
          <p:cNvSpPr txBox="1"/>
          <p:nvPr/>
        </p:nvSpPr>
        <p:spPr>
          <a:xfrm>
            <a:off x="248602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5</a:t>
            </a:r>
          </a:p>
        </p:txBody>
      </p:sp>
      <p:sp>
        <p:nvSpPr>
          <p:cNvPr id="72" name="TextBox 71"/>
          <p:cNvSpPr txBox="1"/>
          <p:nvPr/>
        </p:nvSpPr>
        <p:spPr>
          <a:xfrm>
            <a:off x="284797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73" name="TextBox 72"/>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74" name="TextBox 73"/>
          <p:cNvSpPr txBox="1"/>
          <p:nvPr/>
        </p:nvSpPr>
        <p:spPr>
          <a:xfrm>
            <a:off x="248602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Ознакомление с запросом</a:t>
            </a:r>
          </a:p>
        </p:txBody>
      </p:sp>
      <p:sp>
        <p:nvSpPr>
          <p:cNvPr id="75" name="TextBox 74"/>
          <p:cNvSpPr txBox="1"/>
          <p:nvPr/>
        </p:nvSpPr>
        <p:spPr>
          <a:xfrm>
            <a:off x="248602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76" name="TextBox 75"/>
          <p:cNvSpPr txBox="1"/>
          <p:nvPr/>
        </p:nvSpPr>
        <p:spPr>
          <a:xfrm>
            <a:off x="248602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77" name="Рисунок 76"/>
          <p:cNvPicPr>
            <a:picLocks noChangeAspect="1"/>
          </p:cNvPicPr>
          <p:nvPr/>
        </p:nvPicPr>
        <p:blipFill>
          <a:blip r:embed="rId4"/>
          <a:stretch>
            <a:fillRect/>
          </a:stretch>
        </p:blipFill>
        <p:spPr>
          <a:xfrm>
            <a:off x="3138488" y="7019925"/>
            <a:ext cx="533400" cy="361950"/>
          </a:xfrm>
          <a:prstGeom prst="rect">
            <a:avLst/>
          </a:prstGeom>
          <a:noFill/>
          <a:effectLst>
            <a:outerShdw blurRad="57150" dist="19050" dir="2700000" algn="br" rotWithShape="0">
              <a:srgbClr val="000000">
                <a:alpha val="50000"/>
              </a:srgbClr>
            </a:outerShdw>
          </a:effectLst>
        </p:spPr>
      </p:pic>
      <p:sp>
        <p:nvSpPr>
          <p:cNvPr id="78" name="TextBox 77"/>
          <p:cNvSpPr txBox="1"/>
          <p:nvPr/>
        </p:nvSpPr>
        <p:spPr>
          <a:xfrm>
            <a:off x="3133725" y="70199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1,3,5,6</a:t>
            </a:r>
          </a:p>
        </p:txBody>
      </p:sp>
      <p:pic>
        <p:nvPicPr>
          <p:cNvPr id="79" name="Рисунок 78"/>
          <p:cNvPicPr>
            <a:picLocks noChangeAspect="1"/>
          </p:cNvPicPr>
          <p:nvPr/>
        </p:nvPicPr>
        <p:blipFill>
          <a:blip r:embed="rId7"/>
          <a:stretch>
            <a:fillRect/>
          </a:stretch>
        </p:blipFill>
        <p:spPr>
          <a:xfrm>
            <a:off x="2509838" y="7019925"/>
            <a:ext cx="561975" cy="361950"/>
          </a:xfrm>
          <a:prstGeom prst="rect">
            <a:avLst/>
          </a:prstGeom>
          <a:noFill/>
          <a:effectLst>
            <a:outerShdw blurRad="57150" dist="19050" dir="2700000" algn="br" rotWithShape="0">
              <a:srgbClr val="000000">
                <a:alpha val="50000"/>
              </a:srgbClr>
            </a:outerShdw>
          </a:effectLst>
        </p:spPr>
      </p:pic>
      <p:sp>
        <p:nvSpPr>
          <p:cNvPr id="80" name="TextBox 79"/>
          <p:cNvSpPr txBox="1"/>
          <p:nvPr/>
        </p:nvSpPr>
        <p:spPr>
          <a:xfrm>
            <a:off x="248602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81" name="Рисунок 80"/>
          <p:cNvPicPr>
            <a:picLocks noChangeAspect="1"/>
          </p:cNvPicPr>
          <p:nvPr/>
        </p:nvPicPr>
        <p:blipFill>
          <a:blip r:embed="rId8"/>
          <a:stretch>
            <a:fillRect/>
          </a:stretch>
        </p:blipFill>
        <p:spPr>
          <a:xfrm>
            <a:off x="3819525" y="5705475"/>
            <a:ext cx="342900" cy="428625"/>
          </a:xfrm>
          <a:prstGeom prst="rect">
            <a:avLst/>
          </a:prstGeom>
          <a:noFill/>
        </p:spPr>
      </p:pic>
      <p:sp>
        <p:nvSpPr>
          <p:cNvPr id="82" name="TextBox 81"/>
          <p:cNvSpPr txBox="1"/>
          <p:nvPr/>
        </p:nvSpPr>
        <p:spPr>
          <a:xfrm>
            <a:off x="424815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83" name="TextBox 82"/>
          <p:cNvSpPr txBox="1"/>
          <p:nvPr/>
        </p:nvSpPr>
        <p:spPr>
          <a:xfrm>
            <a:off x="424815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6</a:t>
            </a:r>
          </a:p>
        </p:txBody>
      </p:sp>
      <p:sp>
        <p:nvSpPr>
          <p:cNvPr id="84" name="TextBox 83"/>
          <p:cNvSpPr txBox="1"/>
          <p:nvPr/>
        </p:nvSpPr>
        <p:spPr>
          <a:xfrm>
            <a:off x="4610100"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часа ч</a:t>
            </a:r>
          </a:p>
        </p:txBody>
      </p:sp>
      <p:sp>
        <p:nvSpPr>
          <p:cNvPr id="85" name="TextBox 84"/>
          <p:cNvSpPr txBox="1"/>
          <p:nvPr/>
        </p:nvSpPr>
        <p:spPr>
          <a:xfrm>
            <a:off x="424815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86" name="TextBox 85"/>
          <p:cNvSpPr txBox="1"/>
          <p:nvPr/>
        </p:nvSpPr>
        <p:spPr>
          <a:xfrm>
            <a:off x="424815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обобщение информации (уточнение в телефонном режиме у исполнителя спорных моментов)</a:t>
            </a:r>
          </a:p>
        </p:txBody>
      </p:sp>
      <p:sp>
        <p:nvSpPr>
          <p:cNvPr id="87" name="TextBox 86"/>
          <p:cNvSpPr txBox="1"/>
          <p:nvPr/>
        </p:nvSpPr>
        <p:spPr>
          <a:xfrm>
            <a:off x="424815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88" name="TextBox 87"/>
          <p:cNvSpPr txBox="1"/>
          <p:nvPr/>
        </p:nvSpPr>
        <p:spPr>
          <a:xfrm>
            <a:off x="424815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89" name="Рисунок 88"/>
          <p:cNvPicPr>
            <a:picLocks noChangeAspect="1"/>
          </p:cNvPicPr>
          <p:nvPr/>
        </p:nvPicPr>
        <p:blipFill>
          <a:blip r:embed="rId4"/>
          <a:stretch>
            <a:fillRect/>
          </a:stretch>
        </p:blipFill>
        <p:spPr>
          <a:xfrm>
            <a:off x="4900613" y="7019925"/>
            <a:ext cx="533400" cy="361950"/>
          </a:xfrm>
          <a:prstGeom prst="rect">
            <a:avLst/>
          </a:prstGeom>
          <a:noFill/>
          <a:effectLst>
            <a:outerShdw blurRad="57150" dist="19050" dir="2700000" algn="br" rotWithShape="0">
              <a:srgbClr val="000000">
                <a:alpha val="50000"/>
              </a:srgbClr>
            </a:outerShdw>
          </a:effectLst>
        </p:spPr>
      </p:pic>
      <p:sp>
        <p:nvSpPr>
          <p:cNvPr id="90" name="TextBox 89"/>
          <p:cNvSpPr txBox="1"/>
          <p:nvPr/>
        </p:nvSpPr>
        <p:spPr>
          <a:xfrm>
            <a:off x="4895850" y="70199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1</a:t>
            </a:r>
          </a:p>
        </p:txBody>
      </p:sp>
      <p:pic>
        <p:nvPicPr>
          <p:cNvPr id="91" name="Рисунок 90"/>
          <p:cNvPicPr>
            <a:picLocks noChangeAspect="1"/>
          </p:cNvPicPr>
          <p:nvPr/>
        </p:nvPicPr>
        <p:blipFill>
          <a:blip r:embed="rId7"/>
          <a:stretch>
            <a:fillRect/>
          </a:stretch>
        </p:blipFill>
        <p:spPr>
          <a:xfrm>
            <a:off x="4271963" y="7019925"/>
            <a:ext cx="561975" cy="361950"/>
          </a:xfrm>
          <a:prstGeom prst="rect">
            <a:avLst/>
          </a:prstGeom>
          <a:noFill/>
          <a:effectLst>
            <a:outerShdw blurRad="57150" dist="19050" dir="2700000" algn="br" rotWithShape="0">
              <a:srgbClr val="000000">
                <a:alpha val="50000"/>
              </a:srgbClr>
            </a:outerShdw>
          </a:effectLst>
        </p:spPr>
      </p:pic>
      <p:sp>
        <p:nvSpPr>
          <p:cNvPr id="92" name="TextBox 91"/>
          <p:cNvSpPr txBox="1"/>
          <p:nvPr/>
        </p:nvSpPr>
        <p:spPr>
          <a:xfrm>
            <a:off x="424815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93" name="Рисунок 92"/>
          <p:cNvPicPr>
            <a:picLocks noChangeAspect="1"/>
          </p:cNvPicPr>
          <p:nvPr/>
        </p:nvPicPr>
        <p:blipFill>
          <a:blip r:embed="rId8"/>
          <a:stretch>
            <a:fillRect/>
          </a:stretch>
        </p:blipFill>
        <p:spPr>
          <a:xfrm>
            <a:off x="5581650" y="5705475"/>
            <a:ext cx="342900" cy="428625"/>
          </a:xfrm>
          <a:prstGeom prst="rect">
            <a:avLst/>
          </a:prstGeom>
          <a:noFill/>
        </p:spPr>
      </p:pic>
      <p:sp>
        <p:nvSpPr>
          <p:cNvPr id="94" name="TextBox 93"/>
          <p:cNvSpPr txBox="1"/>
          <p:nvPr/>
        </p:nvSpPr>
        <p:spPr>
          <a:xfrm>
            <a:off x="601027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95" name="TextBox 94"/>
          <p:cNvSpPr txBox="1"/>
          <p:nvPr/>
        </p:nvSpPr>
        <p:spPr>
          <a:xfrm>
            <a:off x="601027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7</a:t>
            </a:r>
          </a:p>
        </p:txBody>
      </p:sp>
      <p:sp>
        <p:nvSpPr>
          <p:cNvPr id="96" name="TextBox 95"/>
          <p:cNvSpPr txBox="1"/>
          <p:nvPr/>
        </p:nvSpPr>
        <p:spPr>
          <a:xfrm>
            <a:off x="63722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97" name="TextBox 96"/>
          <p:cNvSpPr txBox="1"/>
          <p:nvPr/>
        </p:nvSpPr>
        <p:spPr>
          <a:xfrm>
            <a:off x="601027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98" name="TextBox 97"/>
          <p:cNvSpPr txBox="1"/>
          <p:nvPr/>
        </p:nvSpPr>
        <p:spPr>
          <a:xfrm>
            <a:off x="601027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подготовка проекта ответа на запрос</a:t>
            </a:r>
          </a:p>
        </p:txBody>
      </p:sp>
      <p:sp>
        <p:nvSpPr>
          <p:cNvPr id="99" name="TextBox 98"/>
          <p:cNvSpPr txBox="1"/>
          <p:nvPr/>
        </p:nvSpPr>
        <p:spPr>
          <a:xfrm>
            <a:off x="601027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100" name="TextBox 99"/>
          <p:cNvSpPr txBox="1"/>
          <p:nvPr/>
        </p:nvSpPr>
        <p:spPr>
          <a:xfrm>
            <a:off x="601027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101" name="Рисунок 100"/>
          <p:cNvPicPr>
            <a:picLocks noChangeAspect="1"/>
          </p:cNvPicPr>
          <p:nvPr/>
        </p:nvPicPr>
        <p:blipFill>
          <a:blip r:embed="rId4"/>
          <a:stretch>
            <a:fillRect/>
          </a:stretch>
        </p:blipFill>
        <p:spPr>
          <a:xfrm>
            <a:off x="6662738" y="7019925"/>
            <a:ext cx="533400" cy="361950"/>
          </a:xfrm>
          <a:prstGeom prst="rect">
            <a:avLst/>
          </a:prstGeom>
          <a:noFill/>
          <a:effectLst>
            <a:outerShdw blurRad="57150" dist="19050" dir="2700000" algn="br" rotWithShape="0">
              <a:srgbClr val="000000">
                <a:alpha val="50000"/>
              </a:srgbClr>
            </a:outerShdw>
          </a:effectLst>
        </p:spPr>
      </p:pic>
      <p:sp>
        <p:nvSpPr>
          <p:cNvPr id="102" name="TextBox 101"/>
          <p:cNvSpPr txBox="1"/>
          <p:nvPr/>
        </p:nvSpPr>
        <p:spPr>
          <a:xfrm>
            <a:off x="6657975" y="70199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4</a:t>
            </a:r>
          </a:p>
        </p:txBody>
      </p:sp>
      <p:pic>
        <p:nvPicPr>
          <p:cNvPr id="103" name="Рисунок 102"/>
          <p:cNvPicPr>
            <a:picLocks noChangeAspect="1"/>
          </p:cNvPicPr>
          <p:nvPr/>
        </p:nvPicPr>
        <p:blipFill>
          <a:blip r:embed="rId7"/>
          <a:stretch>
            <a:fillRect/>
          </a:stretch>
        </p:blipFill>
        <p:spPr>
          <a:xfrm>
            <a:off x="6034088" y="7019925"/>
            <a:ext cx="561975" cy="361950"/>
          </a:xfrm>
          <a:prstGeom prst="rect">
            <a:avLst/>
          </a:prstGeom>
          <a:noFill/>
          <a:effectLst>
            <a:outerShdw blurRad="57150" dist="19050" dir="2700000" algn="br" rotWithShape="0">
              <a:srgbClr val="000000">
                <a:alpha val="50000"/>
              </a:srgbClr>
            </a:outerShdw>
          </a:effectLst>
        </p:spPr>
      </p:pic>
      <p:sp>
        <p:nvSpPr>
          <p:cNvPr id="104" name="TextBox 103"/>
          <p:cNvSpPr txBox="1"/>
          <p:nvPr/>
        </p:nvSpPr>
        <p:spPr>
          <a:xfrm>
            <a:off x="601027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105" name="Рисунок 104"/>
          <p:cNvPicPr>
            <a:picLocks noChangeAspect="1"/>
          </p:cNvPicPr>
          <p:nvPr/>
        </p:nvPicPr>
        <p:blipFill>
          <a:blip r:embed="rId8"/>
          <a:stretch>
            <a:fillRect/>
          </a:stretch>
        </p:blipFill>
        <p:spPr>
          <a:xfrm>
            <a:off x="7343775" y="5705475"/>
            <a:ext cx="342900" cy="4286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50"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ЦЕЛЕВОГО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3243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Время протекания процесса:
</a:t>
            </a:r>
            <a:r>
              <a:rPr lang="ru-RU" sz="1200" b="1" u="none" spc="0">
                <a:solidFill>
                  <a:srgbClr val="000000">
                    <a:alpha val="100000"/>
                  </a:srgbClr>
                </a:solidFill>
                <a:latin typeface="Scada"/>
              </a:rPr>
              <a:t>8 ч
</a:t>
            </a:r>
            <a:r>
              <a:rPr lang="ru-RU" sz="1100" b="1" u="none" spc="0">
                <a:solidFill>
                  <a:srgbClr val="2F658E">
                    <a:alpha val="100000"/>
                  </a:srgbClr>
                </a:solidFill>
                <a:latin typeface="Scada"/>
              </a:rPr>
              <a:t>Предлагаемые решения:
</a:t>
            </a:r>
            <a:r>
              <a:rPr lang="ru-RU" sz="1000" u="none" spc="0">
                <a:solidFill>
                  <a:srgbClr val="000000">
                    <a:alpha val="100000"/>
                  </a:srgbClr>
                </a:solidFill>
                <a:latin typeface="Scada"/>
              </a:rPr>
              <a:t>1. Разработка алгоритма обработки поступившей информации (как вариант, разработка шаблонов ответа)
2. Исключение дублирования исполняемых функций
3. Разработка алгоритма межструктурного взаимодействия
4. Систематизация используемой информации (сохранение ответов в «базе данных»)
5. Цифровизация процесса (сбор информации с использованием гугл – таблицы)</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8</a:t>
            </a:r>
          </a:p>
        </p:txBody>
      </p:sp>
      <p:sp>
        <p:nvSpPr>
          <p:cNvPr id="24" name="TextBox 23"/>
          <p:cNvSpPr txBox="1"/>
          <p:nvPr/>
        </p:nvSpPr>
        <p:spPr>
          <a:xfrm>
            <a:off x="10763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часа ч</a:t>
            </a:r>
          </a:p>
        </p:txBody>
      </p:sp>
      <p:sp>
        <p:nvSpPr>
          <p:cNvPr id="25" name="TextBox 24"/>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26" name="TextBox 25"/>
          <p:cNvSpPr txBox="1"/>
          <p:nvPr/>
        </p:nvSpPr>
        <p:spPr>
          <a:xfrm>
            <a:off x="72390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Внесение файла в формате Word в систему электронного документооборота</a:t>
            </a:r>
          </a:p>
        </p:txBody>
      </p:sp>
      <p:sp>
        <p:nvSpPr>
          <p:cNvPr id="27" name="TextBox 26"/>
          <p:cNvSpPr txBox="1"/>
          <p:nvPr/>
        </p:nvSpPr>
        <p:spPr>
          <a:xfrm>
            <a:off x="72390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28" name="TextBox 27"/>
          <p:cNvSpPr txBox="1"/>
          <p:nvPr/>
        </p:nvSpPr>
        <p:spPr>
          <a:xfrm>
            <a:off x="72390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9" name="Рисунок 28"/>
          <p:cNvPicPr>
            <a:picLocks noChangeAspect="1"/>
          </p:cNvPicPr>
          <p:nvPr/>
        </p:nvPicPr>
        <p:blipFill>
          <a:blip r:embed="rId4"/>
          <a:stretch>
            <a:fillRect/>
          </a:stretch>
        </p:blipFill>
        <p:spPr>
          <a:xfrm>
            <a:off x="1376363" y="3781425"/>
            <a:ext cx="533400" cy="361950"/>
          </a:xfrm>
          <a:prstGeom prst="rect">
            <a:avLst/>
          </a:prstGeom>
          <a:noFill/>
          <a:effectLst>
            <a:outerShdw blurRad="57150" dist="19050" dir="2700000" algn="br" rotWithShape="0">
              <a:srgbClr val="000000">
                <a:alpha val="50000"/>
              </a:srgbClr>
            </a:outerShdw>
          </a:effectLst>
        </p:spPr>
      </p:pic>
      <p:sp>
        <p:nvSpPr>
          <p:cNvPr id="30" name="TextBox 29"/>
          <p:cNvSpPr txBox="1"/>
          <p:nvPr/>
        </p:nvSpPr>
        <p:spPr>
          <a:xfrm>
            <a:off x="1371600" y="37814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2,4</a:t>
            </a:r>
          </a:p>
        </p:txBody>
      </p:sp>
      <p:pic>
        <p:nvPicPr>
          <p:cNvPr id="31" name="Рисунок 30"/>
          <p:cNvPicPr>
            <a:picLocks noChangeAspect="1"/>
          </p:cNvPicPr>
          <p:nvPr/>
        </p:nvPicPr>
        <p:blipFill>
          <a:blip r:embed="rId7"/>
          <a:stretch>
            <a:fillRect/>
          </a:stretch>
        </p:blipFill>
        <p:spPr>
          <a:xfrm>
            <a:off x="747713" y="3781425"/>
            <a:ext cx="561975" cy="361950"/>
          </a:xfrm>
          <a:prstGeom prst="rect">
            <a:avLst/>
          </a:prstGeom>
          <a:noFill/>
          <a:effectLst>
            <a:outerShdw blurRad="57150" dist="19050" dir="2700000" algn="br" rotWithShape="0">
              <a:srgbClr val="000000">
                <a:alpha val="50000"/>
              </a:srgbClr>
            </a:outerShdw>
          </a:effectLst>
        </p:spPr>
      </p:pic>
      <p:sp>
        <p:nvSpPr>
          <p:cNvPr id="32" name="TextBox 31"/>
          <p:cNvSpPr txBox="1"/>
          <p:nvPr/>
        </p:nvSpPr>
        <p:spPr>
          <a:xfrm>
            <a:off x="72390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33" name="Рисунок 32"/>
          <p:cNvPicPr>
            <a:picLocks noChangeAspect="1"/>
          </p:cNvPicPr>
          <p:nvPr/>
        </p:nvPicPr>
        <p:blipFill>
          <a:blip r:embed="rId8"/>
          <a:stretch>
            <a:fillRect/>
          </a:stretch>
        </p:blipFill>
        <p:spPr>
          <a:xfrm>
            <a:off x="323850" y="2466975"/>
            <a:ext cx="342900" cy="428625"/>
          </a:xfrm>
          <a:prstGeom prst="rect">
            <a:avLst/>
          </a:prstGeom>
          <a:noFill/>
        </p:spPr>
      </p:pic>
      <p:pic>
        <p:nvPicPr>
          <p:cNvPr id="34" name="Рисунок 33"/>
          <p:cNvPicPr>
            <a:picLocks noChangeAspect="1"/>
          </p:cNvPicPr>
          <p:nvPr/>
        </p:nvPicPr>
        <p:blipFill>
          <a:blip r:embed="rId8"/>
          <a:stretch>
            <a:fillRect/>
          </a:stretch>
        </p:blipFill>
        <p:spPr>
          <a:xfrm>
            <a:off x="2047875" y="2466975"/>
            <a:ext cx="342900" cy="428625"/>
          </a:xfrm>
          <a:prstGeom prst="rect">
            <a:avLst/>
          </a:prstGeom>
          <a:noFill/>
        </p:spPr>
      </p:pic>
      <p:sp>
        <p:nvSpPr>
          <p:cNvPr id="35" name="TextBox 34"/>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36" name="TextBox 35"/>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9</a:t>
            </a:r>
          </a:p>
        </p:txBody>
      </p:sp>
      <p:sp>
        <p:nvSpPr>
          <p:cNvPr id="37" name="TextBox 36"/>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часа ч</a:t>
            </a:r>
          </a:p>
        </p:txBody>
      </p:sp>
      <p:sp>
        <p:nvSpPr>
          <p:cNvPr id="38" name="TextBox 37"/>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39" name="TextBox 38"/>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регистрация утвержденного ответа на запрос в системе ЭД</a:t>
            </a:r>
          </a:p>
        </p:txBody>
      </p:sp>
      <p:sp>
        <p:nvSpPr>
          <p:cNvPr id="40" name="TextBox 39"/>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41" name="TextBox 40"/>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2" name="Рисунок 41"/>
          <p:cNvPicPr>
            <a:picLocks noChangeAspect="1"/>
          </p:cNvPicPr>
          <p:nvPr/>
        </p:nvPicPr>
        <p:blipFill>
          <a:blip r:embed="rId7"/>
          <a:stretch>
            <a:fillRect/>
          </a:stretch>
        </p:blipFill>
        <p:spPr>
          <a:xfrm>
            <a:off x="3043238" y="3781425"/>
            <a:ext cx="561975" cy="361950"/>
          </a:xfrm>
          <a:prstGeom prst="rect">
            <a:avLst/>
          </a:prstGeom>
          <a:noFill/>
          <a:effectLst>
            <a:outerShdw blurRad="57150" dist="19050" dir="2700000" algn="br" rotWithShape="0">
              <a:srgbClr val="000000">
                <a:alpha val="50000"/>
              </a:srgbClr>
            </a:outerShdw>
          </a:effectLst>
        </p:spPr>
      </p:pic>
      <p:sp>
        <p:nvSpPr>
          <p:cNvPr id="43" name="TextBox 42"/>
          <p:cNvSpPr txBox="1"/>
          <p:nvPr/>
        </p:nvSpPr>
        <p:spPr>
          <a:xfrm>
            <a:off x="301942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44" name="Рисунок 43"/>
          <p:cNvPicPr>
            <a:picLocks noChangeAspect="1"/>
          </p:cNvPicPr>
          <p:nvPr/>
        </p:nvPicPr>
        <p:blipFill>
          <a:blip r:embed="rId8"/>
          <a:stretch>
            <a:fillRect/>
          </a:stretch>
        </p:blipFill>
        <p:spPr>
          <a:xfrm>
            <a:off x="3819525" y="2466975"/>
            <a:ext cx="342900" cy="428625"/>
          </a:xfrm>
          <a:prstGeom prst="rect">
            <a:avLst/>
          </a:prstGeom>
          <a:noFill/>
        </p:spPr>
      </p:pic>
      <p:sp>
        <p:nvSpPr>
          <p:cNvPr id="45" name="TextBox 44"/>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6" name="TextBox 45"/>
          <p:cNvSpPr txBox="1"/>
          <p:nvPr/>
        </p:nvSpPr>
        <p:spPr>
          <a:xfrm>
            <a:off x="424815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Выход</a:t>
            </a:r>
          </a:p>
        </p:txBody>
      </p:sp>
      <p:sp>
        <p:nvSpPr>
          <p:cNvPr id="47" name="TextBox 46"/>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48" name="TextBox 47"/>
          <p:cNvSpPr txBox="1"/>
          <p:nvPr/>
        </p:nvSpPr>
        <p:spPr>
          <a:xfrm>
            <a:off x="424815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Окончание процесса - Получение результата посредством электронной почты, либо в системе ЭД, либо направление почтой</a:t>
            </a:r>
          </a:p>
        </p:txBody>
      </p:sp>
      <p:sp>
        <p:nvSpPr>
          <p:cNvPr id="49" name="TextBox 48"/>
          <p:cNvSpPr txBox="1"/>
          <p:nvPr/>
        </p:nvSpPr>
        <p:spPr>
          <a:xfrm>
            <a:off x="424815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dirty="0" smtClean="0">
                <a:solidFill>
                  <a:srgbClr val="000000">
                    <a:alpha val="100000"/>
                  </a:srgbClr>
                </a:solidFill>
                <a:latin typeface="Scada"/>
              </a:rPr>
              <a:t>КАРТА ЦЕЛЕВОГО СОСТОЯНИЯ ПРОЦЕССА</a:t>
            </a:r>
            <a:endParaRPr lang="ru-RU" sz="2200" b="1" u="none" spc="0" dirty="0">
              <a:solidFill>
                <a:srgbClr val="000000">
                  <a:alpha val="100000"/>
                </a:srgbClr>
              </a:solidFill>
              <a:latin typeface="Scada"/>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62" y="1169761"/>
            <a:ext cx="9990038" cy="5706420"/>
          </a:xfrm>
          <a:prstGeom prst="rect">
            <a:avLst/>
          </a:prstGeom>
        </p:spPr>
      </p:pic>
    </p:spTree>
    <p:extLst>
      <p:ext uri="{BB962C8B-B14F-4D97-AF65-F5344CB8AC3E}">
        <p14:creationId xmlns:p14="http://schemas.microsoft.com/office/powerpoint/2010/main" val="772567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lvl="0" algn="r" fontAlgn="b"/>
            <a:r>
              <a:rPr lang="ru-RU" sz="2200" b="1" dirty="0">
                <a:solidFill>
                  <a:srgbClr val="000000">
                    <a:alpha val="100000"/>
                  </a:srgbClr>
                </a:solidFill>
                <a:latin typeface="Scada"/>
              </a:rPr>
              <a:t>ВЫПОЛНЕНИЕ ПЛАНА МЕРОПРИЯТИЙ</a:t>
            </a:r>
          </a:p>
        </p:txBody>
      </p:sp>
      <p:graphicFrame>
        <p:nvGraphicFramePr>
          <p:cNvPr id="5" name="Таблица 4"/>
          <p:cNvGraphicFramePr>
            <a:graphicFrameLocks noGrp="1"/>
          </p:cNvGraphicFramePr>
          <p:nvPr>
            <p:extLst>
              <p:ext uri="{D42A27DB-BD31-4B8C-83A1-F6EECF244321}">
                <p14:modId xmlns:p14="http://schemas.microsoft.com/office/powerpoint/2010/main" val="3005575610"/>
              </p:ext>
            </p:extLst>
          </p:nvPr>
        </p:nvGraphicFramePr>
        <p:xfrm>
          <a:off x="504825" y="1438275"/>
          <a:ext cx="9715500" cy="3489960"/>
        </p:xfrm>
        <a:graphic>
          <a:graphicData uri="http://schemas.openxmlformats.org/drawingml/2006/table">
            <a:tbl>
              <a:tblPr firstRow="1" bandRow="1"/>
              <a:tblGrid>
                <a:gridCol w="36195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gridCol w="1076325">
                  <a:extLst>
                    <a:ext uri="{9D8B030D-6E8A-4147-A177-3AD203B41FA5}">
                      <a16:colId xmlns:a16="http://schemas.microsoft.com/office/drawing/2014/main" val="20002"/>
                    </a:ext>
                  </a:extLst>
                </a:gridCol>
                <a:gridCol w="1076325">
                  <a:extLst>
                    <a:ext uri="{9D8B030D-6E8A-4147-A177-3AD203B41FA5}">
                      <a16:colId xmlns:a16="http://schemas.microsoft.com/office/drawing/2014/main" val="20003"/>
                    </a:ext>
                  </a:extLst>
                </a:gridCol>
                <a:gridCol w="32385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tblGrid>
              <a:tr h="0">
                <a:tc>
                  <a:txBody>
                    <a:bodyPr/>
                    <a:lstStyle/>
                    <a:p>
                      <a:pPr marL="38100" marR="38100" lvl="0" indent="0" algn="l" fontAlgn="t">
                        <a:lnSpc>
                          <a:spcPct val="100000"/>
                        </a:lnSpc>
                      </a:pPr>
                      <a:r>
                        <a:rPr lang="ru-RU" sz="1000" b="1" u="none" spc="0">
                          <a:solidFill>
                            <a:srgbClr val="000000">
                              <a:alpha val="100000"/>
                            </a:srgbClr>
                          </a:solidFill>
                          <a:latin typeface="Scada"/>
                        </a:rPr>
                        <a:t>пп</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Задача, Ответственный</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План</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Факт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Замечания</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Статус</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10000"/>
                  </a:ext>
                </a:extLst>
              </a:tr>
              <a:tr h="0">
                <a:tc>
                  <a:txBody>
                    <a:bodyPr/>
                    <a:lstStyle/>
                    <a:p>
                      <a:pPr marL="38100" marR="38100" lvl="0" indent="0" algn="l" fontAlgn="t">
                        <a:lnSpc>
                          <a:spcPct val="100000"/>
                        </a:lnSpc>
                      </a:pPr>
                      <a:r>
                        <a:rPr lang="ru-RU" sz="900" u="none" spc="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Исключение дублирования исполняемых </a:t>
                      </a:r>
                      <a:r>
                        <a:rPr lang="ru-RU" sz="900" u="none" spc="0" dirty="0" smtClean="0">
                          <a:solidFill>
                            <a:srgbClr val="000000">
                              <a:alpha val="100000"/>
                            </a:srgbClr>
                          </a:solidFill>
                          <a:latin typeface="Scada"/>
                        </a:rPr>
                        <a:t>функций (</a:t>
                      </a:r>
                      <a:r>
                        <a:rPr lang="ru-RU" sz="900" u="none" spc="0" baseline="0" dirty="0" smtClean="0">
                          <a:solidFill>
                            <a:srgbClr val="000000">
                              <a:alpha val="100000"/>
                            </a:srgbClr>
                          </a:solidFill>
                          <a:latin typeface="Scada"/>
                        </a:rPr>
                        <a:t>минимизирование срока сбора требуемой информации (0,5 дня</a:t>
                      </a:r>
                      <a:r>
                        <a:rPr lang="ru-RU" sz="900" u="none" spc="0" dirty="0" smtClean="0">
                          <a:solidFill>
                            <a:srgbClr val="000000">
                              <a:alpha val="100000"/>
                            </a:srgbClr>
                          </a:solidFill>
                          <a:latin typeface="Scada"/>
                        </a:rPr>
                        <a:t>)</a:t>
                      </a:r>
                      <a:r>
                        <a:rPr lang="ru-RU" sz="900" u="none" spc="0" dirty="0">
                          <a:solidFill>
                            <a:srgbClr val="000000">
                              <a:alpha val="100000"/>
                            </a:srgbClr>
                          </a:solidFill>
                          <a:latin typeface="Scada"/>
                        </a:rPr>
                        <a:t>
(Ответственный: О.В. Павлова)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30.06.2024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 </a:t>
                      </a:r>
                      <a:r>
                        <a:rPr lang="ru-RU" sz="900" u="none" spc="0" dirty="0" smtClean="0">
                          <a:solidFill>
                            <a:srgbClr val="000000">
                              <a:alpha val="100000"/>
                            </a:srgbClr>
                          </a:solidFill>
                          <a:latin typeface="Scada"/>
                        </a:rPr>
                        <a:t>30.06.2024</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3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0">
                <a:tc>
                  <a:txBody>
                    <a:bodyPr/>
                    <a:lstStyle/>
                    <a:p>
                      <a:pPr marL="38100" marR="38100" lvl="0" indent="0" algn="l" fontAlgn="t">
                        <a:lnSpc>
                          <a:spcPct val="100000"/>
                        </a:lnSpc>
                      </a:pPr>
                      <a:r>
                        <a:rPr lang="ru-RU" sz="9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Разработка алгоритма межструктурного </a:t>
                      </a:r>
                      <a:r>
                        <a:rPr lang="ru-RU" sz="900" u="none" spc="0" dirty="0" smtClean="0">
                          <a:solidFill>
                            <a:srgbClr val="000000">
                              <a:alpha val="100000"/>
                            </a:srgbClr>
                          </a:solidFill>
                          <a:latin typeface="Scada"/>
                        </a:rPr>
                        <a:t>взаимодействия (исключение излишних действий и этапов (0,5 дня)</a:t>
                      </a:r>
                      <a:r>
                        <a:rPr lang="ru-RU" sz="900" u="none" spc="0" dirty="0">
                          <a:solidFill>
                            <a:srgbClr val="000000">
                              <a:alpha val="100000"/>
                            </a:srgbClr>
                          </a:solidFill>
                          <a:latin typeface="Scada"/>
                        </a:rPr>
                        <a:t>
(Ответственный: О.С. Образцова)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30.06.2024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 </a:t>
                      </a:r>
                      <a:r>
                        <a:rPr lang="ru-RU" sz="900" u="none" spc="0" dirty="0" smtClean="0">
                          <a:solidFill>
                            <a:srgbClr val="000000">
                              <a:alpha val="100000"/>
                            </a:srgbClr>
                          </a:solidFill>
                          <a:latin typeface="Scada"/>
                        </a:rPr>
                        <a:t>30.06.2024</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3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0">
                <a:tc>
                  <a:txBody>
                    <a:bodyPr/>
                    <a:lstStyle/>
                    <a:p>
                      <a:pPr marL="38100" marR="38100" lvl="0" indent="0" algn="l" fontAlgn="t">
                        <a:lnSpc>
                          <a:spcPct val="100000"/>
                        </a:lnSpc>
                      </a:pPr>
                      <a:r>
                        <a:rPr lang="ru-RU" sz="9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Систематизация используемой информации (сохранение ответов в «базе данных</a:t>
                      </a:r>
                      <a:r>
                        <a:rPr lang="ru-RU" sz="900" u="none" spc="0" dirty="0" smtClean="0">
                          <a:solidFill>
                            <a:srgbClr val="000000">
                              <a:alpha val="100000"/>
                            </a:srgbClr>
                          </a:solidFill>
                          <a:latin typeface="Scada"/>
                        </a:rPr>
                        <a:t>»)</a:t>
                      </a:r>
                      <a:r>
                        <a:rPr lang="ru-RU" sz="900" u="none" spc="0" baseline="0" dirty="0" smtClean="0">
                          <a:solidFill>
                            <a:srgbClr val="000000">
                              <a:alpha val="100000"/>
                            </a:srgbClr>
                          </a:solidFill>
                          <a:latin typeface="Scada"/>
                        </a:rPr>
                        <a:t> (сокращение срока поиска требуемой информации (0,25 дня)</a:t>
                      </a:r>
                      <a:r>
                        <a:rPr lang="ru-RU" sz="900" u="none" spc="0" dirty="0">
                          <a:solidFill>
                            <a:srgbClr val="000000">
                              <a:alpha val="100000"/>
                            </a:srgbClr>
                          </a:solidFill>
                          <a:latin typeface="Scada"/>
                        </a:rPr>
                        <a:t>
(Ответственный: О.В. Павлова)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01.07.2024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 </a:t>
                      </a:r>
                      <a:r>
                        <a:rPr lang="ru-RU" sz="900" u="none" spc="0" dirty="0" smtClean="0">
                          <a:solidFill>
                            <a:srgbClr val="000000">
                              <a:alpha val="100000"/>
                            </a:srgbClr>
                          </a:solidFill>
                          <a:latin typeface="Scada"/>
                        </a:rPr>
                        <a:t>01.07.2024</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3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0">
                <a:tc>
                  <a:txBody>
                    <a:bodyPr/>
                    <a:lstStyle/>
                    <a:p>
                      <a:pPr marL="38100" marR="38100" lvl="0" indent="0" algn="l" fontAlgn="t">
                        <a:lnSpc>
                          <a:spcPct val="100000"/>
                        </a:lnSpc>
                      </a:pPr>
                      <a:r>
                        <a:rPr lang="ru-RU" sz="900" u="none" spc="0">
                          <a:solidFill>
                            <a:srgbClr val="000000">
                              <a:alpha val="100000"/>
                            </a:srgbClr>
                          </a:solidFill>
                          <a:latin typeface="Scada"/>
                        </a:rPr>
                        <a:t>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Цифровизация процесса (сбор информации с использованием </a:t>
                      </a:r>
                      <a:r>
                        <a:rPr lang="ru-RU" sz="900" u="none" spc="0" dirty="0" smtClean="0">
                          <a:solidFill>
                            <a:srgbClr val="000000">
                              <a:alpha val="100000"/>
                            </a:srgbClr>
                          </a:solidFill>
                          <a:latin typeface="Scada"/>
                        </a:rPr>
                        <a:t>онлайн </a:t>
                      </a:r>
                      <a:r>
                        <a:rPr lang="ru-RU" sz="900" u="none" spc="0" dirty="0">
                          <a:solidFill>
                            <a:srgbClr val="000000">
                              <a:alpha val="100000"/>
                            </a:srgbClr>
                          </a:solidFill>
                          <a:latin typeface="Scada"/>
                        </a:rPr>
                        <a:t>– таблицы</a:t>
                      </a:r>
                      <a:r>
                        <a:rPr lang="ru-RU" sz="900" u="none" spc="0" dirty="0" smtClean="0">
                          <a:solidFill>
                            <a:srgbClr val="000000">
                              <a:alpha val="100000"/>
                            </a:srgbClr>
                          </a:solidFill>
                          <a:latin typeface="Scada"/>
                        </a:rPr>
                        <a:t>)</a:t>
                      </a:r>
                      <a:r>
                        <a:rPr lang="ru-RU" sz="900" u="none" spc="0" baseline="0" dirty="0" smtClean="0">
                          <a:solidFill>
                            <a:srgbClr val="000000">
                              <a:alpha val="100000"/>
                            </a:srgbClr>
                          </a:solidFill>
                          <a:latin typeface="Scada"/>
                        </a:rPr>
                        <a:t> (минимизирование срока сбора требуемой информации (0,5 дня)</a:t>
                      </a:r>
                      <a:r>
                        <a:rPr lang="ru-RU" sz="900" u="none" spc="0" dirty="0">
                          <a:solidFill>
                            <a:srgbClr val="000000">
                              <a:alpha val="100000"/>
                            </a:srgbClr>
                          </a:solidFill>
                          <a:latin typeface="Scada"/>
                        </a:rPr>
                        <a:t>
(Ответственный: О.С. Образцова)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16.07.2024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 </a:t>
                      </a:r>
                      <a:r>
                        <a:rPr lang="ru-RU" sz="900" u="none" spc="0" dirty="0" smtClean="0">
                          <a:solidFill>
                            <a:srgbClr val="000000">
                              <a:alpha val="100000"/>
                            </a:srgbClr>
                          </a:solidFill>
                          <a:latin typeface="Scada"/>
                        </a:rPr>
                        <a:t>30.06.2024</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3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0">
                <a:tc>
                  <a:txBody>
                    <a:bodyPr/>
                    <a:lstStyle/>
                    <a:p>
                      <a:pPr marL="38100" marR="38100" lvl="0" indent="0" algn="l" fontAlgn="t">
                        <a:lnSpc>
                          <a:spcPct val="100000"/>
                        </a:lnSpc>
                      </a:pPr>
                      <a:r>
                        <a:rPr lang="ru-RU" sz="900" u="none" spc="0">
                          <a:solidFill>
                            <a:srgbClr val="000000">
                              <a:alpha val="100000"/>
                            </a:srgbClr>
                          </a:solidFill>
                          <a:latin typeface="Scada"/>
                        </a:rPr>
                        <a:t>5</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Разработка алгоритма обработки поступившей информации (как вариант, разработка шаблонов ответа</a:t>
                      </a:r>
                      <a:r>
                        <a:rPr lang="ru-RU" sz="900" u="none" spc="0" dirty="0" smtClean="0">
                          <a:solidFill>
                            <a:srgbClr val="000000">
                              <a:alpha val="100000"/>
                            </a:srgbClr>
                          </a:solidFill>
                          <a:latin typeface="Scada"/>
                        </a:rPr>
                        <a:t>)</a:t>
                      </a:r>
                    </a:p>
                    <a:p>
                      <a:pPr marL="38100" marR="38100" lvl="0" indent="0" algn="l" fontAlgn="t">
                        <a:lnSpc>
                          <a:spcPct val="100000"/>
                        </a:lnSpc>
                      </a:pPr>
                      <a:r>
                        <a:rPr lang="ru-RU" sz="900" u="none" spc="0" dirty="0" smtClean="0">
                          <a:solidFill>
                            <a:srgbClr val="000000">
                              <a:alpha val="100000"/>
                            </a:srgbClr>
                          </a:solidFill>
                          <a:latin typeface="Scada"/>
                        </a:rPr>
                        <a:t>(систематизация используемой информации (0,25 дня)</a:t>
                      </a:r>
                      <a:r>
                        <a:rPr lang="ru-RU" sz="900" u="none" spc="0" dirty="0">
                          <a:solidFill>
                            <a:srgbClr val="000000">
                              <a:alpha val="100000"/>
                            </a:srgbClr>
                          </a:solidFill>
                          <a:latin typeface="Scada"/>
                        </a:rPr>
                        <a:t>
(Ответственный: О.В. Павлова)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31.07.2024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 </a:t>
                      </a:r>
                      <a:r>
                        <a:rPr lang="ru-RU" sz="900" u="none" spc="0" dirty="0" smtClean="0">
                          <a:solidFill>
                            <a:srgbClr val="000000">
                              <a:alpha val="100000"/>
                            </a:srgbClr>
                          </a:solidFill>
                          <a:latin typeface="Scada"/>
                        </a:rPr>
                        <a:t>31.07.2024</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3200" u="none" spc="0" dirty="0">
                          <a:solidFill>
                            <a:srgbClr val="00B050"/>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smtClean="0">
                <a:solidFill>
                  <a:srgbClr val="000000">
                    <a:alpha val="100000"/>
                  </a:srgbClr>
                </a:solidFill>
                <a:latin typeface="Scada"/>
              </a:rPr>
              <a:t>ВЫПОЛНЕНИЕ ПЛАНА </a:t>
            </a:r>
            <a:r>
              <a:rPr lang="ru-RU" sz="2200" b="1" u="none" spc="0" dirty="0">
                <a:solidFill>
                  <a:srgbClr val="000000">
                    <a:alpha val="100000"/>
                  </a:srgbClr>
                </a:solidFill>
                <a:latin typeface="Scada"/>
              </a:rPr>
              <a:t>МЕРОПРИЯТИЙ</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418" y="1187549"/>
            <a:ext cx="9104982" cy="5472608"/>
          </a:xfrm>
          <a:prstGeom prst="rect">
            <a:avLst/>
          </a:prstGeom>
        </p:spPr>
      </p:pic>
    </p:spTree>
    <p:extLst>
      <p:ext uri="{BB962C8B-B14F-4D97-AF65-F5344CB8AC3E}">
        <p14:creationId xmlns:p14="http://schemas.microsoft.com/office/powerpoint/2010/main" val="996799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smtClean="0">
                <a:solidFill>
                  <a:srgbClr val="000000">
                    <a:alpha val="100000"/>
                  </a:srgbClr>
                </a:solidFill>
                <a:latin typeface="Scada"/>
              </a:rPr>
              <a:t>Результаты проекта</a:t>
            </a:r>
            <a:endParaRPr lang="ru-RU" sz="2200" b="1" u="none" spc="0" dirty="0">
              <a:solidFill>
                <a:srgbClr val="000000">
                  <a:alpha val="100000"/>
                </a:srgbClr>
              </a:solidFill>
              <a:latin typeface="Scada"/>
            </a:endParaRPr>
          </a:p>
        </p:txBody>
      </p:sp>
      <p:graphicFrame>
        <p:nvGraphicFramePr>
          <p:cNvPr id="8" name="Таблица 7">
            <a:extLst>
              <a:ext uri="{FF2B5EF4-FFF2-40B4-BE49-F238E27FC236}">
                <a16:creationId xmlns:a16="http://schemas.microsoft.com/office/drawing/2014/main" id="{0A53EF69-35AE-4B05-97DD-74DBB920960A}"/>
              </a:ext>
            </a:extLst>
          </p:cNvPr>
          <p:cNvGraphicFramePr>
            <a:graphicFrameLocks noGrp="1"/>
          </p:cNvGraphicFramePr>
          <p:nvPr>
            <p:extLst>
              <p:ext uri="{D42A27DB-BD31-4B8C-83A1-F6EECF244321}">
                <p14:modId xmlns:p14="http://schemas.microsoft.com/office/powerpoint/2010/main" val="2386621742"/>
              </p:ext>
            </p:extLst>
          </p:nvPr>
        </p:nvGraphicFramePr>
        <p:xfrm>
          <a:off x="593379" y="1115540"/>
          <a:ext cx="9721078" cy="3668586"/>
        </p:xfrm>
        <a:graphic>
          <a:graphicData uri="http://schemas.openxmlformats.org/drawingml/2006/table">
            <a:tbl>
              <a:tblPr firstRow="1" bandRow="1"/>
              <a:tblGrid>
                <a:gridCol w="369912">
                  <a:extLst>
                    <a:ext uri="{9D8B030D-6E8A-4147-A177-3AD203B41FA5}">
                      <a16:colId xmlns:a16="http://schemas.microsoft.com/office/drawing/2014/main" val="751555718"/>
                    </a:ext>
                  </a:extLst>
                </a:gridCol>
                <a:gridCol w="3753679">
                  <a:extLst>
                    <a:ext uri="{9D8B030D-6E8A-4147-A177-3AD203B41FA5}">
                      <a16:colId xmlns:a16="http://schemas.microsoft.com/office/drawing/2014/main" val="2769973554"/>
                    </a:ext>
                  </a:extLst>
                </a:gridCol>
                <a:gridCol w="809493">
                  <a:extLst>
                    <a:ext uri="{9D8B030D-6E8A-4147-A177-3AD203B41FA5}">
                      <a16:colId xmlns:a16="http://schemas.microsoft.com/office/drawing/2014/main" val="379679942"/>
                    </a:ext>
                  </a:extLst>
                </a:gridCol>
                <a:gridCol w="797999">
                  <a:extLst>
                    <a:ext uri="{9D8B030D-6E8A-4147-A177-3AD203B41FA5}">
                      <a16:colId xmlns:a16="http://schemas.microsoft.com/office/drawing/2014/main" val="794173518"/>
                    </a:ext>
                  </a:extLst>
                </a:gridCol>
                <a:gridCol w="797999">
                  <a:extLst>
                    <a:ext uri="{9D8B030D-6E8A-4147-A177-3AD203B41FA5}">
                      <a16:colId xmlns:a16="http://schemas.microsoft.com/office/drawing/2014/main" val="3854693129"/>
                    </a:ext>
                  </a:extLst>
                </a:gridCol>
                <a:gridCol w="3191996">
                  <a:extLst>
                    <a:ext uri="{9D8B030D-6E8A-4147-A177-3AD203B41FA5}">
                      <a16:colId xmlns:a16="http://schemas.microsoft.com/office/drawing/2014/main" val="3427555113"/>
                    </a:ext>
                  </a:extLst>
                </a:gridCol>
              </a:tblGrid>
              <a:tr h="284747">
                <a:tc>
                  <a:txBody>
                    <a:bodyPr/>
                    <a:lstStyle/>
                    <a:p>
                      <a:pPr marL="38100" marR="38100" lvl="0" indent="0" algn="l" fontAlgn="t">
                        <a:lnSpc>
                          <a:spcPct val="100000"/>
                        </a:lnSpc>
                      </a:pPr>
                      <a:r>
                        <a:rPr lang="ru-RU" sz="1400" b="1" u="none" spc="0" dirty="0">
                          <a:solidFill>
                            <a:srgbClr val="000000">
                              <a:alpha val="100000"/>
                            </a:srgbClr>
                          </a:solidFill>
                          <a:latin typeface="Scada"/>
                        </a:rPr>
                        <a:t>пп</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a:solidFill>
                            <a:srgbClr val="000000">
                              <a:alpha val="100000"/>
                            </a:srgbClr>
                          </a:solidFill>
                          <a:latin typeface="Scada"/>
                        </a:rPr>
                        <a:t>Показатель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a:solidFill>
                            <a:srgbClr val="000000">
                              <a:alpha val="100000"/>
                            </a:srgbClr>
                          </a:solidFill>
                          <a:latin typeface="Scada"/>
                        </a:rPr>
                        <a:t>База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a:solidFill>
                            <a:srgbClr val="000000">
                              <a:alpha val="100000"/>
                            </a:srgbClr>
                          </a:solidFill>
                          <a:latin typeface="Scada"/>
                        </a:rPr>
                        <a:t>Цель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a:solidFill>
                            <a:srgbClr val="000000">
                              <a:alpha val="100000"/>
                            </a:srgbClr>
                          </a:solidFill>
                          <a:latin typeface="Scada"/>
                        </a:rPr>
                        <a:t>Факт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a:solidFill>
                            <a:srgbClr val="000000">
                              <a:alpha val="100000"/>
                            </a:srgbClr>
                          </a:solidFill>
                          <a:latin typeface="Scada"/>
                        </a:rPr>
                        <a:t>Комментарий</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3228162298"/>
                  </a:ext>
                </a:extLst>
              </a:tr>
              <a:tr h="1078593">
                <a:tc>
                  <a:txBody>
                    <a:bodyPr/>
                    <a:lstStyle/>
                    <a:p>
                      <a:pPr marL="38100" marR="38100" lvl="0" indent="0" algn="r" fontAlgn="t">
                        <a:lnSpc>
                          <a:spcPct val="100000"/>
                        </a:lnSpc>
                      </a:pPr>
                      <a:r>
                        <a:rPr lang="ru-RU" sz="1400" u="none" spc="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Время протекания процесса, </a:t>
                      </a:r>
                      <a:r>
                        <a:rPr lang="ru-RU" sz="1400" u="none" spc="0" dirty="0" smtClean="0">
                          <a:solidFill>
                            <a:srgbClr val="000000">
                              <a:alpha val="100000"/>
                            </a:srgbClr>
                          </a:solidFill>
                          <a:latin typeface="Scada"/>
                        </a:rPr>
                        <a:t>дн</a:t>
                      </a:r>
                      <a:endParaRPr lang="ru-RU" sz="14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smtClean="0">
                          <a:solidFill>
                            <a:srgbClr val="000000">
                              <a:alpha val="100000"/>
                            </a:srgbClr>
                          </a:solidFill>
                          <a:latin typeface="Scada"/>
                        </a:rPr>
                        <a:t>3</a:t>
                      </a:r>
                      <a:endParaRPr lang="ru-RU" sz="14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a:t>
                      </a:r>
                      <a:r>
                        <a:rPr lang="ru-RU" sz="1400" u="none" spc="0" dirty="0" smtClean="0">
                          <a:solidFill>
                            <a:srgbClr val="000000">
                              <a:alpha val="100000"/>
                            </a:srgbClr>
                          </a:solidFill>
                          <a:latin typeface="Scada"/>
                        </a:rPr>
                        <a:t>1</a:t>
                      </a:r>
                      <a:endParaRPr lang="ru-RU" sz="14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endParaRPr lang="ru-RU" sz="14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002776668"/>
                  </a:ext>
                </a:extLst>
              </a:tr>
              <a:tr h="944073">
                <a:tc>
                  <a:txBody>
                    <a:bodyPr/>
                    <a:lstStyle/>
                    <a:p>
                      <a:pPr marL="38100" marR="38100" lvl="0" indent="0" algn="r" fontAlgn="t">
                        <a:lnSpc>
                          <a:spcPct val="100000"/>
                        </a:lnSpc>
                      </a:pPr>
                      <a:r>
                        <a:rPr lang="ru-RU" sz="1400" u="none" spc="0" dirty="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smtClean="0">
                          <a:solidFill>
                            <a:srgbClr val="000000">
                              <a:alpha val="100000"/>
                            </a:srgbClr>
                          </a:solidFill>
                          <a:latin typeface="Scada"/>
                        </a:rPr>
                        <a:t>Трудоемкость выполняемых операций, час</a:t>
                      </a:r>
                      <a:endParaRPr lang="ru-RU" sz="14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smtClean="0">
                          <a:solidFill>
                            <a:srgbClr val="000000">
                              <a:alpha val="100000"/>
                            </a:srgbClr>
                          </a:solidFill>
                          <a:latin typeface="Scada"/>
                        </a:rPr>
                        <a:t>3</a:t>
                      </a:r>
                      <a:endParaRPr lang="ru-RU" sz="14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smtClean="0">
                          <a:solidFill>
                            <a:srgbClr val="000000">
                              <a:alpha val="100000"/>
                            </a:srgbClr>
                          </a:solidFill>
                          <a:latin typeface="Scada"/>
                        </a:rPr>
                        <a:t>1</a:t>
                      </a:r>
                      <a:endParaRPr lang="ru-RU" sz="14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a:t>
                      </a:r>
                      <a:r>
                        <a:rPr lang="ru-RU" sz="1400" u="none" spc="0" dirty="0" smtClean="0">
                          <a:solidFill>
                            <a:srgbClr val="000000">
                              <a:alpha val="100000"/>
                            </a:srgbClr>
                          </a:solidFill>
                          <a:latin typeface="Scada"/>
                        </a:rPr>
                        <a:t>1</a:t>
                      </a:r>
                      <a:endParaRPr lang="ru-RU" sz="14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065376002"/>
                  </a:ext>
                </a:extLst>
              </a:tr>
              <a:tr h="914187">
                <a:tc>
                  <a:txBody>
                    <a:bodyPr/>
                    <a:lstStyle/>
                    <a:p>
                      <a:pPr marL="38100" marR="38100" lvl="0" indent="0" algn="r" fontAlgn="t">
                        <a:lnSpc>
                          <a:spcPct val="100000"/>
                        </a:lnSpc>
                      </a:pPr>
                      <a:r>
                        <a:rPr lang="ru-RU" sz="1400" u="none" spc="0" dirty="0" smtClean="0">
                          <a:solidFill>
                            <a:srgbClr val="000000">
                              <a:alpha val="100000"/>
                            </a:srgbClr>
                          </a:solidFill>
                          <a:latin typeface="Scada"/>
                        </a:rPr>
                        <a:t>3</a:t>
                      </a:r>
                      <a:endParaRPr lang="ru-RU" sz="14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Количество </a:t>
                      </a:r>
                      <a:r>
                        <a:rPr lang="ru-RU" sz="1400" u="none" spc="0" dirty="0" smtClean="0">
                          <a:solidFill>
                            <a:srgbClr val="000000">
                              <a:alpha val="100000"/>
                            </a:srgbClr>
                          </a:solidFill>
                          <a:latin typeface="Scada"/>
                        </a:rPr>
                        <a:t>возвратов, шт.</a:t>
                      </a:r>
                      <a:endParaRPr lang="ru-RU" sz="14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smtClean="0">
                          <a:solidFill>
                            <a:srgbClr val="000000">
                              <a:alpha val="100000"/>
                            </a:srgbClr>
                          </a:solidFill>
                          <a:latin typeface="Scada"/>
                        </a:rPr>
                        <a:t>2</a:t>
                      </a:r>
                      <a:endParaRPr lang="ru-RU" sz="14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smtClean="0">
                          <a:solidFill>
                            <a:srgbClr val="000000">
                              <a:alpha val="100000"/>
                            </a:srgbClr>
                          </a:solidFill>
                          <a:latin typeface="Scada"/>
                        </a:rPr>
                        <a:t>0</a:t>
                      </a:r>
                      <a:endParaRPr lang="ru-RU" sz="14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400" u="none" spc="0" dirty="0">
                          <a:solidFill>
                            <a:srgbClr val="000000">
                              <a:alpha val="100000"/>
                            </a:srgbClr>
                          </a:solidFill>
                          <a:latin typeface="Scada"/>
                        </a:rPr>
                        <a:t> </a:t>
                      </a:r>
                      <a:r>
                        <a:rPr lang="ru-RU" sz="1400" u="none" spc="0" dirty="0" smtClean="0">
                          <a:solidFill>
                            <a:srgbClr val="000000">
                              <a:alpha val="100000"/>
                            </a:srgbClr>
                          </a:solidFill>
                          <a:latin typeface="Scada"/>
                        </a:rPr>
                        <a:t>0</a:t>
                      </a:r>
                      <a:endParaRPr lang="ru-RU" sz="14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1400" dirty="0" smtClean="0">
                          <a:solidFill>
                            <a:schemeClr val="tx1"/>
                          </a:solidFill>
                          <a:effectLst/>
                          <a:latin typeface="Scada"/>
                          <a:ea typeface="+mn-ea"/>
                          <a:cs typeface="+mn-cs"/>
                        </a:rPr>
                        <a:t>Целевые показатели достигнуты и соответствуют плану. Сроки выполнения мероприятий соблюдены, нарушений и проблем не выявлено. </a:t>
                      </a:r>
                      <a:endParaRPr lang="ru-RU" sz="1400" u="none" spc="0" dirty="0" smtClean="0">
                        <a:solidFill>
                          <a:srgbClr val="000000">
                            <a:alpha val="100000"/>
                          </a:srgbClr>
                        </a:solidFill>
                        <a:latin typeface="Scada"/>
                      </a:endParaRPr>
                    </a:p>
                    <a:p>
                      <a:pPr marL="38100" marR="38100" lvl="0" indent="0" algn="l" fontAlgn="t">
                        <a:lnSpc>
                          <a:spcPct val="100000"/>
                        </a:lnSpc>
                      </a:pPr>
                      <a:endParaRPr lang="ru-RU" sz="14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343563194"/>
                  </a:ext>
                </a:extLst>
              </a:tr>
            </a:tbl>
          </a:graphicData>
        </a:graphic>
      </p:graphicFrame>
    </p:spTree>
    <p:extLst>
      <p:ext uri="{BB962C8B-B14F-4D97-AF65-F5344CB8AC3E}">
        <p14:creationId xmlns:p14="http://schemas.microsoft.com/office/powerpoint/2010/main" val="3793589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3600450"/>
          <a:chOff x="361950" y="180975"/>
          <a:chExt cx="10439400" cy="3600450"/>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ПРИЛОЖЕНИЯ</a:t>
            </a:r>
          </a:p>
        </p:txBody>
      </p:sp>
      <p:sp>
        <p:nvSpPr>
          <p:cNvPr id="5" name="TextBox 4"/>
          <p:cNvSpPr txBox="1"/>
          <p:nvPr/>
        </p:nvSpPr>
        <p:spPr>
          <a:xfrm>
            <a:off x="361950" y="2892564"/>
            <a:ext cx="10077450" cy="707886"/>
          </a:xfrm>
          <a:prstGeom prst="rect">
            <a:avLst/>
          </a:prstGeom>
          <a:noFill/>
        </p:spPr>
        <p:txBody>
          <a:bodyPr lIns="91440" tIns="45720" rIns="91440" bIns="45720" rtlCol="0" anchor="b">
            <a:spAutoFit/>
          </a:bodyPr>
          <a:lstStyle/>
          <a:p>
            <a:pPr marL="0" marR="0" lvl="0" indent="0" algn="ctr" fontAlgn="b">
              <a:lnSpc>
                <a:spcPct val="100000"/>
              </a:lnSpc>
            </a:pPr>
            <a:r>
              <a:rPr lang="ru-RU" sz="4000" u="none" spc="0" dirty="0">
                <a:latin typeface="Scada"/>
              </a:rPr>
              <a:t>ПРИЛОЖЕНИЯ</a:t>
            </a:r>
          </a:p>
        </p:txBody>
      </p:sp>
    </p:spTree>
    <p:extLst>
      <p:ext uri="{BB962C8B-B14F-4D97-AF65-F5344CB8AC3E}">
        <p14:creationId xmlns:p14="http://schemas.microsoft.com/office/powerpoint/2010/main" val="240354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5905500"/>
          <a:chOff x="361950" y="180975"/>
          <a:chExt cx="10439400" cy="5905500"/>
        </a:xfrm>
      </p:grpSpPr>
      <p:pic>
        <p:nvPicPr>
          <p:cNvPr id="18"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ПРИЛОЖЕНИЯ - КОМАНДА ПРОЕКТА</a:t>
            </a:r>
          </a:p>
        </p:txBody>
      </p:sp>
      <p:sp>
        <p:nvSpPr>
          <p:cNvPr id="5" name="TextBox 4"/>
          <p:cNvSpPr txBox="1"/>
          <p:nvPr/>
        </p:nvSpPr>
        <p:spPr>
          <a:xfrm>
            <a:off x="361950" y="1161276"/>
            <a:ext cx="1959620" cy="276999"/>
          </a:xfrm>
          <a:prstGeom prst="rect">
            <a:avLst/>
          </a:prstGeom>
          <a:noFill/>
        </p:spPr>
        <p:txBody>
          <a:bodyPr wrap="square" lIns="91440" tIns="45720" rIns="91440" bIns="45720" rtlCol="0" anchor="b">
            <a:spAutoFit/>
          </a:bodyPr>
          <a:lstStyle/>
          <a:p>
            <a:pPr marL="0" marR="0" lvl="0" indent="0" algn="l" fontAlgn="b">
              <a:lnSpc>
                <a:spcPct val="100000"/>
              </a:lnSpc>
            </a:pPr>
            <a:r>
              <a:rPr lang="ru-RU" sz="1200" u="none" spc="0" dirty="0">
                <a:solidFill>
                  <a:srgbClr val="777777">
                    <a:alpha val="100000"/>
                  </a:srgbClr>
                </a:solidFill>
                <a:latin typeface="Scada"/>
              </a:rPr>
              <a:t>ВЛАДЕЛЕЦ ПРОЦЕССА</a:t>
            </a:r>
          </a:p>
        </p:txBody>
      </p:sp>
      <p:cxnSp>
        <p:nvCxnSpPr>
          <p:cNvPr id="6" name="Прямая соединительная линия 5"/>
          <p:cNvCxnSpPr/>
          <p:nvPr/>
        </p:nvCxnSpPr>
        <p:spPr>
          <a:xfrm flipV="1">
            <a:off x="371475" y="1514475"/>
            <a:ext cx="1878087" cy="635"/>
          </a:xfrm>
          <a:prstGeom prst="line">
            <a:avLst/>
          </a:prstGeom>
          <a:ln w="25400" cap="flat" cmpd="sng" algn="ctr">
            <a:solidFill>
              <a:srgbClr val="336699">
                <a:alpha val="100000"/>
              </a:srgbClr>
            </a:solidFill>
            <a:prstDash val="solid"/>
            <a:round/>
            <a:headEnd type="none" w="med" len="med"/>
            <a:tailEnd type="none" w="med" len="med"/>
          </a:ln>
        </p:spPr>
      </p:cxnSp>
      <p:sp>
        <p:nvSpPr>
          <p:cNvPr id="7" name="TextBox 6"/>
          <p:cNvSpPr txBox="1"/>
          <p:nvPr/>
        </p:nvSpPr>
        <p:spPr>
          <a:xfrm>
            <a:off x="361950" y="1619250"/>
            <a:ext cx="3039740" cy="971550"/>
          </a:xfrm>
          <a:prstGeom prst="rect">
            <a:avLst/>
          </a:prstGeom>
          <a:noFill/>
        </p:spPr>
        <p:txBody>
          <a:bodyPr lIns="91440" tIns="45720" rIns="91440" bIns="45720" rtlCol="0" anchor="t">
            <a:normAutofit lnSpcReduction="10000"/>
          </a:bodyPr>
          <a:lstStyle/>
          <a:p>
            <a:pPr marL="0" marR="0" lvl="0" indent="0" algn="l" fontAlgn="t">
              <a:lnSpc>
                <a:spcPct val="100000"/>
              </a:lnSpc>
            </a:pPr>
            <a:r>
              <a:rPr lang="ru-RU" sz="1200" b="1" u="none" spc="0" dirty="0">
                <a:solidFill>
                  <a:srgbClr val="2F658E">
                    <a:alpha val="100000"/>
                  </a:srgbClr>
                </a:solidFill>
                <a:latin typeface="Scada"/>
              </a:rPr>
              <a:t>Максим Евгеньевич </a:t>
            </a:r>
            <a:endParaRPr lang="ru-RU" sz="1200" b="1" u="none" spc="0" dirty="0" smtClean="0">
              <a:solidFill>
                <a:srgbClr val="2F658E">
                  <a:alpha val="100000"/>
                </a:srgbClr>
              </a:solidFill>
              <a:latin typeface="Scada"/>
            </a:endParaRPr>
          </a:p>
          <a:p>
            <a:pPr marL="0" marR="0" lvl="0" indent="0" algn="l" fontAlgn="t">
              <a:lnSpc>
                <a:spcPct val="100000"/>
              </a:lnSpc>
            </a:pPr>
            <a:r>
              <a:rPr lang="ru-RU" sz="1200" b="1" u="none" spc="0" dirty="0" smtClean="0">
                <a:solidFill>
                  <a:srgbClr val="2F658E">
                    <a:alpha val="100000"/>
                  </a:srgbClr>
                </a:solidFill>
                <a:latin typeface="Scada"/>
              </a:rPr>
              <a:t>Мелешев</a:t>
            </a:r>
            <a:r>
              <a:rPr lang="ru-RU" sz="1200" b="1" u="none" spc="0" dirty="0">
                <a:solidFill>
                  <a:srgbClr val="2F658E">
                    <a:alpha val="100000"/>
                  </a:srgbClr>
                </a:solidFill>
                <a:latin typeface="Scada"/>
              </a:rPr>
              <a:t>
</a:t>
            </a:r>
            <a:r>
              <a:rPr lang="ru-RU" sz="1200" u="none" spc="0" dirty="0">
                <a:solidFill>
                  <a:srgbClr val="000000">
                    <a:alpha val="100000"/>
                  </a:srgbClr>
                </a:solidFill>
                <a:latin typeface="Scada"/>
              </a:rPr>
              <a:t>Первый заместитель </a:t>
            </a:r>
            <a:endParaRPr lang="ru-RU" sz="1200" u="none" spc="0" dirty="0" smtClean="0">
              <a:solidFill>
                <a:srgbClr val="000000">
                  <a:alpha val="100000"/>
                </a:srgbClr>
              </a:solidFill>
              <a:latin typeface="Scada"/>
            </a:endParaRPr>
          </a:p>
          <a:p>
            <a:pPr marL="0" marR="0" lvl="0" indent="0" algn="l" fontAlgn="t">
              <a:lnSpc>
                <a:spcPct val="100000"/>
              </a:lnSpc>
            </a:pPr>
            <a:r>
              <a:rPr lang="ru-RU" sz="1200" u="none" spc="0" dirty="0" smtClean="0">
                <a:solidFill>
                  <a:srgbClr val="000000">
                    <a:alpha val="100000"/>
                  </a:srgbClr>
                </a:solidFill>
                <a:latin typeface="Scada"/>
              </a:rPr>
              <a:t>Главы администрации</a:t>
            </a:r>
          </a:p>
          <a:p>
            <a:pPr marL="0" marR="0" lvl="0" indent="0" algn="l" fontAlgn="t">
              <a:lnSpc>
                <a:spcPct val="100000"/>
              </a:lnSpc>
            </a:pPr>
            <a:r>
              <a:rPr lang="ru-RU" sz="1200" u="none" spc="0" dirty="0" smtClean="0">
                <a:solidFill>
                  <a:srgbClr val="000000">
                    <a:alpha val="100000"/>
                  </a:srgbClr>
                </a:solidFill>
                <a:latin typeface="Scada"/>
              </a:rPr>
              <a:t>Боровичского </a:t>
            </a:r>
            <a:r>
              <a:rPr lang="ru-RU" sz="1200" u="none" spc="0" dirty="0">
                <a:solidFill>
                  <a:srgbClr val="000000">
                    <a:alpha val="100000"/>
                  </a:srgbClr>
                </a:solidFill>
                <a:latin typeface="Scada"/>
              </a:rPr>
              <a:t>муниципального района</a:t>
            </a:r>
          </a:p>
        </p:txBody>
      </p:sp>
      <p:sp>
        <p:nvSpPr>
          <p:cNvPr id="8" name="TextBox 7"/>
          <p:cNvSpPr txBox="1"/>
          <p:nvPr/>
        </p:nvSpPr>
        <p:spPr>
          <a:xfrm>
            <a:off x="7146105" y="1143496"/>
            <a:ext cx="2216969" cy="276999"/>
          </a:xfrm>
          <a:prstGeom prst="rect">
            <a:avLst/>
          </a:prstGeom>
          <a:noFill/>
        </p:spPr>
        <p:txBody>
          <a:bodyPr wrap="square" lIns="91440" tIns="45720" rIns="91440" bIns="45720" rtlCol="0" anchor="b">
            <a:spAutoFit/>
          </a:bodyPr>
          <a:lstStyle/>
          <a:p>
            <a:pPr marL="0" marR="0" lvl="0" indent="0" algn="l" fontAlgn="b">
              <a:lnSpc>
                <a:spcPct val="100000"/>
              </a:lnSpc>
            </a:pPr>
            <a:r>
              <a:rPr lang="ru-RU" sz="1200" u="none" spc="0">
                <a:solidFill>
                  <a:srgbClr val="777777">
                    <a:alpha val="100000"/>
                  </a:srgbClr>
                </a:solidFill>
                <a:latin typeface="Scada"/>
              </a:rPr>
              <a:t>РУКОВОДИТЕЛЬ ПРОЕКТА</a:t>
            </a:r>
          </a:p>
        </p:txBody>
      </p:sp>
      <p:cxnSp>
        <p:nvCxnSpPr>
          <p:cNvPr id="9" name="Прямая соединительная линия 8"/>
          <p:cNvCxnSpPr/>
          <p:nvPr/>
        </p:nvCxnSpPr>
        <p:spPr>
          <a:xfrm flipV="1">
            <a:off x="7203440" y="1514476"/>
            <a:ext cx="2159635" cy="9524"/>
          </a:xfrm>
          <a:prstGeom prst="line">
            <a:avLst/>
          </a:prstGeom>
          <a:ln w="25400" cap="flat" cmpd="sng" algn="ctr">
            <a:solidFill>
              <a:srgbClr val="336699">
                <a:alpha val="100000"/>
              </a:srgbClr>
            </a:solidFill>
            <a:prstDash val="solid"/>
            <a:round/>
            <a:headEnd type="none" w="med" len="med"/>
            <a:tailEnd type="none" w="med" len="med"/>
          </a:ln>
        </p:spPr>
      </p:cxnSp>
      <p:sp>
        <p:nvSpPr>
          <p:cNvPr id="10" name="TextBox 9"/>
          <p:cNvSpPr txBox="1"/>
          <p:nvPr/>
        </p:nvSpPr>
        <p:spPr>
          <a:xfrm>
            <a:off x="7146105" y="1619250"/>
            <a:ext cx="3170288" cy="971550"/>
          </a:xfrm>
          <a:prstGeom prst="rect">
            <a:avLst/>
          </a:prstGeom>
          <a:noFill/>
        </p:spPr>
        <p:txBody>
          <a:bodyPr lIns="91440" tIns="45720" rIns="91440" bIns="45720" rtlCol="0" anchor="t">
            <a:noAutofit/>
          </a:bodyPr>
          <a:lstStyle/>
          <a:p>
            <a:pPr marL="0" marR="0" lvl="0" indent="0" algn="l" fontAlgn="t">
              <a:lnSpc>
                <a:spcPct val="100000"/>
              </a:lnSpc>
            </a:pPr>
            <a:r>
              <a:rPr lang="ru-RU" sz="1200" b="1" u="none" spc="0" dirty="0">
                <a:solidFill>
                  <a:srgbClr val="2F658E">
                    <a:alpha val="100000"/>
                  </a:srgbClr>
                </a:solidFill>
                <a:latin typeface="Scada"/>
              </a:rPr>
              <a:t>Ольга Сергеевна </a:t>
            </a:r>
            <a:endParaRPr lang="ru-RU" sz="1200" b="1" u="none" spc="0" dirty="0" smtClean="0">
              <a:solidFill>
                <a:srgbClr val="2F658E">
                  <a:alpha val="100000"/>
                </a:srgbClr>
              </a:solidFill>
              <a:latin typeface="Scada"/>
            </a:endParaRPr>
          </a:p>
          <a:p>
            <a:pPr marL="0" marR="0" lvl="0" indent="0" algn="l" fontAlgn="t">
              <a:lnSpc>
                <a:spcPct val="100000"/>
              </a:lnSpc>
            </a:pPr>
            <a:r>
              <a:rPr lang="ru-RU" sz="1200" b="1" u="none" spc="0" dirty="0" smtClean="0">
                <a:solidFill>
                  <a:srgbClr val="2F658E">
                    <a:alpha val="100000"/>
                  </a:srgbClr>
                </a:solidFill>
                <a:latin typeface="Scada"/>
              </a:rPr>
              <a:t>Образцова</a:t>
            </a:r>
            <a:r>
              <a:rPr lang="ru-RU" sz="1200" b="1" u="none" spc="0" dirty="0">
                <a:solidFill>
                  <a:srgbClr val="2F658E">
                    <a:alpha val="100000"/>
                  </a:srgbClr>
                </a:solidFill>
                <a:latin typeface="Scada"/>
              </a:rPr>
              <a:t>
</a:t>
            </a:r>
            <a:r>
              <a:rPr lang="ru-RU" sz="1200" u="none" spc="0" dirty="0">
                <a:solidFill>
                  <a:srgbClr val="000000">
                    <a:alpha val="100000"/>
                  </a:srgbClr>
                </a:solidFill>
                <a:latin typeface="Scada"/>
              </a:rPr>
              <a:t>Заместитель председателя, начальник отдела по земельным вопросам комитета архитектуры и имущественных отношений администрации Боровичского муниципального района</a:t>
            </a:r>
          </a:p>
        </p:txBody>
      </p:sp>
      <p:sp>
        <p:nvSpPr>
          <p:cNvPr id="11" name="TextBox 10"/>
          <p:cNvSpPr txBox="1"/>
          <p:nvPr/>
        </p:nvSpPr>
        <p:spPr>
          <a:xfrm>
            <a:off x="361950" y="2876550"/>
            <a:ext cx="10077450" cy="361950"/>
          </a:xfrm>
          <a:prstGeom prst="rect">
            <a:avLst/>
          </a:prstGeom>
          <a:noFill/>
        </p:spPr>
        <p:txBody>
          <a:bodyPr lIns="91440" tIns="45720" rIns="91440" bIns="45720" rtlCol="0" anchor="b">
            <a:spAutoFit/>
          </a:bodyPr>
          <a:lstStyle/>
          <a:p>
            <a:pPr marL="0" marR="0" lvl="0" indent="0" algn="l" fontAlgn="b">
              <a:lnSpc>
                <a:spcPct val="100000"/>
              </a:lnSpc>
            </a:pPr>
            <a:r>
              <a:rPr lang="ru-RU" sz="1200" u="none" spc="0">
                <a:solidFill>
                  <a:srgbClr val="777777">
                    <a:alpha val="100000"/>
                  </a:srgbClr>
                </a:solidFill>
                <a:latin typeface="Scada"/>
              </a:rPr>
              <a:t>КОМАНДА ПРОЕКТА</a:t>
            </a:r>
          </a:p>
        </p:txBody>
      </p:sp>
      <p:cxnSp>
        <p:nvCxnSpPr>
          <p:cNvPr id="12" name="Прямая соединительная линия 11"/>
          <p:cNvCxnSpPr/>
          <p:nvPr/>
        </p:nvCxnSpPr>
        <p:spPr>
          <a:xfrm>
            <a:off x="361950" y="3314700"/>
            <a:ext cx="10077450" cy="0"/>
          </a:xfrm>
          <a:prstGeom prst="line">
            <a:avLst/>
          </a:prstGeom>
          <a:ln w="25400" cap="flat" cmpd="sng" algn="ctr">
            <a:solidFill>
              <a:srgbClr val="336699">
                <a:alpha val="100000"/>
              </a:srgbClr>
            </a:solidFill>
            <a:prstDash val="solid"/>
            <a:round/>
            <a:headEnd type="none" w="med" len="med"/>
            <a:tailEnd type="none" w="med" len="med"/>
          </a:ln>
        </p:spPr>
      </p:cxnSp>
      <p:sp>
        <p:nvSpPr>
          <p:cNvPr id="13" name="TextBox 12"/>
          <p:cNvSpPr txBox="1"/>
          <p:nvPr/>
        </p:nvSpPr>
        <p:spPr>
          <a:xfrm>
            <a:off x="361950" y="3600450"/>
            <a:ext cx="2162175" cy="971550"/>
          </a:xfrm>
          <a:prstGeom prst="rect">
            <a:avLst/>
          </a:prstGeom>
          <a:noFill/>
        </p:spPr>
        <p:txBody>
          <a:bodyPr lIns="91440" tIns="45720" rIns="91440" bIns="45720" rtlCol="0" anchor="t">
            <a:normAutofit/>
          </a:bodyPr>
          <a:lstStyle/>
          <a:p>
            <a:pPr marL="0" marR="0" lvl="0" indent="0" algn="l" fontAlgn="t">
              <a:lnSpc>
                <a:spcPct val="100000"/>
              </a:lnSpc>
            </a:pPr>
            <a:r>
              <a:rPr lang="ru-RU" sz="1000" b="1" u="none" spc="0" dirty="0">
                <a:solidFill>
                  <a:srgbClr val="2F658E">
                    <a:alpha val="100000"/>
                  </a:srgbClr>
                </a:solidFill>
                <a:latin typeface="Scada"/>
              </a:rPr>
              <a:t>Е.В. Зуева
</a:t>
            </a:r>
            <a:r>
              <a:rPr lang="ru-RU" sz="1000" u="none" spc="0" dirty="0">
                <a:solidFill>
                  <a:srgbClr val="000000">
                    <a:alpha val="100000"/>
                  </a:srgbClr>
                </a:solidFill>
                <a:latin typeface="Scada"/>
              </a:rPr>
              <a:t>заведующий отделом муниципального контроля Администрации Боровичского муниципального района</a:t>
            </a:r>
          </a:p>
        </p:txBody>
      </p:sp>
      <p:sp>
        <p:nvSpPr>
          <p:cNvPr id="14" name="TextBox 13"/>
          <p:cNvSpPr txBox="1"/>
          <p:nvPr/>
        </p:nvSpPr>
        <p:spPr>
          <a:xfrm>
            <a:off x="2897634" y="3600450"/>
            <a:ext cx="2141091" cy="971550"/>
          </a:xfrm>
          <a:prstGeom prst="rect">
            <a:avLst/>
          </a:prstGeom>
          <a:noFill/>
        </p:spPr>
        <p:txBody>
          <a:bodyPr lIns="91440" tIns="45720" rIns="91440" bIns="45720" rtlCol="0" anchor="t">
            <a:normAutofit fontScale="92500" lnSpcReduction="20000"/>
          </a:bodyPr>
          <a:lstStyle/>
          <a:p>
            <a:pPr marL="0" marR="0" lvl="0" indent="0" algn="l" fontAlgn="t">
              <a:lnSpc>
                <a:spcPct val="100000"/>
              </a:lnSpc>
            </a:pPr>
            <a:r>
              <a:rPr lang="ru-RU" sz="1100" b="1" u="none" spc="0" dirty="0">
                <a:solidFill>
                  <a:srgbClr val="2F658E">
                    <a:alpha val="100000"/>
                  </a:srgbClr>
                </a:solidFill>
                <a:latin typeface="Scada"/>
              </a:rPr>
              <a:t>О.В. Павлова
</a:t>
            </a:r>
            <a:r>
              <a:rPr lang="ru-RU" sz="1100" u="none" spc="0" dirty="0">
                <a:solidFill>
                  <a:srgbClr val="000000">
                    <a:alpha val="100000"/>
                  </a:srgbClr>
                </a:solidFill>
                <a:latin typeface="Scada"/>
              </a:rPr>
              <a:t>заместитель начальника отдела по земельным вопросам комитета архитектуры и </a:t>
            </a:r>
            <a:r>
              <a:rPr lang="ru-RU" sz="1100" u="none" spc="0" dirty="0" smtClean="0">
                <a:solidFill>
                  <a:srgbClr val="000000">
                    <a:alpha val="100000"/>
                  </a:srgbClr>
                </a:solidFill>
                <a:latin typeface="Scada"/>
              </a:rPr>
              <a:t> </a:t>
            </a:r>
            <a:r>
              <a:rPr lang="ru-RU" sz="1100" u="none" spc="0" dirty="0">
                <a:solidFill>
                  <a:srgbClr val="000000">
                    <a:alpha val="100000"/>
                  </a:srgbClr>
                </a:solidFill>
                <a:latin typeface="Scada"/>
              </a:rPr>
              <a:t>имущественных отношений Администрации Боровичского муниципального района</a:t>
            </a:r>
          </a:p>
        </p:txBody>
      </p:sp>
      <p:sp>
        <p:nvSpPr>
          <p:cNvPr id="15" name="TextBox 14"/>
          <p:cNvSpPr txBox="1"/>
          <p:nvPr/>
        </p:nvSpPr>
        <p:spPr>
          <a:xfrm>
            <a:off x="5400675" y="3600450"/>
            <a:ext cx="2162175" cy="1403522"/>
          </a:xfrm>
          <a:prstGeom prst="rect">
            <a:avLst/>
          </a:prstGeom>
          <a:noFill/>
        </p:spPr>
        <p:txBody>
          <a:bodyPr lIns="91440" tIns="45720" rIns="91440" bIns="45720" rtlCol="0" anchor="t">
            <a:noAutofit/>
          </a:bodyPr>
          <a:lstStyle/>
          <a:p>
            <a:pPr marL="0" marR="0" lvl="0" indent="0" algn="l" fontAlgn="t">
              <a:lnSpc>
                <a:spcPct val="100000"/>
              </a:lnSpc>
            </a:pPr>
            <a:r>
              <a:rPr lang="ru-RU" sz="1000" b="1" u="none" spc="0" dirty="0">
                <a:solidFill>
                  <a:srgbClr val="2F658E">
                    <a:alpha val="100000"/>
                  </a:srgbClr>
                </a:solidFill>
                <a:latin typeface="Scada"/>
              </a:rPr>
              <a:t>О.Г. Яковлева
</a:t>
            </a:r>
            <a:r>
              <a:rPr lang="ru-RU" sz="1000" u="none" spc="0" dirty="0">
                <a:solidFill>
                  <a:srgbClr val="000000">
                    <a:alpha val="100000"/>
                  </a:srgbClr>
                </a:solidFill>
                <a:latin typeface="Scada"/>
              </a:rPr>
              <a:t>заместитель председателя, начальник отдела ЖКХ, дорожного хозяйства, транспорта и охраны окружающей среды комитета </a:t>
            </a:r>
            <a:r>
              <a:rPr lang="ru-RU" sz="1000" u="none" spc="0" dirty="0" err="1">
                <a:solidFill>
                  <a:srgbClr val="000000">
                    <a:alpha val="100000"/>
                  </a:srgbClr>
                </a:solidFill>
                <a:latin typeface="Scada"/>
              </a:rPr>
              <a:t>ЖКДХСТиООС</a:t>
            </a:r>
            <a:r>
              <a:rPr lang="ru-RU" sz="1000" u="none" spc="0" dirty="0">
                <a:solidFill>
                  <a:srgbClr val="000000">
                    <a:alpha val="100000"/>
                  </a:srgbClr>
                </a:solidFill>
                <a:latin typeface="Scada"/>
              </a:rPr>
              <a:t> Администрации Боровичского муниципального района</a:t>
            </a:r>
          </a:p>
        </p:txBody>
      </p:sp>
      <p:sp>
        <p:nvSpPr>
          <p:cNvPr id="17" name="TextBox 16"/>
          <p:cNvSpPr txBox="1"/>
          <p:nvPr/>
        </p:nvSpPr>
        <p:spPr>
          <a:xfrm>
            <a:off x="8154218" y="3600451"/>
            <a:ext cx="2162175" cy="1403522"/>
          </a:xfrm>
          <a:prstGeom prst="rect">
            <a:avLst/>
          </a:prstGeom>
          <a:noFill/>
        </p:spPr>
        <p:txBody>
          <a:bodyPr lIns="91440" tIns="45720" rIns="91440" bIns="45720" rtlCol="0" anchor="t">
            <a:noAutofit/>
          </a:bodyPr>
          <a:lstStyle/>
          <a:p>
            <a:pPr marL="0" marR="0" lvl="0" indent="0" algn="l" fontAlgn="t">
              <a:lnSpc>
                <a:spcPct val="100000"/>
              </a:lnSpc>
            </a:pPr>
            <a:r>
              <a:rPr lang="ru-RU" sz="1000" b="1" u="none" spc="0" dirty="0">
                <a:solidFill>
                  <a:srgbClr val="2F658E">
                    <a:alpha val="100000"/>
                  </a:srgbClr>
                </a:solidFill>
                <a:latin typeface="Scada"/>
              </a:rPr>
              <a:t>Ю.А. </a:t>
            </a:r>
            <a:r>
              <a:rPr lang="ru-RU" sz="1000" b="1" u="none" spc="0" dirty="0" err="1">
                <a:solidFill>
                  <a:srgbClr val="2F658E">
                    <a:alpha val="100000"/>
                  </a:srgbClr>
                </a:solidFill>
                <a:latin typeface="Scada"/>
              </a:rPr>
              <a:t>Дикун</a:t>
            </a:r>
            <a:r>
              <a:rPr lang="ru-RU" sz="1000" b="1" u="none" spc="0" dirty="0">
                <a:solidFill>
                  <a:srgbClr val="2F658E">
                    <a:alpha val="100000"/>
                  </a:srgbClr>
                </a:solidFill>
                <a:latin typeface="Scada"/>
              </a:rPr>
              <a:t>
</a:t>
            </a:r>
            <a:r>
              <a:rPr lang="ru-RU" sz="1000" u="none" spc="0" dirty="0">
                <a:solidFill>
                  <a:srgbClr val="000000">
                    <a:alpha val="100000"/>
                  </a:srgbClr>
                </a:solidFill>
                <a:latin typeface="Scada"/>
              </a:rPr>
              <a:t>главный специалист отдела по управлению и приватизации муниципального имущества комитета архитектуры и </a:t>
            </a:r>
            <a:r>
              <a:rPr lang="ru-RU" sz="1000" u="none" spc="0" dirty="0" smtClean="0">
                <a:solidFill>
                  <a:srgbClr val="000000">
                    <a:alpha val="100000"/>
                  </a:srgbClr>
                </a:solidFill>
                <a:latin typeface="Scada"/>
              </a:rPr>
              <a:t> </a:t>
            </a:r>
            <a:r>
              <a:rPr lang="ru-RU" sz="1000" u="none" spc="0" dirty="0">
                <a:solidFill>
                  <a:srgbClr val="000000">
                    <a:alpha val="100000"/>
                  </a:srgbClr>
                </a:solidFill>
                <a:latin typeface="Scada"/>
              </a:rPr>
              <a:t>имущественных отношений Администрации Боровичского муниципального района</a:t>
            </a:r>
          </a:p>
        </p:txBody>
      </p:sp>
      <p:sp>
        <p:nvSpPr>
          <p:cNvPr id="21" name="TextBox 20"/>
          <p:cNvSpPr txBox="1"/>
          <p:nvPr/>
        </p:nvSpPr>
        <p:spPr>
          <a:xfrm>
            <a:off x="4033490" y="1182916"/>
            <a:ext cx="2448272" cy="276999"/>
          </a:xfrm>
          <a:prstGeom prst="rect">
            <a:avLst/>
          </a:prstGeom>
          <a:noFill/>
        </p:spPr>
        <p:txBody>
          <a:bodyPr wrap="square" rtlCol="0">
            <a:spAutoFit/>
          </a:bodyPr>
          <a:lstStyle/>
          <a:p>
            <a:pPr lvl="0" fontAlgn="b"/>
            <a:r>
              <a:rPr lang="ru-RU" sz="1200" dirty="0" smtClean="0">
                <a:solidFill>
                  <a:srgbClr val="777777">
                    <a:alpha val="100000"/>
                  </a:srgbClr>
                </a:solidFill>
                <a:latin typeface="Scada"/>
              </a:rPr>
              <a:t>КУРАТОР </a:t>
            </a:r>
            <a:r>
              <a:rPr lang="ru-RU" sz="1200" dirty="0">
                <a:solidFill>
                  <a:srgbClr val="777777">
                    <a:alpha val="100000"/>
                  </a:srgbClr>
                </a:solidFill>
                <a:latin typeface="Scada"/>
              </a:rPr>
              <a:t>ПРОЦЕССА</a:t>
            </a:r>
          </a:p>
        </p:txBody>
      </p:sp>
      <p:cxnSp>
        <p:nvCxnSpPr>
          <p:cNvPr id="22" name="Прямая соединительная линия 21"/>
          <p:cNvCxnSpPr/>
          <p:nvPr/>
        </p:nvCxnSpPr>
        <p:spPr>
          <a:xfrm flipV="1">
            <a:off x="4099681" y="1488807"/>
            <a:ext cx="1878087" cy="635"/>
          </a:xfrm>
          <a:prstGeom prst="line">
            <a:avLst/>
          </a:prstGeom>
          <a:ln w="25400" cap="flat" cmpd="sng" algn="ctr">
            <a:solidFill>
              <a:srgbClr val="336699">
                <a:alpha val="100000"/>
              </a:srgbClr>
            </a:solidFill>
            <a:prstDash val="solid"/>
            <a:round/>
            <a:headEnd type="none" w="med" len="med"/>
            <a:tailEnd type="none" w="med" len="med"/>
          </a:ln>
        </p:spPr>
      </p:cxnSp>
      <p:sp>
        <p:nvSpPr>
          <p:cNvPr id="24" name="TextBox 23"/>
          <p:cNvSpPr txBox="1"/>
          <p:nvPr/>
        </p:nvSpPr>
        <p:spPr>
          <a:xfrm>
            <a:off x="4033490" y="1713061"/>
            <a:ext cx="2320528" cy="830997"/>
          </a:xfrm>
          <a:prstGeom prst="rect">
            <a:avLst/>
          </a:prstGeom>
          <a:noFill/>
        </p:spPr>
        <p:txBody>
          <a:bodyPr wrap="square" rtlCol="0">
            <a:spAutoFit/>
          </a:bodyPr>
          <a:lstStyle/>
          <a:p>
            <a:pPr lvl="0" fontAlgn="t"/>
            <a:r>
              <a:rPr lang="ru-RU" sz="1200" b="1" dirty="0" smtClean="0">
                <a:solidFill>
                  <a:srgbClr val="2F658E">
                    <a:alpha val="100000"/>
                  </a:srgbClr>
                </a:solidFill>
                <a:latin typeface="Scada"/>
              </a:rPr>
              <a:t>Олег Сергеевич</a:t>
            </a:r>
          </a:p>
          <a:p>
            <a:pPr lvl="0" fontAlgn="t"/>
            <a:r>
              <a:rPr lang="ru-RU" sz="1200" b="1" dirty="0" smtClean="0">
                <a:solidFill>
                  <a:srgbClr val="2F658E">
                    <a:alpha val="100000"/>
                  </a:srgbClr>
                </a:solidFill>
                <a:latin typeface="Scada"/>
              </a:rPr>
              <a:t>Статуев </a:t>
            </a:r>
            <a:r>
              <a:rPr lang="ru-RU" sz="1200" b="1" dirty="0">
                <a:solidFill>
                  <a:srgbClr val="2F658E">
                    <a:alpha val="100000"/>
                  </a:srgbClr>
                </a:solidFill>
                <a:latin typeface="Scada"/>
              </a:rPr>
              <a:t>
</a:t>
            </a:r>
            <a:r>
              <a:rPr lang="ru-RU" sz="1200" dirty="0" smtClean="0">
                <a:solidFill>
                  <a:srgbClr val="000000">
                    <a:alpha val="100000"/>
                  </a:srgbClr>
                </a:solidFill>
                <a:latin typeface="Scada"/>
              </a:rPr>
              <a:t>Руководитель проекта АО «ПСР» ГК РОСАТОМ»</a:t>
            </a:r>
            <a:endParaRPr lang="ru-RU" sz="1200" dirty="0">
              <a:solidFill>
                <a:srgbClr val="000000">
                  <a:alpha val="100000"/>
                </a:srgbClr>
              </a:solidFill>
              <a:latin typeface="Scad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smtClean="0">
                <a:solidFill>
                  <a:srgbClr val="000000">
                    <a:alpha val="100000"/>
                  </a:srgbClr>
                </a:solidFill>
                <a:latin typeface="Scada"/>
              </a:rPr>
              <a:t>ЭФФЕКТ ОТ ВНЕДРЕНИЯ 1,2/5</a:t>
            </a:r>
            <a:endParaRPr lang="ru-RU" sz="2200" b="1" u="none" spc="0" dirty="0">
              <a:solidFill>
                <a:srgbClr val="000000">
                  <a:alpha val="100000"/>
                </a:srgbClr>
              </a:solidFill>
              <a:latin typeface="Scada"/>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161729050"/>
              </p:ext>
            </p:extLst>
          </p:nvPr>
        </p:nvGraphicFramePr>
        <p:xfrm>
          <a:off x="305345" y="873412"/>
          <a:ext cx="10225137" cy="2076950"/>
        </p:xfrm>
        <a:graphic>
          <a:graphicData uri="http://schemas.openxmlformats.org/drawingml/2006/table">
            <a:tbl>
              <a:tblPr firstRow="1" bandRow="1"/>
              <a:tblGrid>
                <a:gridCol w="1765933">
                  <a:extLst>
                    <a:ext uri="{9D8B030D-6E8A-4147-A177-3AD203B41FA5}">
                      <a16:colId xmlns:a16="http://schemas.microsoft.com/office/drawing/2014/main" val="20000"/>
                    </a:ext>
                  </a:extLst>
                </a:gridCol>
                <a:gridCol w="4809719">
                  <a:extLst>
                    <a:ext uri="{9D8B030D-6E8A-4147-A177-3AD203B41FA5}">
                      <a16:colId xmlns:a16="http://schemas.microsoft.com/office/drawing/2014/main" val="20001"/>
                    </a:ext>
                  </a:extLst>
                </a:gridCol>
                <a:gridCol w="1029378">
                  <a:extLst>
                    <a:ext uri="{9D8B030D-6E8A-4147-A177-3AD203B41FA5}">
                      <a16:colId xmlns:a16="http://schemas.microsoft.com/office/drawing/2014/main" val="20002"/>
                    </a:ext>
                  </a:extLst>
                </a:gridCol>
                <a:gridCol w="973183">
                  <a:extLst>
                    <a:ext uri="{9D8B030D-6E8A-4147-A177-3AD203B41FA5}">
                      <a16:colId xmlns:a16="http://schemas.microsoft.com/office/drawing/2014/main" val="20003"/>
                    </a:ext>
                  </a:extLst>
                </a:gridCol>
                <a:gridCol w="1646924">
                  <a:extLst>
                    <a:ext uri="{9D8B030D-6E8A-4147-A177-3AD203B41FA5}">
                      <a16:colId xmlns:a16="http://schemas.microsoft.com/office/drawing/2014/main" val="1565046776"/>
                    </a:ext>
                  </a:extLst>
                </a:gridCol>
              </a:tblGrid>
              <a:tr h="827270">
                <a:tc>
                  <a:txBody>
                    <a:bodyPr/>
                    <a:lstStyle/>
                    <a:p>
                      <a:pPr marL="38100" marR="38100" lvl="0" indent="0" algn="l" fontAlgn="t">
                        <a:lnSpc>
                          <a:spcPct val="100000"/>
                        </a:lnSpc>
                      </a:pPr>
                      <a:r>
                        <a:rPr lang="ru-RU" sz="1400" b="1" u="none" spc="0" dirty="0" smtClean="0">
                          <a:solidFill>
                            <a:srgbClr val="000000">
                              <a:alpha val="100000"/>
                            </a:srgbClr>
                          </a:solidFill>
                          <a:latin typeface="Scada"/>
                        </a:rPr>
                        <a:t>№ мероприятия согласно Плану</a:t>
                      </a:r>
                      <a:endParaRPr lang="ru-RU" sz="14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smtClean="0">
                          <a:solidFill>
                            <a:srgbClr val="000000">
                              <a:alpha val="100000"/>
                            </a:srgbClr>
                          </a:solidFill>
                          <a:latin typeface="Scada"/>
                        </a:rPr>
                        <a:t>Наименование мероприятия согласно Плану</a:t>
                      </a:r>
                      <a:endParaRPr lang="ru-RU" sz="14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a:solidFill>
                            <a:srgbClr val="000000">
                              <a:alpha val="100000"/>
                            </a:srgbClr>
                          </a:solidFill>
                          <a:latin typeface="Scada"/>
                        </a:rPr>
                        <a:t>План</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a:solidFill>
                            <a:srgbClr val="000000">
                              <a:alpha val="100000"/>
                            </a:srgbClr>
                          </a:solidFill>
                          <a:latin typeface="Scada"/>
                        </a:rPr>
                        <a:t>Факт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smtClean="0">
                          <a:solidFill>
                            <a:srgbClr val="000000">
                              <a:alpha val="100000"/>
                            </a:srgbClr>
                          </a:solidFill>
                          <a:latin typeface="Scada"/>
                        </a:rPr>
                        <a:t>Эффект (сокращение ВПП)</a:t>
                      </a:r>
                      <a:endParaRPr lang="ru-RU" sz="14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10000"/>
                  </a:ext>
                </a:extLst>
              </a:tr>
              <a:tr h="510443">
                <a:tc>
                  <a:txBody>
                    <a:bodyPr/>
                    <a:lstStyle/>
                    <a:p>
                      <a:pPr marL="38100" marR="38100" lvl="0" indent="0" algn="l" fontAlgn="t">
                        <a:lnSpc>
                          <a:spcPct val="100000"/>
                        </a:lnSpc>
                      </a:pPr>
                      <a:r>
                        <a:rPr lang="ru-RU" sz="1200" u="none" spc="0" dirty="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1200" u="none" spc="0" baseline="0" dirty="0" smtClean="0">
                          <a:solidFill>
                            <a:srgbClr val="000000">
                              <a:alpha val="100000"/>
                            </a:srgbClr>
                          </a:solidFill>
                          <a:latin typeface="Scada"/>
                        </a:rPr>
                        <a:t>Исключение дублирования исполняемых функций (минимизирование срока сбора информации (0,5 дня) (стандартизация)</a:t>
                      </a:r>
                      <a:endParaRPr lang="ru-RU" sz="1200" u="none" spc="0" dirty="0" smtClean="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30.06.2024</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30.06.2024</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0,5 дня</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299225">
                <a:tc>
                  <a:txBody>
                    <a:bodyPr/>
                    <a:lstStyle/>
                    <a:p>
                      <a:pPr marL="38100" marR="38100" lvl="0" indent="0" algn="l" fontAlgn="t">
                        <a:lnSpc>
                          <a:spcPct val="100000"/>
                        </a:lnSpc>
                      </a:pPr>
                      <a:r>
                        <a:rPr lang="ru-RU" sz="1200" u="none" spc="0" dirty="0" smtClean="0">
                          <a:solidFill>
                            <a:srgbClr val="000000">
                              <a:alpha val="100000"/>
                            </a:srgbClr>
                          </a:solidFill>
                          <a:latin typeface="Scada"/>
                        </a:rPr>
                        <a:t>2</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1200" u="none" spc="0" dirty="0" smtClean="0">
                          <a:solidFill>
                            <a:srgbClr val="000000">
                              <a:alpha val="100000"/>
                            </a:srgbClr>
                          </a:solidFill>
                          <a:latin typeface="Scada"/>
                        </a:rPr>
                        <a:t>Разработка алгоритма межструктурного взаимодействия (исключение излишних действий и этапов (05, дня) (стандартизация)</a:t>
                      </a:r>
                      <a:endParaRPr lang="ru-RU" sz="12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30.06.2024</a:t>
                      </a:r>
                      <a:endParaRPr lang="ru-RU" sz="12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30.06.2024</a:t>
                      </a:r>
                      <a:endParaRPr lang="ru-RU" sz="12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0,5 дня</a:t>
                      </a:r>
                      <a:endParaRPr lang="ru-RU" sz="12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889170596"/>
                  </a:ext>
                </a:extLst>
              </a:tr>
            </a:tbl>
          </a:graphicData>
        </a:graphic>
      </p:graphicFrame>
      <p:cxnSp>
        <p:nvCxnSpPr>
          <p:cNvPr id="12" name="Прямая соединительная линия 11"/>
          <p:cNvCxnSpPr/>
          <p:nvPr/>
        </p:nvCxnSpPr>
        <p:spPr>
          <a:xfrm flipH="1">
            <a:off x="5400675" y="2824512"/>
            <a:ext cx="17239" cy="4483717"/>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Группа 14"/>
          <p:cNvGrpSpPr/>
          <p:nvPr/>
        </p:nvGrpSpPr>
        <p:grpSpPr>
          <a:xfrm>
            <a:off x="613516" y="2374086"/>
            <a:ext cx="1519872" cy="858952"/>
            <a:chOff x="2058989" y="971264"/>
            <a:chExt cx="1519872" cy="2275810"/>
          </a:xfrm>
        </p:grpSpPr>
        <p:sp>
          <p:nvSpPr>
            <p:cNvPr id="16" name="Прямоугольник 15"/>
            <p:cNvSpPr/>
            <p:nvPr/>
          </p:nvSpPr>
          <p:spPr>
            <a:xfrm>
              <a:off x="2068393" y="971264"/>
              <a:ext cx="1510468" cy="11749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p:cNvSpPr txBox="1"/>
            <p:nvPr/>
          </p:nvSpPr>
          <p:spPr>
            <a:xfrm>
              <a:off x="2058989" y="2072134"/>
              <a:ext cx="1510468" cy="11749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1" algn="l" defTabSz="1244600">
                <a:lnSpc>
                  <a:spcPct val="90000"/>
                </a:lnSpc>
                <a:spcBef>
                  <a:spcPct val="0"/>
                </a:spcBef>
                <a:spcAft>
                  <a:spcPct val="15000"/>
                </a:spcAft>
              </a:pPr>
              <a:r>
                <a:rPr lang="ru-RU" sz="2000" kern="1200" dirty="0" smtClean="0">
                  <a:effectLst>
                    <a:outerShdw blurRad="38100" dist="38100" dir="2700000" algn="tl">
                      <a:srgbClr val="000000">
                        <a:alpha val="43137"/>
                      </a:srgbClr>
                    </a:outerShdw>
                  </a:effectLst>
                </a:rPr>
                <a:t>Было</a:t>
              </a:r>
              <a:endParaRPr lang="ru-RU" sz="2000" kern="1200" dirty="0">
                <a:effectLst>
                  <a:outerShdw blurRad="38100" dist="38100" dir="2700000" algn="tl">
                    <a:srgbClr val="000000">
                      <a:alpha val="43137"/>
                    </a:srgbClr>
                  </a:outerShdw>
                </a:effectLst>
              </a:endParaRPr>
            </a:p>
          </p:txBody>
        </p:sp>
      </p:grpSp>
      <p:grpSp>
        <p:nvGrpSpPr>
          <p:cNvPr id="18" name="Группа 17"/>
          <p:cNvGrpSpPr/>
          <p:nvPr/>
        </p:nvGrpSpPr>
        <p:grpSpPr>
          <a:xfrm>
            <a:off x="5445982" y="2407230"/>
            <a:ext cx="3368438" cy="883636"/>
            <a:chOff x="3757125" y="2682514"/>
            <a:chExt cx="3368438" cy="2371728"/>
          </a:xfrm>
        </p:grpSpPr>
        <p:sp>
          <p:nvSpPr>
            <p:cNvPr id="19" name="Прямоугольник 18"/>
            <p:cNvSpPr/>
            <p:nvPr/>
          </p:nvSpPr>
          <p:spPr>
            <a:xfrm>
              <a:off x="5097209" y="2682514"/>
              <a:ext cx="2028354" cy="15777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p:cNvSpPr txBox="1"/>
            <p:nvPr/>
          </p:nvSpPr>
          <p:spPr>
            <a:xfrm>
              <a:off x="3757125" y="3802522"/>
              <a:ext cx="2028354" cy="12517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1" algn="l" defTabSz="1244600">
                <a:lnSpc>
                  <a:spcPct val="90000"/>
                </a:lnSpc>
                <a:spcBef>
                  <a:spcPct val="0"/>
                </a:spcBef>
                <a:spcAft>
                  <a:spcPct val="15000"/>
                </a:spcAft>
              </a:pPr>
              <a:r>
                <a:rPr lang="ru-RU" sz="2000" kern="1200" dirty="0" smtClean="0">
                  <a:solidFill>
                    <a:schemeClr val="tx1"/>
                  </a:solidFill>
                  <a:effectLst>
                    <a:outerShdw blurRad="38100" dist="38100" dir="2700000" algn="tl">
                      <a:srgbClr val="000000">
                        <a:alpha val="43137"/>
                      </a:srgbClr>
                    </a:outerShdw>
                  </a:effectLst>
                </a:rPr>
                <a:t>Стало</a:t>
              </a:r>
              <a:endParaRPr lang="ru-RU" sz="2000" kern="1200" dirty="0">
                <a:solidFill>
                  <a:schemeClr val="tx1"/>
                </a:solidFill>
                <a:effectLst>
                  <a:outerShdw blurRad="38100" dist="38100" dir="2700000" algn="tl">
                    <a:srgbClr val="000000">
                      <a:alpha val="43137"/>
                    </a:srgbClr>
                  </a:outerShdw>
                </a:effectLst>
              </a:endParaRPr>
            </a:p>
          </p:txBody>
        </p:sp>
      </p:grpSp>
      <p:sp>
        <p:nvSpPr>
          <p:cNvPr id="22" name="TextBox 21"/>
          <p:cNvSpPr txBox="1"/>
          <p:nvPr/>
        </p:nvSpPr>
        <p:spPr>
          <a:xfrm>
            <a:off x="5417914" y="3130426"/>
            <a:ext cx="4900900" cy="830997"/>
          </a:xfrm>
          <a:prstGeom prst="rect">
            <a:avLst/>
          </a:prstGeom>
          <a:noFill/>
        </p:spPr>
        <p:txBody>
          <a:bodyPr wrap="square" rtlCol="0">
            <a:spAutoFit/>
          </a:bodyPr>
          <a:lstStyle/>
          <a:p>
            <a:pPr marL="285750" indent="-285750">
              <a:buFont typeface="Wingdings" panose="05000000000000000000" pitchFamily="2" charset="2"/>
              <a:buChar char="q"/>
            </a:pPr>
            <a:r>
              <a:rPr lang="ru-RU" sz="1600" dirty="0"/>
              <a:t>Разработана </a:t>
            </a:r>
            <a:r>
              <a:rPr lang="ru-RU" sz="1600" dirty="0" smtClean="0"/>
              <a:t>онлайн </a:t>
            </a:r>
            <a:r>
              <a:rPr lang="ru-RU" sz="1600" dirty="0"/>
              <a:t>– таблица, для </a:t>
            </a:r>
            <a:r>
              <a:rPr lang="ru-RU" sz="1600" dirty="0" smtClean="0"/>
              <a:t>оперативной корректировки </a:t>
            </a:r>
            <a:r>
              <a:rPr lang="ru-RU" sz="1600" dirty="0"/>
              <a:t>требуемой </a:t>
            </a:r>
            <a:r>
              <a:rPr lang="ru-RU" sz="1600" dirty="0" smtClean="0"/>
              <a:t>информации</a:t>
            </a:r>
            <a:endParaRPr lang="ru-RU" sz="1600" dirty="0"/>
          </a:p>
          <a:p>
            <a:pPr lvl="0"/>
            <a:endParaRPr lang="ru-RU" sz="1600" dirty="0">
              <a:solidFill>
                <a:srgbClr val="00B050"/>
              </a:solidFill>
            </a:endParaRPr>
          </a:p>
        </p:txBody>
      </p:sp>
      <p:sp>
        <p:nvSpPr>
          <p:cNvPr id="23" name="TextBox 22"/>
          <p:cNvSpPr txBox="1"/>
          <p:nvPr/>
        </p:nvSpPr>
        <p:spPr>
          <a:xfrm>
            <a:off x="264075" y="3207228"/>
            <a:ext cx="5098426" cy="584775"/>
          </a:xfrm>
          <a:prstGeom prst="rect">
            <a:avLst/>
          </a:prstGeom>
          <a:noFill/>
        </p:spPr>
        <p:txBody>
          <a:bodyPr wrap="square" rtlCol="0">
            <a:spAutoFit/>
          </a:bodyPr>
          <a:lstStyle/>
          <a:p>
            <a:pPr marL="285750" lvl="0" indent="-285750">
              <a:buFont typeface="Wingdings" panose="05000000000000000000" pitchFamily="2" charset="2"/>
              <a:buChar char="q"/>
            </a:pPr>
            <a:r>
              <a:rPr lang="ru-RU" sz="1600" dirty="0" smtClean="0">
                <a:solidFill>
                  <a:srgbClr val="000000">
                    <a:alpha val="100000"/>
                  </a:srgbClr>
                </a:solidFill>
              </a:rPr>
              <a:t>Запрос информации (дублирование запросов), возврат на доработку </a:t>
            </a:r>
            <a:r>
              <a:rPr lang="ru-RU" sz="1600" dirty="0">
                <a:solidFill>
                  <a:srgbClr val="000000">
                    <a:alpha val="100000"/>
                  </a:srgbClr>
                </a:solidFill>
              </a:rPr>
              <a:t>в "ручном" режиме</a:t>
            </a:r>
            <a:r>
              <a:rPr lang="ru-RU" sz="1600" dirty="0" smtClean="0">
                <a:solidFill>
                  <a:srgbClr val="000000">
                    <a:alpha val="100000"/>
                  </a:srgbClr>
                </a:solidFill>
              </a:rPr>
              <a:t>.</a:t>
            </a:r>
            <a:r>
              <a:rPr lang="ru-RU" sz="1600" dirty="0">
                <a:solidFill>
                  <a:srgbClr val="000000">
                    <a:alpha val="100000"/>
                  </a:srgbClr>
                </a:solidFill>
              </a:rPr>
              <a:t> </a:t>
            </a:r>
            <a:endParaRPr lang="ru-RU" sz="1600" dirty="0"/>
          </a:p>
        </p:txBody>
      </p:sp>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662" y="4207644"/>
            <a:ext cx="3954375" cy="2406572"/>
          </a:xfrm>
          <a:prstGeom prst="rect">
            <a:avLst/>
          </a:prstGeom>
          <a:ln>
            <a:solidFill>
              <a:srgbClr val="00206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Прямоугольник 8"/>
          <p:cNvSpPr/>
          <p:nvPr/>
        </p:nvSpPr>
        <p:spPr>
          <a:xfrm>
            <a:off x="5456088" y="6839928"/>
            <a:ext cx="5343525" cy="446597"/>
          </a:xfrm>
          <a:prstGeom prst="rect">
            <a:avLst/>
          </a:prstGeom>
        </p:spPr>
        <p:txBody>
          <a:bodyPr>
            <a:spAutoFit/>
          </a:bodyPr>
          <a:lstStyle/>
          <a:p>
            <a:pPr>
              <a:lnSpc>
                <a:spcPct val="107000"/>
              </a:lnSpc>
              <a:spcAft>
                <a:spcPts val="800"/>
              </a:spcAft>
            </a:pPr>
            <a:r>
              <a:rPr lang="ru-RU" sz="11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https://</a:t>
            </a:r>
            <a:r>
              <a:rPr lang="ru-RU" sz="11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docs.google.com/spreadsheets/d/1ttfx8NLHEUGUI0xbTtklWFPpwHAOtebOG4m7zgQ1ISI/edit?usp=sharing</a:t>
            </a:r>
            <a:endParaRPr lang="ru-RU"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03" y="3956781"/>
            <a:ext cx="2602843" cy="3299316"/>
          </a:xfrm>
          <a:prstGeom prst="rect">
            <a:avLst/>
          </a:prstGeom>
          <a:ln>
            <a:solidFill>
              <a:srgbClr val="00206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6905" y="4358687"/>
            <a:ext cx="2517685" cy="2967121"/>
          </a:xfrm>
          <a:prstGeom prst="rect">
            <a:avLst/>
          </a:prstGeom>
          <a:ln>
            <a:solidFill>
              <a:srgbClr val="00206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75069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smtClean="0">
                <a:solidFill>
                  <a:srgbClr val="000000">
                    <a:alpha val="100000"/>
                  </a:srgbClr>
                </a:solidFill>
                <a:latin typeface="Scada"/>
              </a:rPr>
              <a:t>ЭФФЕКТ ОТ ВНЕДРЕНИЯ </a:t>
            </a:r>
            <a:r>
              <a:rPr lang="ru-RU" sz="2200" b="1" dirty="0" smtClean="0">
                <a:solidFill>
                  <a:srgbClr val="000000">
                    <a:alpha val="100000"/>
                  </a:srgbClr>
                </a:solidFill>
                <a:latin typeface="Scada"/>
              </a:rPr>
              <a:t>3,4</a:t>
            </a:r>
            <a:r>
              <a:rPr lang="ru-RU" sz="2200" b="1" u="none" spc="0" dirty="0" smtClean="0">
                <a:solidFill>
                  <a:srgbClr val="000000">
                    <a:alpha val="100000"/>
                  </a:srgbClr>
                </a:solidFill>
                <a:latin typeface="Scada"/>
              </a:rPr>
              <a:t>/5</a:t>
            </a:r>
            <a:endParaRPr lang="ru-RU" sz="2200" b="1" u="none" spc="0" dirty="0">
              <a:solidFill>
                <a:srgbClr val="000000">
                  <a:alpha val="100000"/>
                </a:srgbClr>
              </a:solidFill>
              <a:latin typeface="Scada"/>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41710970"/>
              </p:ext>
            </p:extLst>
          </p:nvPr>
        </p:nvGraphicFramePr>
        <p:xfrm>
          <a:off x="296726" y="860983"/>
          <a:ext cx="10225137" cy="1994727"/>
        </p:xfrm>
        <a:graphic>
          <a:graphicData uri="http://schemas.openxmlformats.org/drawingml/2006/table">
            <a:tbl>
              <a:tblPr firstRow="1" bandRow="1"/>
              <a:tblGrid>
                <a:gridCol w="1765933">
                  <a:extLst>
                    <a:ext uri="{9D8B030D-6E8A-4147-A177-3AD203B41FA5}">
                      <a16:colId xmlns:a16="http://schemas.microsoft.com/office/drawing/2014/main" val="20000"/>
                    </a:ext>
                  </a:extLst>
                </a:gridCol>
                <a:gridCol w="4809719">
                  <a:extLst>
                    <a:ext uri="{9D8B030D-6E8A-4147-A177-3AD203B41FA5}">
                      <a16:colId xmlns:a16="http://schemas.microsoft.com/office/drawing/2014/main" val="20001"/>
                    </a:ext>
                  </a:extLst>
                </a:gridCol>
                <a:gridCol w="1029378">
                  <a:extLst>
                    <a:ext uri="{9D8B030D-6E8A-4147-A177-3AD203B41FA5}">
                      <a16:colId xmlns:a16="http://schemas.microsoft.com/office/drawing/2014/main" val="20002"/>
                    </a:ext>
                  </a:extLst>
                </a:gridCol>
                <a:gridCol w="973183">
                  <a:extLst>
                    <a:ext uri="{9D8B030D-6E8A-4147-A177-3AD203B41FA5}">
                      <a16:colId xmlns:a16="http://schemas.microsoft.com/office/drawing/2014/main" val="20003"/>
                    </a:ext>
                  </a:extLst>
                </a:gridCol>
                <a:gridCol w="1646924">
                  <a:extLst>
                    <a:ext uri="{9D8B030D-6E8A-4147-A177-3AD203B41FA5}">
                      <a16:colId xmlns:a16="http://schemas.microsoft.com/office/drawing/2014/main" val="1565046776"/>
                    </a:ext>
                  </a:extLst>
                </a:gridCol>
              </a:tblGrid>
              <a:tr h="827270">
                <a:tc>
                  <a:txBody>
                    <a:bodyPr/>
                    <a:lstStyle/>
                    <a:p>
                      <a:pPr marL="38100" marR="38100" lvl="0" indent="0" algn="l" fontAlgn="t">
                        <a:lnSpc>
                          <a:spcPct val="100000"/>
                        </a:lnSpc>
                      </a:pPr>
                      <a:r>
                        <a:rPr lang="ru-RU" sz="1400" b="1" u="none" spc="0" dirty="0" smtClean="0">
                          <a:solidFill>
                            <a:srgbClr val="000000">
                              <a:alpha val="100000"/>
                            </a:srgbClr>
                          </a:solidFill>
                          <a:latin typeface="Scada"/>
                        </a:rPr>
                        <a:t>№ мероприятия согласно Плану</a:t>
                      </a:r>
                      <a:endParaRPr lang="ru-RU" sz="14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smtClean="0">
                          <a:solidFill>
                            <a:srgbClr val="000000">
                              <a:alpha val="100000"/>
                            </a:srgbClr>
                          </a:solidFill>
                          <a:latin typeface="Scada"/>
                        </a:rPr>
                        <a:t>Наименование мероприятия согласно Плану</a:t>
                      </a:r>
                      <a:endParaRPr lang="ru-RU" sz="14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a:solidFill>
                            <a:srgbClr val="000000">
                              <a:alpha val="100000"/>
                            </a:srgbClr>
                          </a:solidFill>
                          <a:latin typeface="Scada"/>
                        </a:rPr>
                        <a:t>План</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a:solidFill>
                            <a:srgbClr val="000000">
                              <a:alpha val="100000"/>
                            </a:srgbClr>
                          </a:solidFill>
                          <a:latin typeface="Scada"/>
                        </a:rPr>
                        <a:t>Факт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smtClean="0">
                          <a:solidFill>
                            <a:srgbClr val="000000">
                              <a:alpha val="100000"/>
                            </a:srgbClr>
                          </a:solidFill>
                          <a:latin typeface="Scada"/>
                        </a:rPr>
                        <a:t>Эффект (сокращение ВПП)</a:t>
                      </a:r>
                      <a:endParaRPr lang="ru-RU" sz="14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10000"/>
                  </a:ext>
                </a:extLst>
              </a:tr>
              <a:tr h="510443">
                <a:tc>
                  <a:txBody>
                    <a:bodyPr/>
                    <a:lstStyle/>
                    <a:p>
                      <a:pPr marL="38100" marR="38100" lvl="0" indent="0" algn="l" fontAlgn="t">
                        <a:lnSpc>
                          <a:spcPct val="100000"/>
                        </a:lnSpc>
                      </a:pPr>
                      <a:r>
                        <a:rPr lang="ru-RU" sz="1200" u="none" spc="0" dirty="0" smtClean="0">
                          <a:solidFill>
                            <a:srgbClr val="000000">
                              <a:alpha val="100000"/>
                            </a:srgbClr>
                          </a:solidFill>
                          <a:latin typeface="Scada"/>
                        </a:rPr>
                        <a:t>3</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Систематизация используемой информации (сохранение ответов в «базе данных»)</a:t>
                      </a:r>
                      <a:r>
                        <a:rPr lang="ru-RU" sz="1200" u="none" spc="0" baseline="0" dirty="0" smtClean="0">
                          <a:solidFill>
                            <a:srgbClr val="000000">
                              <a:alpha val="100000"/>
                            </a:srgbClr>
                          </a:solidFill>
                          <a:latin typeface="Scada"/>
                        </a:rPr>
                        <a:t> </a:t>
                      </a:r>
                      <a:r>
                        <a:rPr lang="ru-RU" sz="1200" u="none" spc="0" dirty="0" smtClean="0">
                          <a:solidFill>
                            <a:srgbClr val="000000">
                              <a:alpha val="100000"/>
                            </a:srgbClr>
                          </a:solidFill>
                          <a:latin typeface="Scada"/>
                        </a:rPr>
                        <a:t>(сортировка)</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01.07.2024</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01.07.2024</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0,25 дня</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657014">
                <a:tc>
                  <a:txBody>
                    <a:bodyPr/>
                    <a:lstStyle/>
                    <a:p>
                      <a:pPr marL="38100" marR="38100" lvl="0" indent="0" algn="l" fontAlgn="t">
                        <a:lnSpc>
                          <a:spcPct val="100000"/>
                        </a:lnSpc>
                      </a:pPr>
                      <a:r>
                        <a:rPr lang="ru-RU" sz="1200" u="none" spc="0" dirty="0" smtClean="0">
                          <a:solidFill>
                            <a:srgbClr val="000000">
                              <a:alpha val="100000"/>
                            </a:srgbClr>
                          </a:solidFill>
                          <a:latin typeface="Scada"/>
                        </a:rPr>
                        <a:t>4</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chemeClr val="tx1"/>
                          </a:solidFill>
                          <a:latin typeface="Scada"/>
                        </a:rPr>
                        <a:t>Цифровизация процесса (сбор информации с использованием онлайн – таблицы) (стандартизация)</a:t>
                      </a:r>
                      <a:endParaRPr lang="ru-RU" sz="1200" u="none" spc="0" dirty="0">
                        <a:solidFill>
                          <a:schemeClr val="tx1"/>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16.07.2024</a:t>
                      </a:r>
                      <a:endParaRPr lang="ru-RU" sz="12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30.06.2024</a:t>
                      </a:r>
                      <a:endParaRPr lang="ru-RU" sz="12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0,5 дня</a:t>
                      </a:r>
                      <a:endParaRPr lang="ru-RU" sz="1200" u="none" spc="0" dirty="0">
                        <a:solidFill>
                          <a:srgbClr val="000000">
                            <a:alpha val="100000"/>
                          </a:srgbClr>
                        </a:solidFill>
                        <a:latin typeface="Scada"/>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889170596"/>
                  </a:ext>
                </a:extLst>
              </a:tr>
            </a:tbl>
          </a:graphicData>
        </a:graphic>
      </p:graphicFrame>
      <p:cxnSp>
        <p:nvCxnSpPr>
          <p:cNvPr id="12" name="Прямая соединительная линия 11"/>
          <p:cNvCxnSpPr/>
          <p:nvPr/>
        </p:nvCxnSpPr>
        <p:spPr>
          <a:xfrm>
            <a:off x="4553818" y="2995066"/>
            <a:ext cx="0" cy="4169147"/>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Группа 14"/>
          <p:cNvGrpSpPr/>
          <p:nvPr/>
        </p:nvGrpSpPr>
        <p:grpSpPr>
          <a:xfrm>
            <a:off x="613516" y="2374086"/>
            <a:ext cx="1519872" cy="858952"/>
            <a:chOff x="2058989" y="971264"/>
            <a:chExt cx="1519872" cy="2275810"/>
          </a:xfrm>
        </p:grpSpPr>
        <p:sp>
          <p:nvSpPr>
            <p:cNvPr id="16" name="Прямоугольник 15"/>
            <p:cNvSpPr/>
            <p:nvPr/>
          </p:nvSpPr>
          <p:spPr>
            <a:xfrm>
              <a:off x="2068393" y="971264"/>
              <a:ext cx="1510468" cy="11749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p:cNvSpPr txBox="1"/>
            <p:nvPr/>
          </p:nvSpPr>
          <p:spPr>
            <a:xfrm>
              <a:off x="2058989" y="2072134"/>
              <a:ext cx="1510468" cy="11749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1" algn="l" defTabSz="1244600">
                <a:lnSpc>
                  <a:spcPct val="90000"/>
                </a:lnSpc>
                <a:spcBef>
                  <a:spcPct val="0"/>
                </a:spcBef>
                <a:spcAft>
                  <a:spcPct val="15000"/>
                </a:spcAft>
              </a:pPr>
              <a:r>
                <a:rPr lang="ru-RU" sz="2000" kern="1200" dirty="0" smtClean="0">
                  <a:effectLst>
                    <a:outerShdw blurRad="38100" dist="38100" dir="2700000" algn="tl">
                      <a:srgbClr val="000000">
                        <a:alpha val="43137"/>
                      </a:srgbClr>
                    </a:outerShdw>
                  </a:effectLst>
                </a:rPr>
                <a:t>Было</a:t>
              </a:r>
              <a:endParaRPr lang="ru-RU" sz="2000" kern="1200" dirty="0">
                <a:effectLst>
                  <a:outerShdw blurRad="38100" dist="38100" dir="2700000" algn="tl">
                    <a:srgbClr val="000000">
                      <a:alpha val="43137"/>
                    </a:srgbClr>
                  </a:outerShdw>
                </a:effectLst>
              </a:endParaRPr>
            </a:p>
          </p:txBody>
        </p:sp>
      </p:grpSp>
      <p:grpSp>
        <p:nvGrpSpPr>
          <p:cNvPr id="18" name="Группа 17"/>
          <p:cNvGrpSpPr/>
          <p:nvPr/>
        </p:nvGrpSpPr>
        <p:grpSpPr>
          <a:xfrm>
            <a:off x="5445982" y="2407230"/>
            <a:ext cx="3368438" cy="883636"/>
            <a:chOff x="3757125" y="2682514"/>
            <a:chExt cx="3368438" cy="2371728"/>
          </a:xfrm>
        </p:grpSpPr>
        <p:sp>
          <p:nvSpPr>
            <p:cNvPr id="19" name="Прямоугольник 18"/>
            <p:cNvSpPr/>
            <p:nvPr/>
          </p:nvSpPr>
          <p:spPr>
            <a:xfrm>
              <a:off x="5097209" y="2682514"/>
              <a:ext cx="2028354" cy="15777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p:cNvSpPr txBox="1"/>
            <p:nvPr/>
          </p:nvSpPr>
          <p:spPr>
            <a:xfrm>
              <a:off x="3757125" y="3802522"/>
              <a:ext cx="2028354" cy="12517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1" algn="l" defTabSz="1244600">
                <a:lnSpc>
                  <a:spcPct val="90000"/>
                </a:lnSpc>
                <a:spcBef>
                  <a:spcPct val="0"/>
                </a:spcBef>
                <a:spcAft>
                  <a:spcPct val="15000"/>
                </a:spcAft>
              </a:pPr>
              <a:r>
                <a:rPr lang="ru-RU" sz="2000" kern="1200" dirty="0" smtClean="0">
                  <a:solidFill>
                    <a:schemeClr val="tx1"/>
                  </a:solidFill>
                  <a:effectLst>
                    <a:outerShdw blurRad="38100" dist="38100" dir="2700000" algn="tl">
                      <a:srgbClr val="000000">
                        <a:alpha val="43137"/>
                      </a:srgbClr>
                    </a:outerShdw>
                  </a:effectLst>
                </a:rPr>
                <a:t>Стало</a:t>
              </a:r>
              <a:endParaRPr lang="ru-RU" sz="2000" kern="1200" dirty="0">
                <a:solidFill>
                  <a:schemeClr val="tx1"/>
                </a:solidFill>
                <a:effectLst>
                  <a:outerShdw blurRad="38100" dist="38100" dir="2700000" algn="tl">
                    <a:srgbClr val="000000">
                      <a:alpha val="43137"/>
                    </a:srgbClr>
                  </a:outerShdw>
                </a:effectLst>
              </a:endParaRPr>
            </a:p>
          </p:txBody>
        </p:sp>
      </p:grpSp>
      <p:sp>
        <p:nvSpPr>
          <p:cNvPr id="22" name="TextBox 21"/>
          <p:cNvSpPr txBox="1"/>
          <p:nvPr/>
        </p:nvSpPr>
        <p:spPr>
          <a:xfrm>
            <a:off x="5417914" y="3130426"/>
            <a:ext cx="4900900" cy="1323439"/>
          </a:xfrm>
          <a:prstGeom prst="rect">
            <a:avLst/>
          </a:prstGeom>
          <a:noFill/>
        </p:spPr>
        <p:txBody>
          <a:bodyPr wrap="square" rtlCol="0">
            <a:spAutoFit/>
          </a:bodyPr>
          <a:lstStyle/>
          <a:p>
            <a:pPr marL="285750" lvl="0" indent="-285750">
              <a:buFont typeface="Wingdings" panose="05000000000000000000" pitchFamily="2" charset="2"/>
              <a:buChar char="q"/>
            </a:pPr>
            <a:r>
              <a:rPr lang="ru-RU" sz="1600" dirty="0"/>
              <a:t>Сформирована информационная база (папка в общем доступе комитета) ответов на наиболее часто поступающие запросы (с типовой информацией</a:t>
            </a:r>
            <a:r>
              <a:rPr lang="ru-RU" sz="1600" dirty="0" smtClean="0"/>
              <a:t>)</a:t>
            </a:r>
          </a:p>
          <a:p>
            <a:pPr lvl="0"/>
            <a:endParaRPr lang="ru-RU" sz="1600" dirty="0">
              <a:solidFill>
                <a:srgbClr val="00B050"/>
              </a:solidFill>
            </a:endParaRPr>
          </a:p>
        </p:txBody>
      </p:sp>
      <p:sp>
        <p:nvSpPr>
          <p:cNvPr id="23" name="TextBox 22"/>
          <p:cNvSpPr txBox="1"/>
          <p:nvPr/>
        </p:nvSpPr>
        <p:spPr>
          <a:xfrm>
            <a:off x="264075" y="3207228"/>
            <a:ext cx="4289743" cy="1323439"/>
          </a:xfrm>
          <a:prstGeom prst="rect">
            <a:avLst/>
          </a:prstGeom>
          <a:noFill/>
        </p:spPr>
        <p:txBody>
          <a:bodyPr wrap="square" rtlCol="0">
            <a:spAutoFit/>
          </a:bodyPr>
          <a:lstStyle/>
          <a:p>
            <a:pPr marL="285750" lvl="0" indent="-285750">
              <a:buFont typeface="Wingdings" panose="05000000000000000000" pitchFamily="2" charset="2"/>
              <a:buChar char="q"/>
            </a:pPr>
            <a:r>
              <a:rPr lang="ru-RU" sz="1600" dirty="0">
                <a:solidFill>
                  <a:srgbClr val="000000">
                    <a:alpha val="100000"/>
                  </a:srgbClr>
                </a:solidFill>
              </a:rPr>
              <a:t>Отсутствие эффективного  </a:t>
            </a:r>
            <a:r>
              <a:rPr lang="ru-RU" sz="1600" dirty="0" smtClean="0">
                <a:solidFill>
                  <a:srgbClr val="000000">
                    <a:alpha val="100000"/>
                  </a:srgbClr>
                </a:solidFill>
              </a:rPr>
              <a:t>взаимодействия структурных </a:t>
            </a:r>
            <a:r>
              <a:rPr lang="ru-RU" sz="1600" dirty="0">
                <a:solidFill>
                  <a:srgbClr val="000000">
                    <a:alpha val="100000"/>
                  </a:srgbClr>
                </a:solidFill>
              </a:rPr>
              <a:t>подразделений при подготовке ответов на </a:t>
            </a:r>
            <a:r>
              <a:rPr lang="ru-RU" sz="1600" dirty="0" smtClean="0">
                <a:solidFill>
                  <a:srgbClr val="000000">
                    <a:alpha val="100000"/>
                  </a:srgbClr>
                </a:solidFill>
              </a:rPr>
              <a:t>запросы, отсутствие </a:t>
            </a:r>
            <a:r>
              <a:rPr lang="ru-RU" sz="1600" dirty="0">
                <a:solidFill>
                  <a:srgbClr val="000000">
                    <a:alpha val="100000"/>
                  </a:srgbClr>
                </a:solidFill>
              </a:rPr>
              <a:t>базы данных по ранее сформированным ответам</a:t>
            </a:r>
          </a:p>
        </p:txBody>
      </p:sp>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102" y="4346815"/>
            <a:ext cx="2714234" cy="2817398"/>
          </a:xfrm>
          <a:prstGeom prst="rect">
            <a:avLst/>
          </a:prstGeom>
          <a:ln>
            <a:solidFill>
              <a:srgbClr val="00206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 name="Рисунок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6374" y="4799732"/>
            <a:ext cx="3954375" cy="2406572"/>
          </a:xfrm>
          <a:prstGeom prst="rect">
            <a:avLst/>
          </a:prstGeom>
          <a:ln>
            <a:solidFill>
              <a:srgbClr val="00206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393" y="4530667"/>
            <a:ext cx="3244511" cy="2489530"/>
          </a:xfrm>
          <a:prstGeom prst="rect">
            <a:avLst/>
          </a:prstGeom>
          <a:ln>
            <a:solidFill>
              <a:schemeClr val="accent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39747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80975" y="180975"/>
          <a:ext cx="10620375" cy="6838950"/>
          <a:chOff x="180975" y="180975"/>
          <a:chExt cx="10620375" cy="6838950"/>
        </a:xfrm>
      </p:grpSpPr>
      <p:pic>
        <p:nvPicPr>
          <p:cNvPr id="15"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КАРТОЧКА ПРОЕКТА</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70" y="899517"/>
            <a:ext cx="9865096" cy="64087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smtClean="0">
                <a:solidFill>
                  <a:srgbClr val="000000">
                    <a:alpha val="100000"/>
                  </a:srgbClr>
                </a:solidFill>
                <a:latin typeface="Scada"/>
              </a:rPr>
              <a:t>ЭФФЕКТ ОТ ВНЕДРЕНИЯ 5/5</a:t>
            </a:r>
            <a:endParaRPr lang="ru-RU" sz="2200" b="1" u="none" spc="0" dirty="0">
              <a:solidFill>
                <a:srgbClr val="000000">
                  <a:alpha val="100000"/>
                </a:srgbClr>
              </a:solidFill>
              <a:latin typeface="Scada"/>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72034059"/>
              </p:ext>
            </p:extLst>
          </p:nvPr>
        </p:nvGraphicFramePr>
        <p:xfrm>
          <a:off x="622920" y="1025649"/>
          <a:ext cx="9835554" cy="1158240"/>
        </p:xfrm>
        <a:graphic>
          <a:graphicData uri="http://schemas.openxmlformats.org/drawingml/2006/table">
            <a:tbl>
              <a:tblPr firstRow="1" bandRow="1"/>
              <a:tblGrid>
                <a:gridCol w="1698650">
                  <a:extLst>
                    <a:ext uri="{9D8B030D-6E8A-4147-A177-3AD203B41FA5}">
                      <a16:colId xmlns:a16="http://schemas.microsoft.com/office/drawing/2014/main" val="20000"/>
                    </a:ext>
                  </a:extLst>
                </a:gridCol>
                <a:gridCol w="4626466">
                  <a:extLst>
                    <a:ext uri="{9D8B030D-6E8A-4147-A177-3AD203B41FA5}">
                      <a16:colId xmlns:a16="http://schemas.microsoft.com/office/drawing/2014/main" val="20001"/>
                    </a:ext>
                  </a:extLst>
                </a:gridCol>
                <a:gridCol w="990158">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584176">
                  <a:extLst>
                    <a:ext uri="{9D8B030D-6E8A-4147-A177-3AD203B41FA5}">
                      <a16:colId xmlns:a16="http://schemas.microsoft.com/office/drawing/2014/main" val="1565046776"/>
                    </a:ext>
                  </a:extLst>
                </a:gridCol>
              </a:tblGrid>
              <a:tr h="386066">
                <a:tc>
                  <a:txBody>
                    <a:bodyPr/>
                    <a:lstStyle/>
                    <a:p>
                      <a:pPr marL="38100" marR="38100" lvl="0" indent="0" algn="l" fontAlgn="t">
                        <a:lnSpc>
                          <a:spcPct val="100000"/>
                        </a:lnSpc>
                      </a:pPr>
                      <a:r>
                        <a:rPr lang="ru-RU" sz="1400" b="1" u="none" spc="0" dirty="0" smtClean="0">
                          <a:solidFill>
                            <a:srgbClr val="000000">
                              <a:alpha val="100000"/>
                            </a:srgbClr>
                          </a:solidFill>
                          <a:latin typeface="Scada"/>
                        </a:rPr>
                        <a:t>№ мероприятия согласно Плану</a:t>
                      </a:r>
                      <a:endParaRPr lang="ru-RU" sz="14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smtClean="0">
                          <a:solidFill>
                            <a:srgbClr val="000000">
                              <a:alpha val="100000"/>
                            </a:srgbClr>
                          </a:solidFill>
                          <a:latin typeface="Scada"/>
                        </a:rPr>
                        <a:t>Наименование мероприятия согласно Плану</a:t>
                      </a:r>
                      <a:endParaRPr lang="ru-RU" sz="14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a:solidFill>
                            <a:srgbClr val="000000">
                              <a:alpha val="100000"/>
                            </a:srgbClr>
                          </a:solidFill>
                          <a:latin typeface="Scada"/>
                        </a:rPr>
                        <a:t>План</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a:solidFill>
                            <a:srgbClr val="000000">
                              <a:alpha val="100000"/>
                            </a:srgbClr>
                          </a:solidFill>
                          <a:latin typeface="Scada"/>
                        </a:rPr>
                        <a:t>Факт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400" b="1" u="none" spc="0" dirty="0" smtClean="0">
                          <a:solidFill>
                            <a:srgbClr val="000000">
                              <a:alpha val="100000"/>
                            </a:srgbClr>
                          </a:solidFill>
                          <a:latin typeface="Scada"/>
                        </a:rPr>
                        <a:t>Эффект (сокращение ВПП)</a:t>
                      </a:r>
                      <a:endParaRPr lang="ru-RU" sz="14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10000"/>
                  </a:ext>
                </a:extLst>
              </a:tr>
              <a:tr h="216197">
                <a:tc>
                  <a:txBody>
                    <a:bodyPr/>
                    <a:lstStyle/>
                    <a:p>
                      <a:pPr marL="38100" marR="38100" lvl="0" indent="0" algn="l" fontAlgn="t">
                        <a:lnSpc>
                          <a:spcPct val="100000"/>
                        </a:lnSpc>
                      </a:pPr>
                      <a:r>
                        <a:rPr lang="ru-RU" sz="1200" u="none" spc="0" dirty="0">
                          <a:solidFill>
                            <a:srgbClr val="000000">
                              <a:alpha val="100000"/>
                            </a:srgbClr>
                          </a:solidFill>
                          <a:latin typeface="Scada"/>
                        </a:rPr>
                        <a:t>5</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Разработка алгоритма обработки поступившей информации</a:t>
                      </a:r>
                      <a:r>
                        <a:rPr lang="ru-RU" sz="1200" u="none" spc="0" baseline="0" dirty="0" smtClean="0">
                          <a:solidFill>
                            <a:srgbClr val="000000">
                              <a:alpha val="100000"/>
                            </a:srgbClr>
                          </a:solidFill>
                          <a:latin typeface="Scada"/>
                        </a:rPr>
                        <a:t> (разработка шаблона ответа) (сортировка, стандартизация)</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31.07.2024</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31.07.2024</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200" u="none" spc="0" dirty="0" smtClean="0">
                          <a:solidFill>
                            <a:srgbClr val="000000">
                              <a:alpha val="100000"/>
                            </a:srgbClr>
                          </a:solidFill>
                          <a:latin typeface="Scada"/>
                        </a:rPr>
                        <a:t>0,25 дн.</a:t>
                      </a:r>
                      <a:endParaRPr lang="ru-RU" sz="12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bl>
          </a:graphicData>
        </a:graphic>
      </p:graphicFrame>
      <p:cxnSp>
        <p:nvCxnSpPr>
          <p:cNvPr id="12" name="Прямая соединительная линия 11"/>
          <p:cNvCxnSpPr/>
          <p:nvPr/>
        </p:nvCxnSpPr>
        <p:spPr>
          <a:xfrm>
            <a:off x="5400675" y="2339677"/>
            <a:ext cx="0" cy="4968552"/>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Группа 14"/>
          <p:cNvGrpSpPr/>
          <p:nvPr/>
        </p:nvGrpSpPr>
        <p:grpSpPr>
          <a:xfrm>
            <a:off x="622920" y="2374086"/>
            <a:ext cx="1510468" cy="443454"/>
            <a:chOff x="2068393" y="971264"/>
            <a:chExt cx="1510468" cy="1174940"/>
          </a:xfrm>
        </p:grpSpPr>
        <p:sp>
          <p:nvSpPr>
            <p:cNvPr id="16" name="Прямоугольник 15"/>
            <p:cNvSpPr/>
            <p:nvPr/>
          </p:nvSpPr>
          <p:spPr>
            <a:xfrm>
              <a:off x="2068393" y="971264"/>
              <a:ext cx="1510468" cy="11749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p:cNvSpPr txBox="1"/>
            <p:nvPr/>
          </p:nvSpPr>
          <p:spPr>
            <a:xfrm>
              <a:off x="2068393" y="971264"/>
              <a:ext cx="1510468" cy="11749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1" algn="l" defTabSz="1244600">
                <a:lnSpc>
                  <a:spcPct val="90000"/>
                </a:lnSpc>
                <a:spcBef>
                  <a:spcPct val="0"/>
                </a:spcBef>
                <a:spcAft>
                  <a:spcPct val="15000"/>
                </a:spcAft>
              </a:pPr>
              <a:r>
                <a:rPr lang="ru-RU" sz="2000" kern="1200" dirty="0" smtClean="0">
                  <a:effectLst>
                    <a:outerShdw blurRad="38100" dist="38100" dir="2700000" algn="tl">
                      <a:srgbClr val="000000">
                        <a:alpha val="43137"/>
                      </a:srgbClr>
                    </a:outerShdw>
                  </a:effectLst>
                </a:rPr>
                <a:t>Было</a:t>
              </a:r>
              <a:endParaRPr lang="ru-RU" sz="2000" kern="1200" dirty="0">
                <a:effectLst>
                  <a:outerShdw blurRad="38100" dist="38100" dir="2700000" algn="tl">
                    <a:srgbClr val="000000">
                      <a:alpha val="43137"/>
                    </a:srgbClr>
                  </a:outerShdw>
                </a:effectLst>
              </a:endParaRPr>
            </a:p>
          </p:txBody>
        </p:sp>
      </p:grpSp>
      <p:grpSp>
        <p:nvGrpSpPr>
          <p:cNvPr id="18" name="Группа 17"/>
          <p:cNvGrpSpPr/>
          <p:nvPr/>
        </p:nvGrpSpPr>
        <p:grpSpPr>
          <a:xfrm>
            <a:off x="5540697" y="2376515"/>
            <a:ext cx="3273723" cy="618551"/>
            <a:chOff x="3851840" y="2600073"/>
            <a:chExt cx="3273723" cy="1660225"/>
          </a:xfrm>
        </p:grpSpPr>
        <p:sp>
          <p:nvSpPr>
            <p:cNvPr id="19" name="Прямоугольник 18"/>
            <p:cNvSpPr/>
            <p:nvPr/>
          </p:nvSpPr>
          <p:spPr>
            <a:xfrm>
              <a:off x="5097209" y="2682514"/>
              <a:ext cx="2028354" cy="15777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p:cNvSpPr txBox="1"/>
            <p:nvPr/>
          </p:nvSpPr>
          <p:spPr>
            <a:xfrm>
              <a:off x="3851840" y="2600073"/>
              <a:ext cx="2028354" cy="15777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1" algn="l" defTabSz="1244600">
                <a:lnSpc>
                  <a:spcPct val="90000"/>
                </a:lnSpc>
                <a:spcBef>
                  <a:spcPct val="0"/>
                </a:spcBef>
                <a:spcAft>
                  <a:spcPct val="15000"/>
                </a:spcAft>
              </a:pPr>
              <a:r>
                <a:rPr lang="ru-RU" sz="2000" kern="1200" dirty="0" smtClean="0">
                  <a:solidFill>
                    <a:schemeClr val="tx1"/>
                  </a:solidFill>
                  <a:effectLst>
                    <a:outerShdw blurRad="38100" dist="38100" dir="2700000" algn="tl">
                      <a:srgbClr val="000000">
                        <a:alpha val="43137"/>
                      </a:srgbClr>
                    </a:outerShdw>
                  </a:effectLst>
                </a:rPr>
                <a:t>Стало</a:t>
              </a:r>
              <a:endParaRPr lang="ru-RU" sz="2000" kern="1200" dirty="0">
                <a:solidFill>
                  <a:schemeClr val="tx1"/>
                </a:solidFill>
                <a:effectLst>
                  <a:outerShdw blurRad="38100" dist="38100" dir="2700000" algn="tl">
                    <a:srgbClr val="000000">
                      <a:alpha val="43137"/>
                    </a:srgbClr>
                  </a:outerShdw>
                </a:effectLst>
              </a:endParaRPr>
            </a:p>
          </p:txBody>
        </p:sp>
      </p:grpSp>
      <p:sp>
        <p:nvSpPr>
          <p:cNvPr id="22" name="TextBox 21"/>
          <p:cNvSpPr txBox="1"/>
          <p:nvPr/>
        </p:nvSpPr>
        <p:spPr>
          <a:xfrm>
            <a:off x="5538500" y="2817540"/>
            <a:ext cx="4900900" cy="830997"/>
          </a:xfrm>
          <a:prstGeom prst="rect">
            <a:avLst/>
          </a:prstGeom>
          <a:noFill/>
        </p:spPr>
        <p:txBody>
          <a:bodyPr wrap="square" rtlCol="0">
            <a:spAutoFit/>
          </a:bodyPr>
          <a:lstStyle/>
          <a:p>
            <a:pPr marL="285750" indent="-285750">
              <a:buFont typeface="Wingdings" panose="05000000000000000000" pitchFamily="2" charset="2"/>
              <a:buChar char="q"/>
            </a:pPr>
            <a:r>
              <a:rPr lang="ru-RU" sz="1600" dirty="0" smtClean="0"/>
              <a:t>Проанализированы </a:t>
            </a:r>
            <a:r>
              <a:rPr lang="ru-RU" sz="1600" dirty="0"/>
              <a:t>наиболее часто поступающие запросы (с типовой информацией), на основании которых разработаны шаблоны ответов </a:t>
            </a:r>
            <a:endParaRPr lang="ru-RU" dirty="0"/>
          </a:p>
        </p:txBody>
      </p:sp>
      <p:sp>
        <p:nvSpPr>
          <p:cNvPr id="23" name="TextBox 22"/>
          <p:cNvSpPr txBox="1"/>
          <p:nvPr/>
        </p:nvSpPr>
        <p:spPr>
          <a:xfrm>
            <a:off x="682428" y="2817540"/>
            <a:ext cx="4718247" cy="830997"/>
          </a:xfrm>
          <a:prstGeom prst="rect">
            <a:avLst/>
          </a:prstGeom>
          <a:noFill/>
        </p:spPr>
        <p:txBody>
          <a:bodyPr wrap="square" rtlCol="0">
            <a:spAutoFit/>
          </a:bodyPr>
          <a:lstStyle/>
          <a:p>
            <a:pPr marL="285750" indent="-285750">
              <a:buFont typeface="Wingdings" panose="05000000000000000000" pitchFamily="2" charset="2"/>
              <a:buChar char="q"/>
            </a:pPr>
            <a:r>
              <a:rPr lang="ru-RU" sz="1600" dirty="0" smtClean="0">
                <a:solidFill>
                  <a:srgbClr val="000000">
                    <a:alpha val="100000"/>
                  </a:srgbClr>
                </a:solidFill>
              </a:rPr>
              <a:t>Анализ </a:t>
            </a:r>
            <a:r>
              <a:rPr lang="ru-RU" sz="1600" dirty="0">
                <a:solidFill>
                  <a:srgbClr val="000000">
                    <a:alpha val="100000"/>
                  </a:srgbClr>
                </a:solidFill>
              </a:rPr>
              <a:t>документов, </a:t>
            </a:r>
            <a:r>
              <a:rPr lang="ru-RU" sz="1600" dirty="0" smtClean="0">
                <a:solidFill>
                  <a:srgbClr val="000000">
                    <a:alpha val="100000"/>
                  </a:srgbClr>
                </a:solidFill>
              </a:rPr>
              <a:t>привлечение </a:t>
            </a:r>
            <a:r>
              <a:rPr lang="ru-RU" sz="1600" dirty="0">
                <a:solidFill>
                  <a:srgbClr val="000000">
                    <a:alpha val="100000"/>
                  </a:srgbClr>
                </a:solidFill>
              </a:rPr>
              <a:t>дополнительных ресурсов при </a:t>
            </a:r>
            <a:r>
              <a:rPr lang="ru-RU" sz="1600" dirty="0" smtClean="0">
                <a:solidFill>
                  <a:srgbClr val="000000">
                    <a:alpha val="100000"/>
                  </a:srgbClr>
                </a:solidFill>
              </a:rPr>
              <a:t>оформлении запроса</a:t>
            </a:r>
            <a:endParaRPr lang="ru-RU" dirty="0"/>
          </a:p>
        </p:txBody>
      </p:sp>
      <p:pic>
        <p:nvPicPr>
          <p:cNvPr id="21" name="Рисунок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066" y="3894758"/>
            <a:ext cx="2591292" cy="3488095"/>
          </a:xfrm>
          <a:prstGeom prst="rect">
            <a:avLst/>
          </a:prstGeom>
          <a:ln>
            <a:solidFill>
              <a:srgbClr val="00206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20" y="3779837"/>
            <a:ext cx="2273398" cy="3272374"/>
          </a:xfrm>
          <a:prstGeom prst="rect">
            <a:avLst/>
          </a:prstGeom>
          <a:ln>
            <a:solidFill>
              <a:srgbClr val="00206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4125" y="4195380"/>
            <a:ext cx="2186703" cy="3203774"/>
          </a:xfrm>
          <a:prstGeom prst="rect">
            <a:avLst/>
          </a:prstGeom>
          <a:ln>
            <a:solidFill>
              <a:srgbClr val="00206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7328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smtClean="0">
                <a:solidFill>
                  <a:srgbClr val="000000">
                    <a:alpha val="100000"/>
                  </a:srgbClr>
                </a:solidFill>
                <a:latin typeface="Scada"/>
              </a:rPr>
              <a:t>ЭФФЕКТ ОТ ВНЕДРЕНИЯ</a:t>
            </a:r>
            <a:endParaRPr lang="ru-RU" sz="2200" b="1" u="none" spc="0" dirty="0">
              <a:solidFill>
                <a:srgbClr val="000000">
                  <a:alpha val="100000"/>
                </a:srgbClr>
              </a:solidFill>
              <a:latin typeface="Scada"/>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10" y="933521"/>
            <a:ext cx="9365792" cy="5692633"/>
          </a:xfrm>
          <a:prstGeom prst="rect">
            <a:avLst/>
          </a:prstGeom>
        </p:spPr>
      </p:pic>
    </p:spTree>
    <p:extLst>
      <p:ext uri="{BB962C8B-B14F-4D97-AF65-F5344CB8AC3E}">
        <p14:creationId xmlns:p14="http://schemas.microsoft.com/office/powerpoint/2010/main" val="988843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3419475"/>
          <a:ext cx="10077450" cy="3781425"/>
          <a:chOff x="361950" y="3419475"/>
          <a:chExt cx="10077450" cy="3781425"/>
        </a:xfrm>
      </p:grpSpPr>
      <p:sp>
        <p:nvSpPr>
          <p:cNvPr id="2" name="TextBox 1"/>
          <p:cNvSpPr txBox="1"/>
          <p:nvPr/>
        </p:nvSpPr>
        <p:spPr>
          <a:xfrm>
            <a:off x="361950" y="3419475"/>
            <a:ext cx="9715500" cy="361950"/>
          </a:xfrm>
          <a:prstGeom prst="rect">
            <a:avLst/>
          </a:prstGeom>
          <a:noFill/>
        </p:spPr>
        <p:txBody>
          <a:bodyPr lIns="91440" tIns="45720" rIns="91440" bIns="45720" rtlCol="0" anchor="b">
            <a:spAutoFit/>
          </a:bodyPr>
          <a:lstStyle/>
          <a:p>
            <a:pPr marL="0" marR="0" lvl="0" indent="0" algn="ctr" fontAlgn="b">
              <a:lnSpc>
                <a:spcPct val="100000"/>
              </a:lnSpc>
            </a:pPr>
            <a:r>
              <a:rPr lang="ru-RU" sz="1600" u="none" spc="0">
                <a:solidFill>
                  <a:srgbClr val="555555">
                    <a:alpha val="100000"/>
                  </a:srgbClr>
                </a:solidFill>
                <a:latin typeface="Scada"/>
              </a:rPr>
              <a:t>Спасибо за внимание.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538162"/>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smtClean="0">
                <a:solidFill>
                  <a:srgbClr val="000000">
                    <a:alpha val="100000"/>
                  </a:srgbClr>
                </a:solidFill>
                <a:latin typeface="Scada"/>
              </a:rPr>
              <a:t>СБОР ФАКТИЧЕСКИХ ДАННЫХ ПРОЦЕССА</a:t>
            </a:r>
            <a:endParaRPr lang="ru-RU" sz="2200" b="1" u="none" spc="0" dirty="0">
              <a:solidFill>
                <a:srgbClr val="000000">
                  <a:alpha val="100000"/>
                </a:srgbClr>
              </a:solidFill>
              <a:latin typeface="Scada"/>
            </a:endParaRPr>
          </a:p>
          <a:p>
            <a:pPr marL="0" marR="0" lvl="0" indent="0" algn="r" fontAlgn="b">
              <a:lnSpc>
                <a:spcPct val="100000"/>
              </a:lnSpc>
            </a:pPr>
            <a:endParaRPr lang="ru-RU" sz="2200" b="1" u="none" spc="0" dirty="0">
              <a:solidFill>
                <a:srgbClr val="000000">
                  <a:alpha val="100000"/>
                </a:srgbClr>
              </a:solidFill>
              <a:latin typeface="Scada"/>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91" y="1009727"/>
            <a:ext cx="9823031" cy="5540220"/>
          </a:xfrm>
          <a:prstGeom prst="rect">
            <a:avLst/>
          </a:prstGeom>
        </p:spPr>
      </p:pic>
    </p:spTree>
    <p:extLst>
      <p:ext uri="{BB962C8B-B14F-4D97-AF65-F5344CB8AC3E}">
        <p14:creationId xmlns:p14="http://schemas.microsoft.com/office/powerpoint/2010/main" val="4190806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102"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ТЕКУЩЕГО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324350"/>
          </a:xfrm>
          <a:prstGeom prst="rect">
            <a:avLst/>
          </a:prstGeom>
          <a:noFill/>
        </p:spPr>
        <p:txBody>
          <a:bodyPr lIns="91440" tIns="45720" rIns="91440" bIns="45720" rtlCol="0" anchor="t">
            <a:normAutofit lnSpcReduction="10000"/>
          </a:bodyPr>
          <a:lstStyle/>
          <a:p>
            <a:pPr marL="0" marR="0" lvl="0" indent="0" algn="l" fontAlgn="t">
              <a:lnSpc>
                <a:spcPct val="100000"/>
              </a:lnSpc>
            </a:pPr>
            <a:r>
              <a:rPr lang="ru-RU" sz="1100" b="1" u="none" spc="0" dirty="0">
                <a:solidFill>
                  <a:srgbClr val="2F658E">
                    <a:alpha val="100000"/>
                  </a:srgbClr>
                </a:solidFill>
                <a:latin typeface="Scada"/>
              </a:rPr>
              <a:t>Время протекания процесса:
</a:t>
            </a:r>
            <a:r>
              <a:rPr lang="ru-RU" sz="1200" b="1" u="none" spc="0" dirty="0" smtClean="0">
                <a:solidFill>
                  <a:srgbClr val="000000">
                    <a:alpha val="100000"/>
                  </a:srgbClr>
                </a:solidFill>
                <a:latin typeface="Scada"/>
              </a:rPr>
              <a:t>3 дн</a:t>
            </a:r>
            <a:r>
              <a:rPr lang="ru-RU" sz="1200" b="1" u="none" spc="0" dirty="0">
                <a:solidFill>
                  <a:srgbClr val="000000">
                    <a:alpha val="100000"/>
                  </a:srgbClr>
                </a:solidFill>
                <a:latin typeface="Scada"/>
              </a:rPr>
              <a:t>
</a:t>
            </a:r>
            <a:r>
              <a:rPr lang="ru-RU" sz="1100" b="1" u="sng" spc="0" dirty="0">
                <a:solidFill>
                  <a:srgbClr val="990000">
                    <a:alpha val="100000"/>
                  </a:srgbClr>
                </a:solidFill>
                <a:latin typeface="Scada"/>
              </a:rPr>
              <a:t>Проблемы:
</a:t>
            </a:r>
            <a:r>
              <a:rPr lang="ru-RU" sz="1000" u="none" spc="0" dirty="0">
                <a:solidFill>
                  <a:srgbClr val="000000">
                    <a:alpha val="100000"/>
                  </a:srgbClr>
                </a:solidFill>
                <a:latin typeface="Scada"/>
              </a:rPr>
              <a:t>1. Анализ документов, принятие решения о необходимости сбора дополнительной информации, привлечение дополнительных ресурсов при нетипичных задачах.
2. В "ручном" режиме запрос информации, дублирование запросов.      
3.  Отсутствие эффективного  взаимодействия структурных подразделений при подготовке ответов на запросы
4. Отсутствие базы данных по ранее сформированным ответам
5.  Возврат документов на доработку, перемещение документов в "ручном" режиме. 
6. Наличие излишних действий и этапов.</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Вход</a:t>
            </a:r>
          </a:p>
        </p:txBody>
      </p:sp>
      <p:sp>
        <p:nvSpPr>
          <p:cNvPr id="24" name="TextBox 23"/>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25" name="TextBox 24"/>
          <p:cNvSpPr txBox="1"/>
          <p:nvPr/>
        </p:nvSpPr>
        <p:spPr>
          <a:xfrm>
            <a:off x="72390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Поступление запроса</a:t>
            </a:r>
          </a:p>
        </p:txBody>
      </p:sp>
      <p:sp>
        <p:nvSpPr>
          <p:cNvPr id="26" name="TextBox 25"/>
          <p:cNvSpPr txBox="1"/>
          <p:nvPr/>
        </p:nvSpPr>
        <p:spPr>
          <a:xfrm>
            <a:off x="72390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7" name="Рисунок 26"/>
          <p:cNvPicPr>
            <a:picLocks noChangeAspect="1"/>
          </p:cNvPicPr>
          <p:nvPr/>
        </p:nvPicPr>
        <p:blipFill>
          <a:blip r:embed="rId8"/>
          <a:stretch>
            <a:fillRect/>
          </a:stretch>
        </p:blipFill>
        <p:spPr>
          <a:xfrm>
            <a:off x="2047875" y="2466975"/>
            <a:ext cx="342900" cy="428625"/>
          </a:xfrm>
          <a:prstGeom prst="rect">
            <a:avLst/>
          </a:prstGeom>
          <a:noFill/>
        </p:spPr>
      </p:pic>
      <p:sp>
        <p:nvSpPr>
          <p:cNvPr id="28" name="TextBox 27"/>
          <p:cNvSpPr txBox="1"/>
          <p:nvPr/>
        </p:nvSpPr>
        <p:spPr>
          <a:xfrm>
            <a:off x="2019300" y="1924050"/>
            <a:ext cx="428625" cy="504825"/>
          </a:xfrm>
          <a:prstGeom prst="rect">
            <a:avLst/>
          </a:prstGeom>
          <a:noFill/>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29" name="TextBox 28"/>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30" name="TextBox 29"/>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a:t>
            </a:r>
          </a:p>
        </p:txBody>
      </p:sp>
      <p:sp>
        <p:nvSpPr>
          <p:cNvPr id="31" name="TextBox 30"/>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часа ч</a:t>
            </a:r>
          </a:p>
        </p:txBody>
      </p:sp>
      <p:sp>
        <p:nvSpPr>
          <p:cNvPr id="32" name="TextBox 31"/>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общего отдела</a:t>
            </a:r>
          </a:p>
        </p:txBody>
      </p:sp>
      <p:sp>
        <p:nvSpPr>
          <p:cNvPr id="33" name="TextBox 32"/>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Занесение в систему ЭД</a:t>
            </a:r>
          </a:p>
        </p:txBody>
      </p:sp>
      <p:sp>
        <p:nvSpPr>
          <p:cNvPr id="34" name="TextBox 33"/>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35" name="TextBox 34"/>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36" name="Рисунок 35"/>
          <p:cNvPicPr>
            <a:picLocks noChangeAspect="1"/>
          </p:cNvPicPr>
          <p:nvPr/>
        </p:nvPicPr>
        <p:blipFill>
          <a:blip r:embed="rId7"/>
          <a:stretch>
            <a:fillRect/>
          </a:stretch>
        </p:blipFill>
        <p:spPr>
          <a:xfrm>
            <a:off x="3043238" y="3781425"/>
            <a:ext cx="561975" cy="361950"/>
          </a:xfrm>
          <a:prstGeom prst="rect">
            <a:avLst/>
          </a:prstGeom>
          <a:noFill/>
          <a:effectLst>
            <a:outerShdw blurRad="57150" dist="19050" dir="2700000" algn="br" rotWithShape="0">
              <a:srgbClr val="000000">
                <a:alpha val="50000"/>
              </a:srgbClr>
            </a:outerShdw>
          </a:effectLst>
        </p:spPr>
      </p:pic>
      <p:sp>
        <p:nvSpPr>
          <p:cNvPr id="37" name="TextBox 36"/>
          <p:cNvSpPr txBox="1"/>
          <p:nvPr/>
        </p:nvSpPr>
        <p:spPr>
          <a:xfrm>
            <a:off x="301942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38" name="Рисунок 37"/>
          <p:cNvPicPr>
            <a:picLocks noChangeAspect="1"/>
          </p:cNvPicPr>
          <p:nvPr/>
        </p:nvPicPr>
        <p:blipFill>
          <a:blip r:embed="rId8"/>
          <a:stretch>
            <a:fillRect/>
          </a:stretch>
        </p:blipFill>
        <p:spPr>
          <a:xfrm>
            <a:off x="3819525" y="2466975"/>
            <a:ext cx="342900" cy="428625"/>
          </a:xfrm>
          <a:prstGeom prst="rect">
            <a:avLst/>
          </a:prstGeom>
          <a:noFill/>
        </p:spPr>
      </p:pic>
      <p:sp>
        <p:nvSpPr>
          <p:cNvPr id="39" name="TextBox 38"/>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0" name="TextBox 39"/>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a:t>
            </a:r>
          </a:p>
        </p:txBody>
      </p:sp>
      <p:sp>
        <p:nvSpPr>
          <p:cNvPr id="41" name="TextBox 40"/>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часа ч</a:t>
            </a:r>
          </a:p>
        </p:txBody>
      </p:sp>
      <p:sp>
        <p:nvSpPr>
          <p:cNvPr id="42" name="TextBox 41"/>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Глава администрации</a:t>
            </a:r>
          </a:p>
        </p:txBody>
      </p:sp>
      <p:sp>
        <p:nvSpPr>
          <p:cNvPr id="43" name="TextBox 42"/>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Ознакомление и резолюция на исполнение структурному подразделению</a:t>
            </a:r>
          </a:p>
        </p:txBody>
      </p:sp>
      <p:sp>
        <p:nvSpPr>
          <p:cNvPr id="44" name="TextBox 43"/>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45" name="TextBox 44"/>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6" name="Рисунок 45"/>
          <p:cNvPicPr>
            <a:picLocks noChangeAspect="1"/>
          </p:cNvPicPr>
          <p:nvPr/>
        </p:nvPicPr>
        <p:blipFill>
          <a:blip r:embed="rId7"/>
          <a:stretch>
            <a:fillRect/>
          </a:stretch>
        </p:blipFill>
        <p:spPr>
          <a:xfrm>
            <a:off x="4814888" y="3781425"/>
            <a:ext cx="561975" cy="361950"/>
          </a:xfrm>
          <a:prstGeom prst="rect">
            <a:avLst/>
          </a:prstGeom>
          <a:noFill/>
          <a:effectLst>
            <a:outerShdw blurRad="57150" dist="19050" dir="2700000" algn="br" rotWithShape="0">
              <a:srgbClr val="000000">
                <a:alpha val="50000"/>
              </a:srgbClr>
            </a:outerShdw>
          </a:effectLst>
        </p:spPr>
      </p:pic>
      <p:sp>
        <p:nvSpPr>
          <p:cNvPr id="47" name="TextBox 46"/>
          <p:cNvSpPr txBox="1"/>
          <p:nvPr/>
        </p:nvSpPr>
        <p:spPr>
          <a:xfrm>
            <a:off x="47910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48" name="Рисунок 47"/>
          <p:cNvPicPr>
            <a:picLocks noChangeAspect="1"/>
          </p:cNvPicPr>
          <p:nvPr/>
        </p:nvPicPr>
        <p:blipFill>
          <a:blip r:embed="rId8"/>
          <a:stretch>
            <a:fillRect/>
          </a:stretch>
        </p:blipFill>
        <p:spPr>
          <a:xfrm>
            <a:off x="5581650" y="2466975"/>
            <a:ext cx="342900" cy="428625"/>
          </a:xfrm>
          <a:prstGeom prst="rect">
            <a:avLst/>
          </a:prstGeom>
          <a:noFill/>
        </p:spPr>
      </p:pic>
      <p:sp>
        <p:nvSpPr>
          <p:cNvPr id="49" name="TextBox 48"/>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50" name="TextBox 49"/>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3</a:t>
            </a:r>
          </a:p>
        </p:txBody>
      </p:sp>
      <p:sp>
        <p:nvSpPr>
          <p:cNvPr id="51" name="TextBox 50"/>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часа ч</a:t>
            </a:r>
          </a:p>
        </p:txBody>
      </p:sp>
      <p:sp>
        <p:nvSpPr>
          <p:cNvPr id="52" name="TextBox 51"/>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Председатель комитета</a:t>
            </a:r>
          </a:p>
        </p:txBody>
      </p:sp>
      <p:sp>
        <p:nvSpPr>
          <p:cNvPr id="53" name="TextBox 52"/>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Распределение по отделам, нанесение резолюции</a:t>
            </a:r>
          </a:p>
        </p:txBody>
      </p:sp>
      <p:sp>
        <p:nvSpPr>
          <p:cNvPr id="54" name="TextBox 53"/>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55" name="TextBox 54"/>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56" name="Рисунок 55"/>
          <p:cNvPicPr>
            <a:picLocks noChangeAspect="1"/>
          </p:cNvPicPr>
          <p:nvPr/>
        </p:nvPicPr>
        <p:blipFill>
          <a:blip r:embed="rId7"/>
          <a:stretch>
            <a:fillRect/>
          </a:stretch>
        </p:blipFill>
        <p:spPr>
          <a:xfrm>
            <a:off x="6577013" y="3781425"/>
            <a:ext cx="561975" cy="361950"/>
          </a:xfrm>
          <a:prstGeom prst="rect">
            <a:avLst/>
          </a:prstGeom>
          <a:noFill/>
          <a:effectLst>
            <a:outerShdw blurRad="57150" dist="19050" dir="2700000" algn="br" rotWithShape="0">
              <a:srgbClr val="000000">
                <a:alpha val="50000"/>
              </a:srgbClr>
            </a:outerShdw>
          </a:effectLst>
        </p:spPr>
      </p:pic>
      <p:sp>
        <p:nvSpPr>
          <p:cNvPr id="57" name="TextBox 56"/>
          <p:cNvSpPr txBox="1"/>
          <p:nvPr/>
        </p:nvSpPr>
        <p:spPr>
          <a:xfrm>
            <a:off x="655320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58" name="Рисунок 57"/>
          <p:cNvPicPr>
            <a:picLocks noChangeAspect="1"/>
          </p:cNvPicPr>
          <p:nvPr/>
        </p:nvPicPr>
        <p:blipFill>
          <a:blip r:embed="rId8"/>
          <a:stretch>
            <a:fillRect/>
          </a:stretch>
        </p:blipFill>
        <p:spPr>
          <a:xfrm>
            <a:off x="7343775" y="2466975"/>
            <a:ext cx="342900" cy="428625"/>
          </a:xfrm>
          <a:prstGeom prst="rect">
            <a:avLst/>
          </a:prstGeom>
          <a:noFill/>
        </p:spPr>
      </p:pic>
      <p:sp>
        <p:nvSpPr>
          <p:cNvPr id="59" name="TextBox 58"/>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60" name="TextBox 59"/>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4</a:t>
            </a:r>
          </a:p>
        </p:txBody>
      </p:sp>
      <p:sp>
        <p:nvSpPr>
          <p:cNvPr id="61" name="TextBox 60"/>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часа ч</a:t>
            </a:r>
          </a:p>
        </p:txBody>
      </p:sp>
      <p:sp>
        <p:nvSpPr>
          <p:cNvPr id="62" name="TextBox 61"/>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Начальник отдела по земельным вопросам</a:t>
            </a:r>
          </a:p>
        </p:txBody>
      </p:sp>
      <p:sp>
        <p:nvSpPr>
          <p:cNvPr id="63" name="TextBox 62"/>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Распределение по специалистам отдела и постановка задач</a:t>
            </a:r>
          </a:p>
        </p:txBody>
      </p:sp>
      <p:sp>
        <p:nvSpPr>
          <p:cNvPr id="64" name="TextBox 63"/>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65" name="TextBox 64"/>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66" name="Рисунок 65"/>
          <p:cNvPicPr>
            <a:picLocks noChangeAspect="1"/>
          </p:cNvPicPr>
          <p:nvPr/>
        </p:nvPicPr>
        <p:blipFill>
          <a:blip r:embed="rId7"/>
          <a:stretch>
            <a:fillRect/>
          </a:stretch>
        </p:blipFill>
        <p:spPr>
          <a:xfrm>
            <a:off x="1281113" y="7019925"/>
            <a:ext cx="561975" cy="361950"/>
          </a:xfrm>
          <a:prstGeom prst="rect">
            <a:avLst/>
          </a:prstGeom>
          <a:noFill/>
          <a:effectLst>
            <a:outerShdw blurRad="57150" dist="19050" dir="2700000" algn="br" rotWithShape="0">
              <a:srgbClr val="000000">
                <a:alpha val="50000"/>
              </a:srgbClr>
            </a:outerShdw>
          </a:effectLst>
        </p:spPr>
      </p:pic>
      <p:sp>
        <p:nvSpPr>
          <p:cNvPr id="67" name="TextBox 66"/>
          <p:cNvSpPr txBox="1"/>
          <p:nvPr/>
        </p:nvSpPr>
        <p:spPr>
          <a:xfrm>
            <a:off x="12573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68" name="Рисунок 67"/>
          <p:cNvPicPr>
            <a:picLocks noChangeAspect="1"/>
          </p:cNvPicPr>
          <p:nvPr/>
        </p:nvPicPr>
        <p:blipFill>
          <a:blip r:embed="rId8"/>
          <a:stretch>
            <a:fillRect/>
          </a:stretch>
        </p:blipFill>
        <p:spPr>
          <a:xfrm>
            <a:off x="323850" y="5705475"/>
            <a:ext cx="342900" cy="428625"/>
          </a:xfrm>
          <a:prstGeom prst="rect">
            <a:avLst/>
          </a:prstGeom>
          <a:noFill/>
        </p:spPr>
      </p:pic>
      <p:pic>
        <p:nvPicPr>
          <p:cNvPr id="69" name="Рисунок 68"/>
          <p:cNvPicPr>
            <a:picLocks noChangeAspect="1"/>
          </p:cNvPicPr>
          <p:nvPr/>
        </p:nvPicPr>
        <p:blipFill>
          <a:blip r:embed="rId8"/>
          <a:stretch>
            <a:fillRect/>
          </a:stretch>
        </p:blipFill>
        <p:spPr>
          <a:xfrm>
            <a:off x="2047875" y="5705475"/>
            <a:ext cx="342900" cy="428625"/>
          </a:xfrm>
          <a:prstGeom prst="rect">
            <a:avLst/>
          </a:prstGeom>
          <a:noFill/>
        </p:spPr>
      </p:pic>
      <p:sp>
        <p:nvSpPr>
          <p:cNvPr id="70" name="TextBox 69"/>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71" name="TextBox 70"/>
          <p:cNvSpPr txBox="1"/>
          <p:nvPr/>
        </p:nvSpPr>
        <p:spPr>
          <a:xfrm>
            <a:off x="248602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5</a:t>
            </a:r>
          </a:p>
        </p:txBody>
      </p:sp>
      <p:sp>
        <p:nvSpPr>
          <p:cNvPr id="72" name="TextBox 71"/>
          <p:cNvSpPr txBox="1"/>
          <p:nvPr/>
        </p:nvSpPr>
        <p:spPr>
          <a:xfrm>
            <a:off x="284797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73" name="TextBox 72"/>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74" name="TextBox 73"/>
          <p:cNvSpPr txBox="1"/>
          <p:nvPr/>
        </p:nvSpPr>
        <p:spPr>
          <a:xfrm>
            <a:off x="248602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Ознакомление с запросом</a:t>
            </a:r>
          </a:p>
        </p:txBody>
      </p:sp>
      <p:sp>
        <p:nvSpPr>
          <p:cNvPr id="75" name="TextBox 74"/>
          <p:cNvSpPr txBox="1"/>
          <p:nvPr/>
        </p:nvSpPr>
        <p:spPr>
          <a:xfrm>
            <a:off x="248602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76" name="TextBox 75"/>
          <p:cNvSpPr txBox="1"/>
          <p:nvPr/>
        </p:nvSpPr>
        <p:spPr>
          <a:xfrm>
            <a:off x="248602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77" name="Рисунок 76"/>
          <p:cNvPicPr>
            <a:picLocks noChangeAspect="1"/>
          </p:cNvPicPr>
          <p:nvPr/>
        </p:nvPicPr>
        <p:blipFill>
          <a:blip r:embed="rId7"/>
          <a:stretch>
            <a:fillRect/>
          </a:stretch>
        </p:blipFill>
        <p:spPr>
          <a:xfrm>
            <a:off x="3043238" y="7019925"/>
            <a:ext cx="561975" cy="361950"/>
          </a:xfrm>
          <a:prstGeom prst="rect">
            <a:avLst/>
          </a:prstGeom>
          <a:noFill/>
          <a:effectLst>
            <a:outerShdw blurRad="57150" dist="19050" dir="2700000" algn="br" rotWithShape="0">
              <a:srgbClr val="000000">
                <a:alpha val="50000"/>
              </a:srgbClr>
            </a:outerShdw>
          </a:effectLst>
        </p:spPr>
      </p:pic>
      <p:sp>
        <p:nvSpPr>
          <p:cNvPr id="78" name="TextBox 77"/>
          <p:cNvSpPr txBox="1"/>
          <p:nvPr/>
        </p:nvSpPr>
        <p:spPr>
          <a:xfrm>
            <a:off x="301942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79" name="Рисунок 78"/>
          <p:cNvPicPr>
            <a:picLocks noChangeAspect="1"/>
          </p:cNvPicPr>
          <p:nvPr/>
        </p:nvPicPr>
        <p:blipFill>
          <a:blip r:embed="rId8"/>
          <a:stretch>
            <a:fillRect/>
          </a:stretch>
        </p:blipFill>
        <p:spPr>
          <a:xfrm>
            <a:off x="3819525" y="5705475"/>
            <a:ext cx="342900" cy="428625"/>
          </a:xfrm>
          <a:prstGeom prst="rect">
            <a:avLst/>
          </a:prstGeom>
          <a:noFill/>
        </p:spPr>
      </p:pic>
      <p:sp>
        <p:nvSpPr>
          <p:cNvPr id="80" name="TextBox 79"/>
          <p:cNvSpPr txBox="1"/>
          <p:nvPr/>
        </p:nvSpPr>
        <p:spPr>
          <a:xfrm>
            <a:off x="424815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81" name="TextBox 80"/>
          <p:cNvSpPr txBox="1"/>
          <p:nvPr/>
        </p:nvSpPr>
        <p:spPr>
          <a:xfrm>
            <a:off x="424815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6</a:t>
            </a:r>
          </a:p>
        </p:txBody>
      </p:sp>
      <p:sp>
        <p:nvSpPr>
          <p:cNvPr id="82" name="TextBox 81"/>
          <p:cNvSpPr txBox="1"/>
          <p:nvPr/>
        </p:nvSpPr>
        <p:spPr>
          <a:xfrm>
            <a:off x="4610100"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83" name="TextBox 82"/>
          <p:cNvSpPr txBox="1"/>
          <p:nvPr/>
        </p:nvSpPr>
        <p:spPr>
          <a:xfrm>
            <a:off x="424815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84" name="TextBox 83"/>
          <p:cNvSpPr txBox="1"/>
          <p:nvPr/>
        </p:nvSpPr>
        <p:spPr>
          <a:xfrm>
            <a:off x="424815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Анализ на предмет необходимости дополнительной информации</a:t>
            </a:r>
          </a:p>
        </p:txBody>
      </p:sp>
      <p:sp>
        <p:nvSpPr>
          <p:cNvPr id="85" name="TextBox 84"/>
          <p:cNvSpPr txBox="1"/>
          <p:nvPr/>
        </p:nvSpPr>
        <p:spPr>
          <a:xfrm>
            <a:off x="424815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86" name="TextBox 85"/>
          <p:cNvSpPr txBox="1"/>
          <p:nvPr/>
        </p:nvSpPr>
        <p:spPr>
          <a:xfrm>
            <a:off x="424815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87" name="Рисунок 86"/>
          <p:cNvPicPr>
            <a:picLocks noChangeAspect="1"/>
          </p:cNvPicPr>
          <p:nvPr/>
        </p:nvPicPr>
        <p:blipFill>
          <a:blip r:embed="rId3"/>
          <a:stretch>
            <a:fillRect/>
          </a:stretch>
        </p:blipFill>
        <p:spPr>
          <a:xfrm>
            <a:off x="4895850" y="6981825"/>
            <a:ext cx="790575" cy="419100"/>
          </a:xfrm>
          <a:prstGeom prst="rect">
            <a:avLst/>
          </a:prstGeom>
          <a:noFill/>
          <a:effectLst>
            <a:outerShdw blurRad="57150" dist="19050" dir="2700000" algn="br" rotWithShape="0">
              <a:srgbClr val="000000">
                <a:alpha val="50000"/>
              </a:srgbClr>
            </a:outerShdw>
          </a:effectLst>
        </p:spPr>
      </p:pic>
      <p:sp>
        <p:nvSpPr>
          <p:cNvPr id="88" name="TextBox 87"/>
          <p:cNvSpPr txBox="1"/>
          <p:nvPr/>
        </p:nvSpPr>
        <p:spPr>
          <a:xfrm>
            <a:off x="4895850" y="69818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1</a:t>
            </a:r>
          </a:p>
        </p:txBody>
      </p:sp>
      <p:pic>
        <p:nvPicPr>
          <p:cNvPr id="89" name="Рисунок 88"/>
          <p:cNvPicPr>
            <a:picLocks noChangeAspect="1"/>
          </p:cNvPicPr>
          <p:nvPr/>
        </p:nvPicPr>
        <p:blipFill>
          <a:blip r:embed="rId7"/>
          <a:stretch>
            <a:fillRect/>
          </a:stretch>
        </p:blipFill>
        <p:spPr>
          <a:xfrm>
            <a:off x="4271963" y="7019925"/>
            <a:ext cx="561975" cy="361950"/>
          </a:xfrm>
          <a:prstGeom prst="rect">
            <a:avLst/>
          </a:prstGeom>
          <a:noFill/>
          <a:effectLst>
            <a:outerShdw blurRad="57150" dist="19050" dir="2700000" algn="br" rotWithShape="0">
              <a:srgbClr val="000000">
                <a:alpha val="50000"/>
              </a:srgbClr>
            </a:outerShdw>
          </a:effectLst>
        </p:spPr>
      </p:pic>
      <p:sp>
        <p:nvSpPr>
          <p:cNvPr id="90" name="TextBox 89"/>
          <p:cNvSpPr txBox="1"/>
          <p:nvPr/>
        </p:nvSpPr>
        <p:spPr>
          <a:xfrm>
            <a:off x="424815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91" name="Рисунок 90"/>
          <p:cNvPicPr>
            <a:picLocks noChangeAspect="1"/>
          </p:cNvPicPr>
          <p:nvPr/>
        </p:nvPicPr>
        <p:blipFill>
          <a:blip r:embed="rId8"/>
          <a:stretch>
            <a:fillRect/>
          </a:stretch>
        </p:blipFill>
        <p:spPr>
          <a:xfrm>
            <a:off x="5581650" y="5705475"/>
            <a:ext cx="342900" cy="428625"/>
          </a:xfrm>
          <a:prstGeom prst="rect">
            <a:avLst/>
          </a:prstGeom>
          <a:noFill/>
        </p:spPr>
      </p:pic>
      <p:sp>
        <p:nvSpPr>
          <p:cNvPr id="92" name="TextBox 91"/>
          <p:cNvSpPr txBox="1"/>
          <p:nvPr/>
        </p:nvSpPr>
        <p:spPr>
          <a:xfrm>
            <a:off x="601027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93" name="TextBox 92"/>
          <p:cNvSpPr txBox="1"/>
          <p:nvPr/>
        </p:nvSpPr>
        <p:spPr>
          <a:xfrm>
            <a:off x="601027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7</a:t>
            </a:r>
          </a:p>
        </p:txBody>
      </p:sp>
      <p:sp>
        <p:nvSpPr>
          <p:cNvPr id="94" name="TextBox 93"/>
          <p:cNvSpPr txBox="1"/>
          <p:nvPr/>
        </p:nvSpPr>
        <p:spPr>
          <a:xfrm>
            <a:off x="63722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95" name="TextBox 94"/>
          <p:cNvSpPr txBox="1"/>
          <p:nvPr/>
        </p:nvSpPr>
        <p:spPr>
          <a:xfrm>
            <a:off x="601027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96" name="TextBox 95"/>
          <p:cNvSpPr txBox="1"/>
          <p:nvPr/>
        </p:nvSpPr>
        <p:spPr>
          <a:xfrm>
            <a:off x="601027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Запрос необходимой информации от структурных подразделений</a:t>
            </a:r>
          </a:p>
        </p:txBody>
      </p:sp>
      <p:sp>
        <p:nvSpPr>
          <p:cNvPr id="97" name="TextBox 96"/>
          <p:cNvSpPr txBox="1"/>
          <p:nvPr/>
        </p:nvSpPr>
        <p:spPr>
          <a:xfrm>
            <a:off x="601027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98" name="TextBox 97"/>
          <p:cNvSpPr txBox="1"/>
          <p:nvPr/>
        </p:nvSpPr>
        <p:spPr>
          <a:xfrm>
            <a:off x="601027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99" name="Рисунок 98"/>
          <p:cNvPicPr>
            <a:picLocks noChangeAspect="1"/>
          </p:cNvPicPr>
          <p:nvPr/>
        </p:nvPicPr>
        <p:blipFill>
          <a:blip r:embed="rId7"/>
          <a:stretch>
            <a:fillRect/>
          </a:stretch>
        </p:blipFill>
        <p:spPr>
          <a:xfrm>
            <a:off x="6577013" y="7019925"/>
            <a:ext cx="561975" cy="361950"/>
          </a:xfrm>
          <a:prstGeom prst="rect">
            <a:avLst/>
          </a:prstGeom>
          <a:noFill/>
          <a:effectLst>
            <a:outerShdw blurRad="57150" dist="19050" dir="2700000" algn="br" rotWithShape="0">
              <a:srgbClr val="000000">
                <a:alpha val="50000"/>
              </a:srgbClr>
            </a:outerShdw>
          </a:effectLst>
        </p:spPr>
      </p:pic>
      <p:sp>
        <p:nvSpPr>
          <p:cNvPr id="100" name="TextBox 99"/>
          <p:cNvSpPr txBox="1"/>
          <p:nvPr/>
        </p:nvSpPr>
        <p:spPr>
          <a:xfrm>
            <a:off x="65532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101" name="Рисунок 100"/>
          <p:cNvPicPr>
            <a:picLocks noChangeAspect="1"/>
          </p:cNvPicPr>
          <p:nvPr/>
        </p:nvPicPr>
        <p:blipFill>
          <a:blip r:embed="rId8"/>
          <a:stretch>
            <a:fillRect/>
          </a:stretch>
        </p:blipFill>
        <p:spPr>
          <a:xfrm>
            <a:off x="7343775" y="5705475"/>
            <a:ext cx="342900" cy="4286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114"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ТЕКУЩЕГО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324350"/>
          </a:xfrm>
          <a:prstGeom prst="rect">
            <a:avLst/>
          </a:prstGeom>
          <a:noFill/>
        </p:spPr>
        <p:txBody>
          <a:bodyPr lIns="91440" tIns="45720" rIns="91440" bIns="45720" rtlCol="0" anchor="t">
            <a:normAutofit lnSpcReduction="10000"/>
          </a:bodyPr>
          <a:lstStyle/>
          <a:p>
            <a:pPr marL="0" marR="0" lvl="0" indent="0" algn="l" fontAlgn="t">
              <a:lnSpc>
                <a:spcPct val="100000"/>
              </a:lnSpc>
            </a:pPr>
            <a:r>
              <a:rPr lang="ru-RU" sz="1100" b="1" u="none" spc="0">
                <a:solidFill>
                  <a:srgbClr val="2F658E">
                    <a:alpha val="100000"/>
                  </a:srgbClr>
                </a:solidFill>
                <a:latin typeface="Scada"/>
              </a:rPr>
              <a:t>Время протекания процесса:
</a:t>
            </a:r>
            <a:r>
              <a:rPr lang="ru-RU" sz="1200" b="1" u="none" spc="0">
                <a:solidFill>
                  <a:srgbClr val="000000">
                    <a:alpha val="100000"/>
                  </a:srgbClr>
                </a:solidFill>
                <a:latin typeface="Scada"/>
              </a:rPr>
              <a:t>23 ч
</a:t>
            </a:r>
            <a:r>
              <a:rPr lang="ru-RU" sz="1100" b="1" u="sng" spc="0">
                <a:solidFill>
                  <a:srgbClr val="990000">
                    <a:alpha val="100000"/>
                  </a:srgbClr>
                </a:solidFill>
                <a:latin typeface="Scada"/>
              </a:rPr>
              <a:t>Проблемы:
</a:t>
            </a:r>
            <a:r>
              <a:rPr lang="ru-RU" sz="1000" u="none" spc="0">
                <a:solidFill>
                  <a:srgbClr val="000000">
                    <a:alpha val="100000"/>
                  </a:srgbClr>
                </a:solidFill>
                <a:latin typeface="Scada"/>
              </a:rPr>
              <a:t>1. Анализ документов, принятие решения о необходимости сбора дополнительной информации, привлечение дополнительных ресурсов при нетипичных задачах.
2. В "ручном" режиме запрос информации, дублирование запросов.      
3.  Отсутствие эффективного  взаимодействия структурных подразделений при подготовке ответов на запросы
4. Отсутствие базы данных по ранее сформированным ответам
5.  Возврат документов на доработку, перемещение документов в "ручном" режиме. 
6. Наличие излишних действий и этапов.</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8</a:t>
            </a:r>
          </a:p>
        </p:txBody>
      </p:sp>
      <p:sp>
        <p:nvSpPr>
          <p:cNvPr id="24" name="TextBox 23"/>
          <p:cNvSpPr txBox="1"/>
          <p:nvPr/>
        </p:nvSpPr>
        <p:spPr>
          <a:xfrm>
            <a:off x="10763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25" name="TextBox 24"/>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26" name="TextBox 25"/>
          <p:cNvSpPr txBox="1"/>
          <p:nvPr/>
        </p:nvSpPr>
        <p:spPr>
          <a:xfrm>
            <a:off x="72390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формирование и печать запроса</a:t>
            </a:r>
          </a:p>
        </p:txBody>
      </p:sp>
      <p:sp>
        <p:nvSpPr>
          <p:cNvPr id="27" name="TextBox 26"/>
          <p:cNvSpPr txBox="1"/>
          <p:nvPr/>
        </p:nvSpPr>
        <p:spPr>
          <a:xfrm>
            <a:off x="72390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28" name="TextBox 27"/>
          <p:cNvSpPr txBox="1"/>
          <p:nvPr/>
        </p:nvSpPr>
        <p:spPr>
          <a:xfrm>
            <a:off x="72390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9" name="Рисунок 28"/>
          <p:cNvPicPr>
            <a:picLocks noChangeAspect="1"/>
          </p:cNvPicPr>
          <p:nvPr/>
        </p:nvPicPr>
        <p:blipFill>
          <a:blip r:embed="rId7"/>
          <a:stretch>
            <a:fillRect/>
          </a:stretch>
        </p:blipFill>
        <p:spPr>
          <a:xfrm>
            <a:off x="1281113" y="3781425"/>
            <a:ext cx="561975" cy="361950"/>
          </a:xfrm>
          <a:prstGeom prst="rect">
            <a:avLst/>
          </a:prstGeom>
          <a:noFill/>
          <a:effectLst>
            <a:outerShdw blurRad="57150" dist="19050" dir="2700000" algn="br" rotWithShape="0">
              <a:srgbClr val="000000">
                <a:alpha val="50000"/>
              </a:srgbClr>
            </a:outerShdw>
          </a:effectLst>
        </p:spPr>
      </p:pic>
      <p:sp>
        <p:nvSpPr>
          <p:cNvPr id="30" name="TextBox 29"/>
          <p:cNvSpPr txBox="1"/>
          <p:nvPr/>
        </p:nvSpPr>
        <p:spPr>
          <a:xfrm>
            <a:off x="125730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31" name="Рисунок 30"/>
          <p:cNvPicPr>
            <a:picLocks noChangeAspect="1"/>
          </p:cNvPicPr>
          <p:nvPr/>
        </p:nvPicPr>
        <p:blipFill>
          <a:blip r:embed="rId8"/>
          <a:stretch>
            <a:fillRect/>
          </a:stretch>
        </p:blipFill>
        <p:spPr>
          <a:xfrm>
            <a:off x="323850" y="2466975"/>
            <a:ext cx="342900" cy="428625"/>
          </a:xfrm>
          <a:prstGeom prst="rect">
            <a:avLst/>
          </a:prstGeom>
          <a:noFill/>
        </p:spPr>
      </p:pic>
      <p:pic>
        <p:nvPicPr>
          <p:cNvPr id="32" name="Рисунок 31"/>
          <p:cNvPicPr>
            <a:picLocks noChangeAspect="1"/>
          </p:cNvPicPr>
          <p:nvPr/>
        </p:nvPicPr>
        <p:blipFill>
          <a:blip r:embed="rId8"/>
          <a:stretch>
            <a:fillRect/>
          </a:stretch>
        </p:blipFill>
        <p:spPr>
          <a:xfrm>
            <a:off x="2047875" y="2466975"/>
            <a:ext cx="342900" cy="428625"/>
          </a:xfrm>
          <a:prstGeom prst="rect">
            <a:avLst/>
          </a:prstGeom>
          <a:noFill/>
        </p:spPr>
      </p:pic>
      <p:sp>
        <p:nvSpPr>
          <p:cNvPr id="33" name="TextBox 32"/>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34" name="TextBox 33"/>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9</a:t>
            </a:r>
          </a:p>
        </p:txBody>
      </p:sp>
      <p:sp>
        <p:nvSpPr>
          <p:cNvPr id="35" name="TextBox 34"/>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36" name="TextBox 35"/>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37" name="TextBox 36"/>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сканирование запроса </a:t>
            </a:r>
          </a:p>
        </p:txBody>
      </p:sp>
      <p:sp>
        <p:nvSpPr>
          <p:cNvPr id="38" name="TextBox 37"/>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39" name="TextBox 38"/>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0" name="Рисунок 39"/>
          <p:cNvPicPr>
            <a:picLocks noChangeAspect="1"/>
          </p:cNvPicPr>
          <p:nvPr/>
        </p:nvPicPr>
        <p:blipFill>
          <a:blip r:embed="rId7"/>
          <a:stretch>
            <a:fillRect/>
          </a:stretch>
        </p:blipFill>
        <p:spPr>
          <a:xfrm>
            <a:off x="3043238" y="3781425"/>
            <a:ext cx="561975" cy="361950"/>
          </a:xfrm>
          <a:prstGeom prst="rect">
            <a:avLst/>
          </a:prstGeom>
          <a:noFill/>
          <a:effectLst>
            <a:outerShdw blurRad="57150" dist="19050" dir="2700000" algn="br" rotWithShape="0">
              <a:srgbClr val="000000">
                <a:alpha val="50000"/>
              </a:srgbClr>
            </a:outerShdw>
          </a:effectLst>
        </p:spPr>
      </p:pic>
      <p:sp>
        <p:nvSpPr>
          <p:cNvPr id="41" name="TextBox 40"/>
          <p:cNvSpPr txBox="1"/>
          <p:nvPr/>
        </p:nvSpPr>
        <p:spPr>
          <a:xfrm>
            <a:off x="301942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42" name="Рисунок 41"/>
          <p:cNvPicPr>
            <a:picLocks noChangeAspect="1"/>
          </p:cNvPicPr>
          <p:nvPr/>
        </p:nvPicPr>
        <p:blipFill>
          <a:blip r:embed="rId8"/>
          <a:stretch>
            <a:fillRect/>
          </a:stretch>
        </p:blipFill>
        <p:spPr>
          <a:xfrm>
            <a:off x="3819525" y="2466975"/>
            <a:ext cx="342900" cy="428625"/>
          </a:xfrm>
          <a:prstGeom prst="rect">
            <a:avLst/>
          </a:prstGeom>
          <a:noFill/>
        </p:spPr>
      </p:pic>
      <p:sp>
        <p:nvSpPr>
          <p:cNvPr id="43" name="TextBox 42"/>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4" name="TextBox 43"/>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10</a:t>
            </a:r>
          </a:p>
        </p:txBody>
      </p:sp>
      <p:sp>
        <p:nvSpPr>
          <p:cNvPr id="45" name="TextBox 44"/>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46" name="TextBox 45"/>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47" name="TextBox 46"/>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направление запроса по отделам</a:t>
            </a:r>
          </a:p>
        </p:txBody>
      </p:sp>
      <p:sp>
        <p:nvSpPr>
          <p:cNvPr id="48" name="TextBox 47"/>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49" name="TextBox 48"/>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50" name="Рисунок 49"/>
          <p:cNvPicPr>
            <a:picLocks noChangeAspect="1"/>
          </p:cNvPicPr>
          <p:nvPr/>
        </p:nvPicPr>
        <p:blipFill>
          <a:blip r:embed="rId7"/>
          <a:stretch>
            <a:fillRect/>
          </a:stretch>
        </p:blipFill>
        <p:spPr>
          <a:xfrm>
            <a:off x="4814888" y="3781425"/>
            <a:ext cx="561975" cy="361950"/>
          </a:xfrm>
          <a:prstGeom prst="rect">
            <a:avLst/>
          </a:prstGeom>
          <a:noFill/>
          <a:effectLst>
            <a:outerShdw blurRad="57150" dist="19050" dir="2700000" algn="br" rotWithShape="0">
              <a:srgbClr val="000000">
                <a:alpha val="50000"/>
              </a:srgbClr>
            </a:outerShdw>
          </a:effectLst>
        </p:spPr>
      </p:pic>
      <p:sp>
        <p:nvSpPr>
          <p:cNvPr id="51" name="TextBox 50"/>
          <p:cNvSpPr txBox="1"/>
          <p:nvPr/>
        </p:nvSpPr>
        <p:spPr>
          <a:xfrm>
            <a:off x="47910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52" name="Рисунок 51"/>
          <p:cNvPicPr>
            <a:picLocks noChangeAspect="1"/>
          </p:cNvPicPr>
          <p:nvPr/>
        </p:nvPicPr>
        <p:blipFill>
          <a:blip r:embed="rId8"/>
          <a:stretch>
            <a:fillRect/>
          </a:stretch>
        </p:blipFill>
        <p:spPr>
          <a:xfrm>
            <a:off x="5581650" y="2466975"/>
            <a:ext cx="342900" cy="428625"/>
          </a:xfrm>
          <a:prstGeom prst="rect">
            <a:avLst/>
          </a:prstGeom>
          <a:noFill/>
        </p:spPr>
      </p:pic>
      <p:sp>
        <p:nvSpPr>
          <p:cNvPr id="53" name="TextBox 52"/>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54" name="TextBox 53"/>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11</a:t>
            </a:r>
          </a:p>
        </p:txBody>
      </p:sp>
      <p:sp>
        <p:nvSpPr>
          <p:cNvPr id="55" name="TextBox 54"/>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56" name="TextBox 55"/>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Структурные подразделения АБМР</a:t>
            </a:r>
          </a:p>
        </p:txBody>
      </p:sp>
      <p:sp>
        <p:nvSpPr>
          <p:cNvPr id="57" name="TextBox 56"/>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Подготовка ответа на запросы </a:t>
            </a:r>
          </a:p>
        </p:txBody>
      </p:sp>
      <p:sp>
        <p:nvSpPr>
          <p:cNvPr id="58" name="TextBox 57"/>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59" name="TextBox 58"/>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60" name="Рисунок 59"/>
          <p:cNvPicPr>
            <a:picLocks noChangeAspect="1"/>
          </p:cNvPicPr>
          <p:nvPr/>
        </p:nvPicPr>
        <p:blipFill>
          <a:blip r:embed="rId3"/>
          <a:stretch>
            <a:fillRect/>
          </a:stretch>
        </p:blipFill>
        <p:spPr>
          <a:xfrm>
            <a:off x="6657975" y="3743325"/>
            <a:ext cx="790575" cy="419100"/>
          </a:xfrm>
          <a:prstGeom prst="rect">
            <a:avLst/>
          </a:prstGeom>
          <a:noFill/>
          <a:effectLst>
            <a:outerShdw blurRad="57150" dist="19050" dir="2700000" algn="br" rotWithShape="0">
              <a:srgbClr val="000000">
                <a:alpha val="50000"/>
              </a:srgbClr>
            </a:outerShdw>
          </a:effectLst>
        </p:spPr>
      </p:pic>
      <p:sp>
        <p:nvSpPr>
          <p:cNvPr id="61" name="TextBox 60"/>
          <p:cNvSpPr txBox="1"/>
          <p:nvPr/>
        </p:nvSpPr>
        <p:spPr>
          <a:xfrm>
            <a:off x="6657975" y="37433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2</a:t>
            </a:r>
          </a:p>
        </p:txBody>
      </p:sp>
      <p:pic>
        <p:nvPicPr>
          <p:cNvPr id="62" name="Рисунок 61"/>
          <p:cNvPicPr>
            <a:picLocks noChangeAspect="1"/>
          </p:cNvPicPr>
          <p:nvPr/>
        </p:nvPicPr>
        <p:blipFill>
          <a:blip r:embed="rId7"/>
          <a:stretch>
            <a:fillRect/>
          </a:stretch>
        </p:blipFill>
        <p:spPr>
          <a:xfrm>
            <a:off x="6034088" y="3781425"/>
            <a:ext cx="561975" cy="361950"/>
          </a:xfrm>
          <a:prstGeom prst="rect">
            <a:avLst/>
          </a:prstGeom>
          <a:noFill/>
          <a:effectLst>
            <a:outerShdw blurRad="57150" dist="19050" dir="2700000" algn="br" rotWithShape="0">
              <a:srgbClr val="000000">
                <a:alpha val="50000"/>
              </a:srgbClr>
            </a:outerShdw>
          </a:effectLst>
        </p:spPr>
      </p:pic>
      <p:sp>
        <p:nvSpPr>
          <p:cNvPr id="63" name="TextBox 62"/>
          <p:cNvSpPr txBox="1"/>
          <p:nvPr/>
        </p:nvSpPr>
        <p:spPr>
          <a:xfrm>
            <a:off x="60102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64" name="Рисунок 63"/>
          <p:cNvPicPr>
            <a:picLocks noChangeAspect="1"/>
          </p:cNvPicPr>
          <p:nvPr/>
        </p:nvPicPr>
        <p:blipFill>
          <a:blip r:embed="rId8"/>
          <a:stretch>
            <a:fillRect/>
          </a:stretch>
        </p:blipFill>
        <p:spPr>
          <a:xfrm>
            <a:off x="7343775" y="2466975"/>
            <a:ext cx="342900" cy="428625"/>
          </a:xfrm>
          <a:prstGeom prst="rect">
            <a:avLst/>
          </a:prstGeom>
          <a:noFill/>
        </p:spPr>
      </p:pic>
      <p:sp>
        <p:nvSpPr>
          <p:cNvPr id="65" name="TextBox 64"/>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66" name="TextBox 65"/>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12</a:t>
            </a:r>
          </a:p>
        </p:txBody>
      </p:sp>
      <p:sp>
        <p:nvSpPr>
          <p:cNvPr id="67" name="TextBox 66"/>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68" name="TextBox 67"/>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Структурные подразделения АБМР</a:t>
            </a:r>
          </a:p>
        </p:txBody>
      </p:sp>
      <p:sp>
        <p:nvSpPr>
          <p:cNvPr id="69" name="TextBox 68"/>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направление ответов на запросы на эл.почту начальника отдела по земельным вопросам</a:t>
            </a:r>
          </a:p>
        </p:txBody>
      </p:sp>
      <p:sp>
        <p:nvSpPr>
          <p:cNvPr id="70" name="TextBox 69"/>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71" name="TextBox 70"/>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72" name="Рисунок 71"/>
          <p:cNvPicPr>
            <a:picLocks noChangeAspect="1"/>
          </p:cNvPicPr>
          <p:nvPr/>
        </p:nvPicPr>
        <p:blipFill>
          <a:blip r:embed="rId7"/>
          <a:stretch>
            <a:fillRect/>
          </a:stretch>
        </p:blipFill>
        <p:spPr>
          <a:xfrm>
            <a:off x="1281113" y="7019925"/>
            <a:ext cx="561975" cy="361950"/>
          </a:xfrm>
          <a:prstGeom prst="rect">
            <a:avLst/>
          </a:prstGeom>
          <a:noFill/>
          <a:effectLst>
            <a:outerShdw blurRad="57150" dist="19050" dir="2700000" algn="br" rotWithShape="0">
              <a:srgbClr val="000000">
                <a:alpha val="50000"/>
              </a:srgbClr>
            </a:outerShdw>
          </a:effectLst>
        </p:spPr>
      </p:pic>
      <p:sp>
        <p:nvSpPr>
          <p:cNvPr id="73" name="TextBox 72"/>
          <p:cNvSpPr txBox="1"/>
          <p:nvPr/>
        </p:nvSpPr>
        <p:spPr>
          <a:xfrm>
            <a:off x="12573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74" name="Рисунок 73"/>
          <p:cNvPicPr>
            <a:picLocks noChangeAspect="1"/>
          </p:cNvPicPr>
          <p:nvPr/>
        </p:nvPicPr>
        <p:blipFill>
          <a:blip r:embed="rId8"/>
          <a:stretch>
            <a:fillRect/>
          </a:stretch>
        </p:blipFill>
        <p:spPr>
          <a:xfrm>
            <a:off x="323850" y="5705475"/>
            <a:ext cx="342900" cy="428625"/>
          </a:xfrm>
          <a:prstGeom prst="rect">
            <a:avLst/>
          </a:prstGeom>
          <a:noFill/>
        </p:spPr>
      </p:pic>
      <p:pic>
        <p:nvPicPr>
          <p:cNvPr id="75" name="Рисунок 74"/>
          <p:cNvPicPr>
            <a:picLocks noChangeAspect="1"/>
          </p:cNvPicPr>
          <p:nvPr/>
        </p:nvPicPr>
        <p:blipFill>
          <a:blip r:embed="rId8"/>
          <a:stretch>
            <a:fillRect/>
          </a:stretch>
        </p:blipFill>
        <p:spPr>
          <a:xfrm>
            <a:off x="2047875" y="5705475"/>
            <a:ext cx="342900" cy="428625"/>
          </a:xfrm>
          <a:prstGeom prst="rect">
            <a:avLst/>
          </a:prstGeom>
          <a:noFill/>
        </p:spPr>
      </p:pic>
      <p:sp>
        <p:nvSpPr>
          <p:cNvPr id="76" name="TextBox 75"/>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77" name="TextBox 76"/>
          <p:cNvSpPr txBox="1"/>
          <p:nvPr/>
        </p:nvSpPr>
        <p:spPr>
          <a:xfrm>
            <a:off x="248602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13</a:t>
            </a:r>
          </a:p>
        </p:txBody>
      </p:sp>
      <p:sp>
        <p:nvSpPr>
          <p:cNvPr id="78" name="TextBox 77"/>
          <p:cNvSpPr txBox="1"/>
          <p:nvPr/>
        </p:nvSpPr>
        <p:spPr>
          <a:xfrm>
            <a:off x="284797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79" name="TextBox 78"/>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80" name="TextBox 79"/>
          <p:cNvSpPr txBox="1"/>
          <p:nvPr/>
        </p:nvSpPr>
        <p:spPr>
          <a:xfrm>
            <a:off x="248602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обобщение информации (уточнение в телефонном режиме у исполнителя спорных моментов)</a:t>
            </a:r>
          </a:p>
        </p:txBody>
      </p:sp>
      <p:sp>
        <p:nvSpPr>
          <p:cNvPr id="81" name="TextBox 80"/>
          <p:cNvSpPr txBox="1"/>
          <p:nvPr/>
        </p:nvSpPr>
        <p:spPr>
          <a:xfrm>
            <a:off x="248602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82" name="TextBox 81"/>
          <p:cNvSpPr txBox="1"/>
          <p:nvPr/>
        </p:nvSpPr>
        <p:spPr>
          <a:xfrm>
            <a:off x="248602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83" name="Рисунок 82"/>
          <p:cNvPicPr>
            <a:picLocks noChangeAspect="1"/>
          </p:cNvPicPr>
          <p:nvPr/>
        </p:nvPicPr>
        <p:blipFill>
          <a:blip r:embed="rId3"/>
          <a:stretch>
            <a:fillRect/>
          </a:stretch>
        </p:blipFill>
        <p:spPr>
          <a:xfrm>
            <a:off x="3133725" y="6981825"/>
            <a:ext cx="790575" cy="419100"/>
          </a:xfrm>
          <a:prstGeom prst="rect">
            <a:avLst/>
          </a:prstGeom>
          <a:noFill/>
          <a:effectLst>
            <a:outerShdw blurRad="57150" dist="19050" dir="2700000" algn="br" rotWithShape="0">
              <a:srgbClr val="000000">
                <a:alpha val="50000"/>
              </a:srgbClr>
            </a:outerShdw>
          </a:effectLst>
        </p:spPr>
      </p:pic>
      <p:sp>
        <p:nvSpPr>
          <p:cNvPr id="84" name="TextBox 83"/>
          <p:cNvSpPr txBox="1"/>
          <p:nvPr/>
        </p:nvSpPr>
        <p:spPr>
          <a:xfrm>
            <a:off x="3133725" y="69818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6</a:t>
            </a:r>
          </a:p>
        </p:txBody>
      </p:sp>
      <p:pic>
        <p:nvPicPr>
          <p:cNvPr id="85" name="Рисунок 84"/>
          <p:cNvPicPr>
            <a:picLocks noChangeAspect="1"/>
          </p:cNvPicPr>
          <p:nvPr/>
        </p:nvPicPr>
        <p:blipFill>
          <a:blip r:embed="rId7"/>
          <a:stretch>
            <a:fillRect/>
          </a:stretch>
        </p:blipFill>
        <p:spPr>
          <a:xfrm>
            <a:off x="2509838" y="7019925"/>
            <a:ext cx="561975" cy="361950"/>
          </a:xfrm>
          <a:prstGeom prst="rect">
            <a:avLst/>
          </a:prstGeom>
          <a:noFill/>
          <a:effectLst>
            <a:outerShdw blurRad="57150" dist="19050" dir="2700000" algn="br" rotWithShape="0">
              <a:srgbClr val="000000">
                <a:alpha val="50000"/>
              </a:srgbClr>
            </a:outerShdw>
          </a:effectLst>
        </p:spPr>
      </p:pic>
      <p:sp>
        <p:nvSpPr>
          <p:cNvPr id="86" name="TextBox 85"/>
          <p:cNvSpPr txBox="1"/>
          <p:nvPr/>
        </p:nvSpPr>
        <p:spPr>
          <a:xfrm>
            <a:off x="248602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87" name="Рисунок 86"/>
          <p:cNvPicPr>
            <a:picLocks noChangeAspect="1"/>
          </p:cNvPicPr>
          <p:nvPr/>
        </p:nvPicPr>
        <p:blipFill>
          <a:blip r:embed="rId8"/>
          <a:stretch>
            <a:fillRect/>
          </a:stretch>
        </p:blipFill>
        <p:spPr>
          <a:xfrm>
            <a:off x="3819525" y="5705475"/>
            <a:ext cx="342900" cy="428625"/>
          </a:xfrm>
          <a:prstGeom prst="rect">
            <a:avLst/>
          </a:prstGeom>
          <a:noFill/>
        </p:spPr>
      </p:pic>
      <p:sp>
        <p:nvSpPr>
          <p:cNvPr id="88" name="TextBox 87"/>
          <p:cNvSpPr txBox="1"/>
          <p:nvPr/>
        </p:nvSpPr>
        <p:spPr>
          <a:xfrm>
            <a:off x="424815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89" name="TextBox 88"/>
          <p:cNvSpPr txBox="1"/>
          <p:nvPr/>
        </p:nvSpPr>
        <p:spPr>
          <a:xfrm>
            <a:off x="424815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14</a:t>
            </a:r>
          </a:p>
        </p:txBody>
      </p:sp>
      <p:sp>
        <p:nvSpPr>
          <p:cNvPr id="90" name="TextBox 89"/>
          <p:cNvSpPr txBox="1"/>
          <p:nvPr/>
        </p:nvSpPr>
        <p:spPr>
          <a:xfrm>
            <a:off x="4610100"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91" name="TextBox 90"/>
          <p:cNvSpPr txBox="1"/>
          <p:nvPr/>
        </p:nvSpPr>
        <p:spPr>
          <a:xfrm>
            <a:off x="424815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Структурные подразделения АБМР</a:t>
            </a:r>
          </a:p>
        </p:txBody>
      </p:sp>
      <p:sp>
        <p:nvSpPr>
          <p:cNvPr id="92" name="TextBox 91"/>
          <p:cNvSpPr txBox="1"/>
          <p:nvPr/>
        </p:nvSpPr>
        <p:spPr>
          <a:xfrm>
            <a:off x="424815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предоставление дополнительной информации</a:t>
            </a:r>
          </a:p>
        </p:txBody>
      </p:sp>
      <p:sp>
        <p:nvSpPr>
          <p:cNvPr id="93" name="TextBox 92"/>
          <p:cNvSpPr txBox="1"/>
          <p:nvPr/>
        </p:nvSpPr>
        <p:spPr>
          <a:xfrm>
            <a:off x="424815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94" name="TextBox 93"/>
          <p:cNvSpPr txBox="1"/>
          <p:nvPr/>
        </p:nvSpPr>
        <p:spPr>
          <a:xfrm>
            <a:off x="424815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95" name="Рисунок 94"/>
          <p:cNvPicPr>
            <a:picLocks noChangeAspect="1"/>
          </p:cNvPicPr>
          <p:nvPr/>
        </p:nvPicPr>
        <p:blipFill>
          <a:blip r:embed="rId5"/>
          <a:stretch>
            <a:fillRect/>
          </a:stretch>
        </p:blipFill>
        <p:spPr>
          <a:xfrm>
            <a:off x="3962400" y="4143375"/>
            <a:ext cx="752475" cy="419100"/>
          </a:xfrm>
          <a:prstGeom prst="rect">
            <a:avLst/>
          </a:prstGeom>
          <a:noFill/>
          <a:effectLst>
            <a:outerShdw blurRad="57150" dist="19050" dir="2700000" algn="br" rotWithShape="0">
              <a:srgbClr val="000000">
                <a:alpha val="50000"/>
              </a:srgbClr>
            </a:outerShdw>
          </a:effectLst>
        </p:spPr>
      </p:pic>
      <p:sp>
        <p:nvSpPr>
          <p:cNvPr id="96" name="TextBox 95"/>
          <p:cNvSpPr txBox="1"/>
          <p:nvPr/>
        </p:nvSpPr>
        <p:spPr>
          <a:xfrm>
            <a:off x="3962400" y="4143375"/>
            <a:ext cx="361950"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11</a:t>
            </a:r>
          </a:p>
        </p:txBody>
      </p:sp>
      <p:pic>
        <p:nvPicPr>
          <p:cNvPr id="97" name="Рисунок 96"/>
          <p:cNvPicPr>
            <a:picLocks noChangeAspect="1"/>
          </p:cNvPicPr>
          <p:nvPr/>
        </p:nvPicPr>
        <p:blipFill>
          <a:blip r:embed="rId3"/>
          <a:stretch>
            <a:fillRect/>
          </a:stretch>
        </p:blipFill>
        <p:spPr>
          <a:xfrm>
            <a:off x="4895850" y="6981825"/>
            <a:ext cx="790575" cy="419100"/>
          </a:xfrm>
          <a:prstGeom prst="rect">
            <a:avLst/>
          </a:prstGeom>
          <a:noFill/>
          <a:effectLst>
            <a:outerShdw blurRad="57150" dist="19050" dir="2700000" algn="br" rotWithShape="0">
              <a:srgbClr val="000000">
                <a:alpha val="50000"/>
              </a:srgbClr>
            </a:outerShdw>
          </a:effectLst>
        </p:spPr>
      </p:pic>
      <p:sp>
        <p:nvSpPr>
          <p:cNvPr id="98" name="TextBox 97"/>
          <p:cNvSpPr txBox="1"/>
          <p:nvPr/>
        </p:nvSpPr>
        <p:spPr>
          <a:xfrm>
            <a:off x="4895850" y="69818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3</a:t>
            </a:r>
          </a:p>
        </p:txBody>
      </p:sp>
      <p:pic>
        <p:nvPicPr>
          <p:cNvPr id="99" name="Рисунок 98"/>
          <p:cNvPicPr>
            <a:picLocks noChangeAspect="1"/>
          </p:cNvPicPr>
          <p:nvPr/>
        </p:nvPicPr>
        <p:blipFill>
          <a:blip r:embed="rId7"/>
          <a:stretch>
            <a:fillRect/>
          </a:stretch>
        </p:blipFill>
        <p:spPr>
          <a:xfrm>
            <a:off x="4271963" y="7019925"/>
            <a:ext cx="561975" cy="361950"/>
          </a:xfrm>
          <a:prstGeom prst="rect">
            <a:avLst/>
          </a:prstGeom>
          <a:noFill/>
          <a:effectLst>
            <a:outerShdw blurRad="57150" dist="19050" dir="2700000" algn="br" rotWithShape="0">
              <a:srgbClr val="000000">
                <a:alpha val="50000"/>
              </a:srgbClr>
            </a:outerShdw>
          </a:effectLst>
        </p:spPr>
      </p:pic>
      <p:sp>
        <p:nvSpPr>
          <p:cNvPr id="100" name="TextBox 99"/>
          <p:cNvSpPr txBox="1"/>
          <p:nvPr/>
        </p:nvSpPr>
        <p:spPr>
          <a:xfrm>
            <a:off x="424815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101" name="Рисунок 100"/>
          <p:cNvPicPr>
            <a:picLocks noChangeAspect="1"/>
          </p:cNvPicPr>
          <p:nvPr/>
        </p:nvPicPr>
        <p:blipFill>
          <a:blip r:embed="rId8"/>
          <a:stretch>
            <a:fillRect/>
          </a:stretch>
        </p:blipFill>
        <p:spPr>
          <a:xfrm>
            <a:off x="5581650" y="5705475"/>
            <a:ext cx="342900" cy="428625"/>
          </a:xfrm>
          <a:prstGeom prst="rect">
            <a:avLst/>
          </a:prstGeom>
          <a:noFill/>
        </p:spPr>
      </p:pic>
      <p:sp>
        <p:nvSpPr>
          <p:cNvPr id="102" name="TextBox 101"/>
          <p:cNvSpPr txBox="1"/>
          <p:nvPr/>
        </p:nvSpPr>
        <p:spPr>
          <a:xfrm>
            <a:off x="601027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103" name="TextBox 102"/>
          <p:cNvSpPr txBox="1"/>
          <p:nvPr/>
        </p:nvSpPr>
        <p:spPr>
          <a:xfrm>
            <a:off x="601027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15</a:t>
            </a:r>
          </a:p>
        </p:txBody>
      </p:sp>
      <p:sp>
        <p:nvSpPr>
          <p:cNvPr id="104" name="TextBox 103"/>
          <p:cNvSpPr txBox="1"/>
          <p:nvPr/>
        </p:nvSpPr>
        <p:spPr>
          <a:xfrm>
            <a:off x="63722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часа ч</a:t>
            </a:r>
          </a:p>
        </p:txBody>
      </p:sp>
      <p:sp>
        <p:nvSpPr>
          <p:cNvPr id="105" name="TextBox 104"/>
          <p:cNvSpPr txBox="1"/>
          <p:nvPr/>
        </p:nvSpPr>
        <p:spPr>
          <a:xfrm>
            <a:off x="601027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106" name="TextBox 105"/>
          <p:cNvSpPr txBox="1"/>
          <p:nvPr/>
        </p:nvSpPr>
        <p:spPr>
          <a:xfrm>
            <a:off x="601027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подготовка проекта ответа на запрос</a:t>
            </a:r>
          </a:p>
        </p:txBody>
      </p:sp>
      <p:sp>
        <p:nvSpPr>
          <p:cNvPr id="107" name="TextBox 106"/>
          <p:cNvSpPr txBox="1"/>
          <p:nvPr/>
        </p:nvSpPr>
        <p:spPr>
          <a:xfrm>
            <a:off x="601027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108" name="TextBox 107"/>
          <p:cNvSpPr txBox="1"/>
          <p:nvPr/>
        </p:nvSpPr>
        <p:spPr>
          <a:xfrm>
            <a:off x="601027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109" name="Рисунок 108"/>
          <p:cNvPicPr>
            <a:picLocks noChangeAspect="1"/>
          </p:cNvPicPr>
          <p:nvPr/>
        </p:nvPicPr>
        <p:blipFill>
          <a:blip r:embed="rId3"/>
          <a:stretch>
            <a:fillRect/>
          </a:stretch>
        </p:blipFill>
        <p:spPr>
          <a:xfrm>
            <a:off x="6657975" y="6981825"/>
            <a:ext cx="790575" cy="419100"/>
          </a:xfrm>
          <a:prstGeom prst="rect">
            <a:avLst/>
          </a:prstGeom>
          <a:noFill/>
          <a:effectLst>
            <a:outerShdw blurRad="57150" dist="19050" dir="2700000" algn="br" rotWithShape="0">
              <a:srgbClr val="000000">
                <a:alpha val="50000"/>
              </a:srgbClr>
            </a:outerShdw>
          </a:effectLst>
        </p:spPr>
      </p:pic>
      <p:sp>
        <p:nvSpPr>
          <p:cNvPr id="110" name="TextBox 109"/>
          <p:cNvSpPr txBox="1"/>
          <p:nvPr/>
        </p:nvSpPr>
        <p:spPr>
          <a:xfrm>
            <a:off x="6657975" y="69818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4</a:t>
            </a:r>
          </a:p>
        </p:txBody>
      </p:sp>
      <p:pic>
        <p:nvPicPr>
          <p:cNvPr id="111" name="Рисунок 110"/>
          <p:cNvPicPr>
            <a:picLocks noChangeAspect="1"/>
          </p:cNvPicPr>
          <p:nvPr/>
        </p:nvPicPr>
        <p:blipFill>
          <a:blip r:embed="rId7"/>
          <a:stretch>
            <a:fillRect/>
          </a:stretch>
        </p:blipFill>
        <p:spPr>
          <a:xfrm>
            <a:off x="6034088" y="7019925"/>
            <a:ext cx="561975" cy="361950"/>
          </a:xfrm>
          <a:prstGeom prst="rect">
            <a:avLst/>
          </a:prstGeom>
          <a:noFill/>
          <a:effectLst>
            <a:outerShdw blurRad="57150" dist="19050" dir="2700000" algn="br" rotWithShape="0">
              <a:srgbClr val="000000">
                <a:alpha val="50000"/>
              </a:srgbClr>
            </a:outerShdw>
          </a:effectLst>
        </p:spPr>
      </p:pic>
      <p:sp>
        <p:nvSpPr>
          <p:cNvPr id="112" name="TextBox 111"/>
          <p:cNvSpPr txBox="1"/>
          <p:nvPr/>
        </p:nvSpPr>
        <p:spPr>
          <a:xfrm>
            <a:off x="601027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113" name="Рисунок 112"/>
          <p:cNvPicPr>
            <a:picLocks noChangeAspect="1"/>
          </p:cNvPicPr>
          <p:nvPr/>
        </p:nvPicPr>
        <p:blipFill>
          <a:blip r:embed="rId8"/>
          <a:stretch>
            <a:fillRect/>
          </a:stretch>
        </p:blipFill>
        <p:spPr>
          <a:xfrm>
            <a:off x="7343775" y="5705475"/>
            <a:ext cx="342900" cy="4286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97"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ТЕКУЩЕГО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324350"/>
          </a:xfrm>
          <a:prstGeom prst="rect">
            <a:avLst/>
          </a:prstGeom>
          <a:noFill/>
        </p:spPr>
        <p:txBody>
          <a:bodyPr lIns="91440" tIns="45720" rIns="91440" bIns="45720" rtlCol="0" anchor="t">
            <a:normAutofit lnSpcReduction="10000"/>
          </a:bodyPr>
          <a:lstStyle/>
          <a:p>
            <a:pPr marL="0" marR="0" lvl="0" indent="0" algn="l" fontAlgn="t">
              <a:lnSpc>
                <a:spcPct val="100000"/>
              </a:lnSpc>
            </a:pPr>
            <a:r>
              <a:rPr lang="ru-RU" sz="1100" b="1" u="none" spc="0">
                <a:solidFill>
                  <a:srgbClr val="2F658E">
                    <a:alpha val="100000"/>
                  </a:srgbClr>
                </a:solidFill>
                <a:latin typeface="Scada"/>
              </a:rPr>
              <a:t>Время протекания процесса:
</a:t>
            </a:r>
            <a:r>
              <a:rPr lang="ru-RU" sz="1200" b="1" u="none" spc="0">
                <a:solidFill>
                  <a:srgbClr val="000000">
                    <a:alpha val="100000"/>
                  </a:srgbClr>
                </a:solidFill>
                <a:latin typeface="Scada"/>
              </a:rPr>
              <a:t>23 ч
</a:t>
            </a:r>
            <a:r>
              <a:rPr lang="ru-RU" sz="1100" b="1" u="sng" spc="0">
                <a:solidFill>
                  <a:srgbClr val="990000">
                    <a:alpha val="100000"/>
                  </a:srgbClr>
                </a:solidFill>
                <a:latin typeface="Scada"/>
              </a:rPr>
              <a:t>Проблемы:
</a:t>
            </a:r>
            <a:r>
              <a:rPr lang="ru-RU" sz="1000" u="none" spc="0">
                <a:solidFill>
                  <a:srgbClr val="000000">
                    <a:alpha val="100000"/>
                  </a:srgbClr>
                </a:solidFill>
                <a:latin typeface="Scada"/>
              </a:rPr>
              <a:t>1. Анализ документов, принятие решения о необходимости сбора дополнительной информации, привлечение дополнительных ресурсов при нетипичных задачах.
2. В "ручном" режиме запрос информации, дублирование запросов.      
3.  Отсутствие эффективного  взаимодействия структурных подразделений при подготовке ответов на запросы
4. Отсутствие базы данных по ранее сформированным ответам
5.  Возврат документов на доработку, перемещение документов в "ручном" режиме. 
6. Наличие излишних действий и этапов.</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16</a:t>
            </a:r>
          </a:p>
        </p:txBody>
      </p:sp>
      <p:sp>
        <p:nvSpPr>
          <p:cNvPr id="24" name="TextBox 23"/>
          <p:cNvSpPr txBox="1"/>
          <p:nvPr/>
        </p:nvSpPr>
        <p:spPr>
          <a:xfrm>
            <a:off x="10763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25" name="TextBox 24"/>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fontScale="77500" lnSpcReduction="20000"/>
          </a:bodyPr>
          <a:lstStyle/>
          <a:p>
            <a:pPr marL="0" marR="0" lvl="0" indent="0" algn="l" fontAlgn="t">
              <a:lnSpc>
                <a:spcPct val="100000"/>
              </a:lnSpc>
            </a:pPr>
            <a:r>
              <a:rPr lang="ru-RU" sz="900" u="none" spc="0">
                <a:solidFill>
                  <a:srgbClr val="000000">
                    <a:alpha val="100000"/>
                  </a:srgbClr>
                </a:solidFill>
                <a:latin typeface="Scada"/>
              </a:rPr>
              <a:t>Начальник отдела по земельным вопросам, Председатель комитета архитектуры и имущественных отношений</a:t>
            </a:r>
          </a:p>
        </p:txBody>
      </p:sp>
      <p:sp>
        <p:nvSpPr>
          <p:cNvPr id="26" name="TextBox 25"/>
          <p:cNvSpPr txBox="1"/>
          <p:nvPr/>
        </p:nvSpPr>
        <p:spPr>
          <a:xfrm>
            <a:off x="72390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согласование текста ответа на запрос</a:t>
            </a:r>
          </a:p>
        </p:txBody>
      </p:sp>
      <p:sp>
        <p:nvSpPr>
          <p:cNvPr id="27" name="TextBox 26"/>
          <p:cNvSpPr txBox="1"/>
          <p:nvPr/>
        </p:nvSpPr>
        <p:spPr>
          <a:xfrm>
            <a:off x="72390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28" name="TextBox 27"/>
          <p:cNvSpPr txBox="1"/>
          <p:nvPr/>
        </p:nvSpPr>
        <p:spPr>
          <a:xfrm>
            <a:off x="72390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9" name="Рисунок 28"/>
          <p:cNvPicPr>
            <a:picLocks noChangeAspect="1"/>
          </p:cNvPicPr>
          <p:nvPr/>
        </p:nvPicPr>
        <p:blipFill>
          <a:blip r:embed="rId7"/>
          <a:stretch>
            <a:fillRect/>
          </a:stretch>
        </p:blipFill>
        <p:spPr>
          <a:xfrm>
            <a:off x="1281113" y="3781425"/>
            <a:ext cx="561975" cy="361950"/>
          </a:xfrm>
          <a:prstGeom prst="rect">
            <a:avLst/>
          </a:prstGeom>
          <a:noFill/>
          <a:effectLst>
            <a:outerShdw blurRad="57150" dist="19050" dir="2700000" algn="br" rotWithShape="0">
              <a:srgbClr val="000000">
                <a:alpha val="50000"/>
              </a:srgbClr>
            </a:outerShdw>
          </a:effectLst>
        </p:spPr>
      </p:pic>
      <p:sp>
        <p:nvSpPr>
          <p:cNvPr id="30" name="TextBox 29"/>
          <p:cNvSpPr txBox="1"/>
          <p:nvPr/>
        </p:nvSpPr>
        <p:spPr>
          <a:xfrm>
            <a:off x="125730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31" name="Рисунок 30"/>
          <p:cNvPicPr>
            <a:picLocks noChangeAspect="1"/>
          </p:cNvPicPr>
          <p:nvPr/>
        </p:nvPicPr>
        <p:blipFill>
          <a:blip r:embed="rId8"/>
          <a:stretch>
            <a:fillRect/>
          </a:stretch>
        </p:blipFill>
        <p:spPr>
          <a:xfrm>
            <a:off x="323850" y="2466975"/>
            <a:ext cx="342900" cy="428625"/>
          </a:xfrm>
          <a:prstGeom prst="rect">
            <a:avLst/>
          </a:prstGeom>
          <a:noFill/>
        </p:spPr>
      </p:pic>
      <p:pic>
        <p:nvPicPr>
          <p:cNvPr id="32" name="Рисунок 31"/>
          <p:cNvPicPr>
            <a:picLocks noChangeAspect="1"/>
          </p:cNvPicPr>
          <p:nvPr/>
        </p:nvPicPr>
        <p:blipFill>
          <a:blip r:embed="rId8"/>
          <a:stretch>
            <a:fillRect/>
          </a:stretch>
        </p:blipFill>
        <p:spPr>
          <a:xfrm>
            <a:off x="2047875" y="2466975"/>
            <a:ext cx="342900" cy="428625"/>
          </a:xfrm>
          <a:prstGeom prst="rect">
            <a:avLst/>
          </a:prstGeom>
          <a:noFill/>
        </p:spPr>
      </p:pic>
      <p:sp>
        <p:nvSpPr>
          <p:cNvPr id="33" name="TextBox 32"/>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34" name="TextBox 33"/>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17</a:t>
            </a:r>
          </a:p>
        </p:txBody>
      </p:sp>
      <p:sp>
        <p:nvSpPr>
          <p:cNvPr id="35" name="TextBox 34"/>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час ч</a:t>
            </a:r>
          </a:p>
        </p:txBody>
      </p:sp>
      <p:sp>
        <p:nvSpPr>
          <p:cNvPr id="36" name="TextBox 35"/>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fontScale="77500" lnSpcReduction="20000"/>
          </a:bodyPr>
          <a:lstStyle/>
          <a:p>
            <a:pPr marL="0" marR="0" lvl="0" indent="0" algn="l" fontAlgn="t">
              <a:lnSpc>
                <a:spcPct val="100000"/>
              </a:lnSpc>
            </a:pPr>
            <a:r>
              <a:rPr lang="ru-RU" sz="900" u="none" spc="0">
                <a:solidFill>
                  <a:srgbClr val="000000">
                    <a:alpha val="100000"/>
                  </a:srgbClr>
                </a:solidFill>
                <a:latin typeface="Scada"/>
              </a:rPr>
              <a:t>Начальник отдела по земельным вопросам, Председатель комитета архитектуры и имущественных отношений</a:t>
            </a:r>
          </a:p>
        </p:txBody>
      </p:sp>
      <p:sp>
        <p:nvSpPr>
          <p:cNvPr id="37" name="TextBox 36"/>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Ознакомление, по итогам которого возможен возврат документов на доработку специалисту, визирование в системе ЭД</a:t>
            </a:r>
          </a:p>
        </p:txBody>
      </p:sp>
      <p:sp>
        <p:nvSpPr>
          <p:cNvPr id="38" name="TextBox 37"/>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39" name="TextBox 38"/>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0" name="Рисунок 39"/>
          <p:cNvPicPr>
            <a:picLocks noChangeAspect="1"/>
          </p:cNvPicPr>
          <p:nvPr/>
        </p:nvPicPr>
        <p:blipFill>
          <a:blip r:embed="rId7"/>
          <a:stretch>
            <a:fillRect/>
          </a:stretch>
        </p:blipFill>
        <p:spPr>
          <a:xfrm>
            <a:off x="3043238" y="3781425"/>
            <a:ext cx="561975" cy="361950"/>
          </a:xfrm>
          <a:prstGeom prst="rect">
            <a:avLst/>
          </a:prstGeom>
          <a:noFill/>
          <a:effectLst>
            <a:outerShdw blurRad="57150" dist="19050" dir="2700000" algn="br" rotWithShape="0">
              <a:srgbClr val="000000">
                <a:alpha val="50000"/>
              </a:srgbClr>
            </a:outerShdw>
          </a:effectLst>
        </p:spPr>
      </p:pic>
      <p:sp>
        <p:nvSpPr>
          <p:cNvPr id="41" name="TextBox 40"/>
          <p:cNvSpPr txBox="1"/>
          <p:nvPr/>
        </p:nvSpPr>
        <p:spPr>
          <a:xfrm>
            <a:off x="301942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42" name="Рисунок 41"/>
          <p:cNvPicPr>
            <a:picLocks noChangeAspect="1"/>
          </p:cNvPicPr>
          <p:nvPr/>
        </p:nvPicPr>
        <p:blipFill>
          <a:blip r:embed="rId8"/>
          <a:stretch>
            <a:fillRect/>
          </a:stretch>
        </p:blipFill>
        <p:spPr>
          <a:xfrm>
            <a:off x="3819525" y="2466975"/>
            <a:ext cx="342900" cy="428625"/>
          </a:xfrm>
          <a:prstGeom prst="rect">
            <a:avLst/>
          </a:prstGeom>
          <a:noFill/>
        </p:spPr>
      </p:pic>
      <p:sp>
        <p:nvSpPr>
          <p:cNvPr id="43" name="TextBox 42"/>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4" name="TextBox 43"/>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18</a:t>
            </a:r>
          </a:p>
        </p:txBody>
      </p:sp>
      <p:sp>
        <p:nvSpPr>
          <p:cNvPr id="45" name="TextBox 44"/>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часа ч</a:t>
            </a:r>
          </a:p>
        </p:txBody>
      </p:sp>
      <p:sp>
        <p:nvSpPr>
          <p:cNvPr id="46" name="TextBox 45"/>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47" name="TextBox 46"/>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Внесение файла в формате Word в систему электронного документооборота</a:t>
            </a:r>
          </a:p>
        </p:txBody>
      </p:sp>
      <p:sp>
        <p:nvSpPr>
          <p:cNvPr id="48" name="TextBox 47"/>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49" name="TextBox 48"/>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50" name="Рисунок 49"/>
          <p:cNvPicPr>
            <a:picLocks noChangeAspect="1"/>
          </p:cNvPicPr>
          <p:nvPr/>
        </p:nvPicPr>
        <p:blipFill>
          <a:blip r:embed="rId7"/>
          <a:stretch>
            <a:fillRect/>
          </a:stretch>
        </p:blipFill>
        <p:spPr>
          <a:xfrm>
            <a:off x="4814888" y="3781425"/>
            <a:ext cx="561975" cy="361950"/>
          </a:xfrm>
          <a:prstGeom prst="rect">
            <a:avLst/>
          </a:prstGeom>
          <a:noFill/>
          <a:effectLst>
            <a:outerShdw blurRad="57150" dist="19050" dir="2700000" algn="br" rotWithShape="0">
              <a:srgbClr val="000000">
                <a:alpha val="50000"/>
              </a:srgbClr>
            </a:outerShdw>
          </a:effectLst>
        </p:spPr>
      </p:pic>
      <p:sp>
        <p:nvSpPr>
          <p:cNvPr id="51" name="TextBox 50"/>
          <p:cNvSpPr txBox="1"/>
          <p:nvPr/>
        </p:nvSpPr>
        <p:spPr>
          <a:xfrm>
            <a:off x="47910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52" name="Рисунок 51"/>
          <p:cNvPicPr>
            <a:picLocks noChangeAspect="1"/>
          </p:cNvPicPr>
          <p:nvPr/>
        </p:nvPicPr>
        <p:blipFill>
          <a:blip r:embed="rId8"/>
          <a:stretch>
            <a:fillRect/>
          </a:stretch>
        </p:blipFill>
        <p:spPr>
          <a:xfrm>
            <a:off x="5581650" y="2466975"/>
            <a:ext cx="342900" cy="428625"/>
          </a:xfrm>
          <a:prstGeom prst="rect">
            <a:avLst/>
          </a:prstGeom>
          <a:noFill/>
        </p:spPr>
      </p:pic>
      <p:sp>
        <p:nvSpPr>
          <p:cNvPr id="53" name="TextBox 52"/>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54" name="TextBox 53"/>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19</a:t>
            </a:r>
          </a:p>
        </p:txBody>
      </p:sp>
      <p:sp>
        <p:nvSpPr>
          <p:cNvPr id="55" name="TextBox 54"/>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часа ч</a:t>
            </a:r>
          </a:p>
        </p:txBody>
      </p:sp>
      <p:sp>
        <p:nvSpPr>
          <p:cNvPr id="56" name="TextBox 55"/>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Первый заместитель Главы муниципального района</a:t>
            </a:r>
          </a:p>
        </p:txBody>
      </p:sp>
      <p:sp>
        <p:nvSpPr>
          <p:cNvPr id="57" name="TextBox 56"/>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Ознакомление, по итогам которого возможен возврат документов на доработку специалисту</a:t>
            </a:r>
          </a:p>
        </p:txBody>
      </p:sp>
      <p:sp>
        <p:nvSpPr>
          <p:cNvPr id="58" name="TextBox 57"/>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59" name="TextBox 58"/>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60" name="Рисунок 59"/>
          <p:cNvPicPr>
            <a:picLocks noChangeAspect="1"/>
          </p:cNvPicPr>
          <p:nvPr/>
        </p:nvPicPr>
        <p:blipFill>
          <a:blip r:embed="rId5"/>
          <a:stretch>
            <a:fillRect/>
          </a:stretch>
        </p:blipFill>
        <p:spPr>
          <a:xfrm>
            <a:off x="5724525" y="895350"/>
            <a:ext cx="752475" cy="419100"/>
          </a:xfrm>
          <a:prstGeom prst="rect">
            <a:avLst/>
          </a:prstGeom>
          <a:noFill/>
          <a:effectLst>
            <a:outerShdw blurRad="57150" dist="19050" dir="2700000" algn="br" rotWithShape="0">
              <a:srgbClr val="000000">
                <a:alpha val="50000"/>
              </a:srgbClr>
            </a:outerShdw>
          </a:effectLst>
        </p:spPr>
      </p:pic>
      <p:sp>
        <p:nvSpPr>
          <p:cNvPr id="61" name="TextBox 60"/>
          <p:cNvSpPr txBox="1"/>
          <p:nvPr/>
        </p:nvSpPr>
        <p:spPr>
          <a:xfrm>
            <a:off x="5724525" y="895350"/>
            <a:ext cx="361950"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11</a:t>
            </a:r>
          </a:p>
        </p:txBody>
      </p:sp>
      <p:pic>
        <p:nvPicPr>
          <p:cNvPr id="62" name="Рисунок 61"/>
          <p:cNvPicPr>
            <a:picLocks noChangeAspect="1"/>
          </p:cNvPicPr>
          <p:nvPr/>
        </p:nvPicPr>
        <p:blipFill>
          <a:blip r:embed="rId3"/>
          <a:stretch>
            <a:fillRect/>
          </a:stretch>
        </p:blipFill>
        <p:spPr>
          <a:xfrm>
            <a:off x="6657975" y="3743325"/>
            <a:ext cx="790575" cy="419100"/>
          </a:xfrm>
          <a:prstGeom prst="rect">
            <a:avLst/>
          </a:prstGeom>
          <a:noFill/>
          <a:effectLst>
            <a:outerShdw blurRad="57150" dist="19050" dir="2700000" algn="br" rotWithShape="0">
              <a:srgbClr val="000000">
                <a:alpha val="50000"/>
              </a:srgbClr>
            </a:outerShdw>
          </a:effectLst>
        </p:spPr>
      </p:pic>
      <p:sp>
        <p:nvSpPr>
          <p:cNvPr id="63" name="TextBox 62"/>
          <p:cNvSpPr txBox="1"/>
          <p:nvPr/>
        </p:nvSpPr>
        <p:spPr>
          <a:xfrm>
            <a:off x="6657975" y="37433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5</a:t>
            </a:r>
          </a:p>
        </p:txBody>
      </p:sp>
      <p:pic>
        <p:nvPicPr>
          <p:cNvPr id="64" name="Рисунок 63"/>
          <p:cNvPicPr>
            <a:picLocks noChangeAspect="1"/>
          </p:cNvPicPr>
          <p:nvPr/>
        </p:nvPicPr>
        <p:blipFill>
          <a:blip r:embed="rId7"/>
          <a:stretch>
            <a:fillRect/>
          </a:stretch>
        </p:blipFill>
        <p:spPr>
          <a:xfrm>
            <a:off x="6034088" y="3781425"/>
            <a:ext cx="561975" cy="361950"/>
          </a:xfrm>
          <a:prstGeom prst="rect">
            <a:avLst/>
          </a:prstGeom>
          <a:noFill/>
          <a:effectLst>
            <a:outerShdw blurRad="57150" dist="19050" dir="2700000" algn="br" rotWithShape="0">
              <a:srgbClr val="000000">
                <a:alpha val="50000"/>
              </a:srgbClr>
            </a:outerShdw>
          </a:effectLst>
        </p:spPr>
      </p:pic>
      <p:sp>
        <p:nvSpPr>
          <p:cNvPr id="65" name="TextBox 64"/>
          <p:cNvSpPr txBox="1"/>
          <p:nvPr/>
        </p:nvSpPr>
        <p:spPr>
          <a:xfrm>
            <a:off x="60102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66" name="Рисунок 65"/>
          <p:cNvPicPr>
            <a:picLocks noChangeAspect="1"/>
          </p:cNvPicPr>
          <p:nvPr/>
        </p:nvPicPr>
        <p:blipFill>
          <a:blip r:embed="rId8"/>
          <a:stretch>
            <a:fillRect/>
          </a:stretch>
        </p:blipFill>
        <p:spPr>
          <a:xfrm>
            <a:off x="7343775" y="2466975"/>
            <a:ext cx="342900" cy="428625"/>
          </a:xfrm>
          <a:prstGeom prst="rect">
            <a:avLst/>
          </a:prstGeom>
          <a:noFill/>
        </p:spPr>
      </p:pic>
      <p:sp>
        <p:nvSpPr>
          <p:cNvPr id="67" name="TextBox 66"/>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68" name="TextBox 67"/>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20</a:t>
            </a:r>
          </a:p>
        </p:txBody>
      </p:sp>
      <p:sp>
        <p:nvSpPr>
          <p:cNvPr id="69" name="TextBox 68"/>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часа ч</a:t>
            </a:r>
          </a:p>
        </p:txBody>
      </p:sp>
      <p:sp>
        <p:nvSpPr>
          <p:cNvPr id="70" name="TextBox 69"/>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Первый заместитель Главы муниципального района</a:t>
            </a:r>
          </a:p>
        </p:txBody>
      </p:sp>
      <p:sp>
        <p:nvSpPr>
          <p:cNvPr id="71" name="TextBox 70"/>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Визирование согласованного ответа на запрос в системе ЭД</a:t>
            </a:r>
          </a:p>
        </p:txBody>
      </p:sp>
      <p:sp>
        <p:nvSpPr>
          <p:cNvPr id="72" name="TextBox 71"/>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73" name="TextBox 72"/>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74" name="Рисунок 73"/>
          <p:cNvPicPr>
            <a:picLocks noChangeAspect="1"/>
          </p:cNvPicPr>
          <p:nvPr/>
        </p:nvPicPr>
        <p:blipFill>
          <a:blip r:embed="rId5"/>
          <a:stretch>
            <a:fillRect/>
          </a:stretch>
        </p:blipFill>
        <p:spPr>
          <a:xfrm>
            <a:off x="428625" y="4143375"/>
            <a:ext cx="752475" cy="419100"/>
          </a:xfrm>
          <a:prstGeom prst="rect">
            <a:avLst/>
          </a:prstGeom>
          <a:noFill/>
          <a:effectLst>
            <a:outerShdw blurRad="57150" dist="19050" dir="2700000" algn="br" rotWithShape="0">
              <a:srgbClr val="000000">
                <a:alpha val="50000"/>
              </a:srgbClr>
            </a:outerShdw>
          </a:effectLst>
        </p:spPr>
      </p:pic>
      <p:sp>
        <p:nvSpPr>
          <p:cNvPr id="75" name="TextBox 74"/>
          <p:cNvSpPr txBox="1"/>
          <p:nvPr/>
        </p:nvSpPr>
        <p:spPr>
          <a:xfrm>
            <a:off x="428625" y="4143375"/>
            <a:ext cx="361950"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11</a:t>
            </a:r>
          </a:p>
        </p:txBody>
      </p:sp>
      <p:pic>
        <p:nvPicPr>
          <p:cNvPr id="76" name="Рисунок 75"/>
          <p:cNvPicPr>
            <a:picLocks noChangeAspect="1"/>
          </p:cNvPicPr>
          <p:nvPr/>
        </p:nvPicPr>
        <p:blipFill>
          <a:blip r:embed="rId3"/>
          <a:stretch>
            <a:fillRect/>
          </a:stretch>
        </p:blipFill>
        <p:spPr>
          <a:xfrm>
            <a:off x="1371600" y="6981825"/>
            <a:ext cx="790575" cy="419100"/>
          </a:xfrm>
          <a:prstGeom prst="rect">
            <a:avLst/>
          </a:prstGeom>
          <a:noFill/>
          <a:effectLst>
            <a:outerShdw blurRad="57150" dist="19050" dir="2700000" algn="br" rotWithShape="0">
              <a:srgbClr val="000000">
                <a:alpha val="50000"/>
              </a:srgbClr>
            </a:outerShdw>
          </a:effectLst>
        </p:spPr>
      </p:pic>
      <p:sp>
        <p:nvSpPr>
          <p:cNvPr id="77" name="TextBox 76"/>
          <p:cNvSpPr txBox="1"/>
          <p:nvPr/>
        </p:nvSpPr>
        <p:spPr>
          <a:xfrm>
            <a:off x="1371600" y="69818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5</a:t>
            </a:r>
          </a:p>
        </p:txBody>
      </p:sp>
      <p:pic>
        <p:nvPicPr>
          <p:cNvPr id="78" name="Рисунок 77"/>
          <p:cNvPicPr>
            <a:picLocks noChangeAspect="1"/>
          </p:cNvPicPr>
          <p:nvPr/>
        </p:nvPicPr>
        <p:blipFill>
          <a:blip r:embed="rId7"/>
          <a:stretch>
            <a:fillRect/>
          </a:stretch>
        </p:blipFill>
        <p:spPr>
          <a:xfrm>
            <a:off x="747713" y="7019925"/>
            <a:ext cx="561975" cy="361950"/>
          </a:xfrm>
          <a:prstGeom prst="rect">
            <a:avLst/>
          </a:prstGeom>
          <a:noFill/>
          <a:effectLst>
            <a:outerShdw blurRad="57150" dist="19050" dir="2700000" algn="br" rotWithShape="0">
              <a:srgbClr val="000000">
                <a:alpha val="50000"/>
              </a:srgbClr>
            </a:outerShdw>
          </a:effectLst>
        </p:spPr>
      </p:pic>
      <p:sp>
        <p:nvSpPr>
          <p:cNvPr id="79" name="TextBox 78"/>
          <p:cNvSpPr txBox="1"/>
          <p:nvPr/>
        </p:nvSpPr>
        <p:spPr>
          <a:xfrm>
            <a:off x="7239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80" name="Рисунок 79"/>
          <p:cNvPicPr>
            <a:picLocks noChangeAspect="1"/>
          </p:cNvPicPr>
          <p:nvPr/>
        </p:nvPicPr>
        <p:blipFill>
          <a:blip r:embed="rId8"/>
          <a:stretch>
            <a:fillRect/>
          </a:stretch>
        </p:blipFill>
        <p:spPr>
          <a:xfrm>
            <a:off x="323850" y="5705475"/>
            <a:ext cx="342900" cy="428625"/>
          </a:xfrm>
          <a:prstGeom prst="rect">
            <a:avLst/>
          </a:prstGeom>
          <a:noFill/>
        </p:spPr>
      </p:pic>
      <p:pic>
        <p:nvPicPr>
          <p:cNvPr id="81" name="Рисунок 80"/>
          <p:cNvPicPr>
            <a:picLocks noChangeAspect="1"/>
          </p:cNvPicPr>
          <p:nvPr/>
        </p:nvPicPr>
        <p:blipFill>
          <a:blip r:embed="rId8"/>
          <a:stretch>
            <a:fillRect/>
          </a:stretch>
        </p:blipFill>
        <p:spPr>
          <a:xfrm>
            <a:off x="2047875" y="5705475"/>
            <a:ext cx="342900" cy="428625"/>
          </a:xfrm>
          <a:prstGeom prst="rect">
            <a:avLst/>
          </a:prstGeom>
          <a:noFill/>
        </p:spPr>
      </p:pic>
      <p:sp>
        <p:nvSpPr>
          <p:cNvPr id="82" name="TextBox 81"/>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83" name="TextBox 82"/>
          <p:cNvSpPr txBox="1"/>
          <p:nvPr/>
        </p:nvSpPr>
        <p:spPr>
          <a:xfrm>
            <a:off x="2486025"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21</a:t>
            </a:r>
          </a:p>
        </p:txBody>
      </p:sp>
      <p:sp>
        <p:nvSpPr>
          <p:cNvPr id="84" name="TextBox 83"/>
          <p:cNvSpPr txBox="1"/>
          <p:nvPr/>
        </p:nvSpPr>
        <p:spPr>
          <a:xfrm>
            <a:off x="284797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0,5 часа ч</a:t>
            </a:r>
          </a:p>
        </p:txBody>
      </p:sp>
      <p:sp>
        <p:nvSpPr>
          <p:cNvPr id="85" name="TextBox 84"/>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Специалист отдела</a:t>
            </a:r>
          </a:p>
        </p:txBody>
      </p:sp>
      <p:sp>
        <p:nvSpPr>
          <p:cNvPr id="86" name="TextBox 85"/>
          <p:cNvSpPr txBox="1"/>
          <p:nvPr/>
        </p:nvSpPr>
        <p:spPr>
          <a:xfrm>
            <a:off x="2486025"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регистрация утвержденного ответа на запрос в системе ЭД</a:t>
            </a:r>
          </a:p>
        </p:txBody>
      </p:sp>
      <p:sp>
        <p:nvSpPr>
          <p:cNvPr id="87" name="TextBox 86"/>
          <p:cNvSpPr txBox="1"/>
          <p:nvPr/>
        </p:nvSpPr>
        <p:spPr>
          <a:xfrm>
            <a:off x="2486025"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88" name="TextBox 87"/>
          <p:cNvSpPr txBox="1"/>
          <p:nvPr/>
        </p:nvSpPr>
        <p:spPr>
          <a:xfrm>
            <a:off x="2486025"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89" name="Рисунок 88"/>
          <p:cNvPicPr>
            <a:picLocks noChangeAspect="1"/>
          </p:cNvPicPr>
          <p:nvPr/>
        </p:nvPicPr>
        <p:blipFill>
          <a:blip r:embed="rId7"/>
          <a:stretch>
            <a:fillRect/>
          </a:stretch>
        </p:blipFill>
        <p:spPr>
          <a:xfrm>
            <a:off x="3043238" y="7019925"/>
            <a:ext cx="561975" cy="361950"/>
          </a:xfrm>
          <a:prstGeom prst="rect">
            <a:avLst/>
          </a:prstGeom>
          <a:noFill/>
          <a:effectLst>
            <a:outerShdw blurRad="57150" dist="19050" dir="2700000" algn="br" rotWithShape="0">
              <a:srgbClr val="000000">
                <a:alpha val="50000"/>
              </a:srgbClr>
            </a:outerShdw>
          </a:effectLst>
        </p:spPr>
      </p:pic>
      <p:sp>
        <p:nvSpPr>
          <p:cNvPr id="90" name="TextBox 89"/>
          <p:cNvSpPr txBox="1"/>
          <p:nvPr/>
        </p:nvSpPr>
        <p:spPr>
          <a:xfrm>
            <a:off x="3019425"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91" name="Рисунок 90"/>
          <p:cNvPicPr>
            <a:picLocks noChangeAspect="1"/>
          </p:cNvPicPr>
          <p:nvPr/>
        </p:nvPicPr>
        <p:blipFill>
          <a:blip r:embed="rId8"/>
          <a:stretch>
            <a:fillRect/>
          </a:stretch>
        </p:blipFill>
        <p:spPr>
          <a:xfrm>
            <a:off x="3819525" y="5705475"/>
            <a:ext cx="342900" cy="428625"/>
          </a:xfrm>
          <a:prstGeom prst="rect">
            <a:avLst/>
          </a:prstGeom>
          <a:noFill/>
        </p:spPr>
      </p:pic>
      <p:sp>
        <p:nvSpPr>
          <p:cNvPr id="92" name="TextBox 91"/>
          <p:cNvSpPr txBox="1"/>
          <p:nvPr/>
        </p:nvSpPr>
        <p:spPr>
          <a:xfrm>
            <a:off x="424815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93" name="TextBox 92"/>
          <p:cNvSpPr txBox="1"/>
          <p:nvPr/>
        </p:nvSpPr>
        <p:spPr>
          <a:xfrm>
            <a:off x="4248150" y="44958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Выход</a:t>
            </a:r>
          </a:p>
        </p:txBody>
      </p:sp>
      <p:sp>
        <p:nvSpPr>
          <p:cNvPr id="94" name="TextBox 93"/>
          <p:cNvSpPr txBox="1"/>
          <p:nvPr/>
        </p:nvSpPr>
        <p:spPr>
          <a:xfrm>
            <a:off x="424815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95" name="TextBox 94"/>
          <p:cNvSpPr txBox="1"/>
          <p:nvPr/>
        </p:nvSpPr>
        <p:spPr>
          <a:xfrm>
            <a:off x="4248150" y="55054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Окончание процесса - Получение результата посредством электронной почты, либо в системе ЭД, либо направление почтой</a:t>
            </a:r>
          </a:p>
        </p:txBody>
      </p:sp>
      <p:sp>
        <p:nvSpPr>
          <p:cNvPr id="96" name="TextBox 95"/>
          <p:cNvSpPr txBox="1"/>
          <p:nvPr/>
        </p:nvSpPr>
        <p:spPr>
          <a:xfrm>
            <a:off x="4248150" y="44958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dirty="0" smtClean="0">
                <a:solidFill>
                  <a:srgbClr val="000000">
                    <a:alpha val="100000"/>
                  </a:srgbClr>
                </a:solidFill>
                <a:latin typeface="Scada"/>
              </a:rPr>
              <a:t>КАРТА ТЕКУЩЕГО СОСТОЯНИЯ ПРОЦЕССА</a:t>
            </a:r>
            <a:endParaRPr lang="ru-RU" sz="2200" b="1" u="none" spc="0" dirty="0">
              <a:solidFill>
                <a:srgbClr val="000000">
                  <a:alpha val="100000"/>
                </a:srgbClr>
              </a:solidFill>
              <a:latin typeface="Scada"/>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21" y="1200243"/>
            <a:ext cx="9579170" cy="57479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dirty="0" smtClean="0">
                <a:solidFill>
                  <a:srgbClr val="000000">
                    <a:alpha val="100000"/>
                  </a:srgbClr>
                </a:solidFill>
                <a:latin typeface="Scada"/>
              </a:rPr>
              <a:t>ПЛАН МЕРОПРИЯТИЙ</a:t>
            </a:r>
            <a:endParaRPr lang="ru-RU" sz="2200" b="1" u="none" spc="0" dirty="0">
              <a:solidFill>
                <a:srgbClr val="000000">
                  <a:alpha val="100000"/>
                </a:srgbClr>
              </a:solidFill>
              <a:latin typeface="Scada"/>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458" y="1414623"/>
            <a:ext cx="8744942" cy="5129304"/>
          </a:xfrm>
          <a:prstGeom prst="rect">
            <a:avLst/>
          </a:prstGeom>
        </p:spPr>
      </p:pic>
    </p:spTree>
    <p:extLst>
      <p:ext uri="{BB962C8B-B14F-4D97-AF65-F5344CB8AC3E}">
        <p14:creationId xmlns:p14="http://schemas.microsoft.com/office/powerpoint/2010/main" val="331130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АНАЛИЗ И РЕШЕНИЕ ПРОБЛЕМ</a:t>
            </a:r>
          </a:p>
        </p:txBody>
      </p:sp>
      <p:graphicFrame>
        <p:nvGraphicFramePr>
          <p:cNvPr id="5" name="Таблица 4"/>
          <p:cNvGraphicFramePr>
            <a:graphicFrameLocks noGrp="1"/>
          </p:cNvGraphicFramePr>
          <p:nvPr>
            <p:extLst>
              <p:ext uri="{D42A27DB-BD31-4B8C-83A1-F6EECF244321}">
                <p14:modId xmlns:p14="http://schemas.microsoft.com/office/powerpoint/2010/main" val="3295271283"/>
              </p:ext>
            </p:extLst>
          </p:nvPr>
        </p:nvGraphicFramePr>
        <p:xfrm>
          <a:off x="361950" y="1438275"/>
          <a:ext cx="9944100" cy="3925738"/>
        </p:xfrm>
        <a:graphic>
          <a:graphicData uri="http://schemas.openxmlformats.org/drawingml/2006/table">
            <a:tbl>
              <a:tblPr firstRow="1" bandRow="1"/>
              <a:tblGrid>
                <a:gridCol w="542925">
                  <a:extLst>
                    <a:ext uri="{9D8B030D-6E8A-4147-A177-3AD203B41FA5}">
                      <a16:colId xmlns:a16="http://schemas.microsoft.com/office/drawing/2014/main" val="20000"/>
                    </a:ext>
                  </a:extLst>
                </a:gridCol>
                <a:gridCol w="3133725">
                  <a:extLst>
                    <a:ext uri="{9D8B030D-6E8A-4147-A177-3AD203B41FA5}">
                      <a16:colId xmlns:a16="http://schemas.microsoft.com/office/drawing/2014/main" val="20001"/>
                    </a:ext>
                  </a:extLst>
                </a:gridCol>
                <a:gridCol w="3133725">
                  <a:extLst>
                    <a:ext uri="{9D8B030D-6E8A-4147-A177-3AD203B41FA5}">
                      <a16:colId xmlns:a16="http://schemas.microsoft.com/office/drawing/2014/main" val="20002"/>
                    </a:ext>
                  </a:extLst>
                </a:gridCol>
                <a:gridCol w="3133725">
                  <a:extLst>
                    <a:ext uri="{9D8B030D-6E8A-4147-A177-3AD203B41FA5}">
                      <a16:colId xmlns:a16="http://schemas.microsoft.com/office/drawing/2014/main" val="20003"/>
                    </a:ext>
                  </a:extLst>
                </a:gridCol>
              </a:tblGrid>
              <a:tr h="0">
                <a:tc>
                  <a:txBody>
                    <a:bodyPr/>
                    <a:lstStyle/>
                    <a:p>
                      <a:pPr marL="38100" marR="38100" lvl="0" indent="0" algn="l" fontAlgn="t">
                        <a:lnSpc>
                          <a:spcPct val="100000"/>
                        </a:lnSpc>
                      </a:pPr>
                      <a:r>
                        <a:rPr lang="ru-RU" sz="1000" b="1" u="none" spc="0">
                          <a:solidFill>
                            <a:srgbClr val="000000">
                              <a:alpha val="100000"/>
                            </a:srgbClr>
                          </a:solidFill>
                          <a:latin typeface="Scada"/>
                        </a:rPr>
                        <a:t>n/n</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Проблема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Причина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Решение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extLst>
                  <a:ext uri="{0D108BD9-81ED-4DB2-BD59-A6C34878D82A}">
                    <a16:rowId xmlns:a16="http://schemas.microsoft.com/office/drawing/2014/main" val="10000"/>
                  </a:ext>
                </a:extLst>
              </a:tr>
              <a:tr h="0">
                <a:tc>
                  <a:txBody>
                    <a:bodyPr/>
                    <a:lstStyle/>
                    <a:p>
                      <a:pPr marL="38100" marR="38100" lvl="0" indent="0" algn="l" fontAlgn="t">
                        <a:lnSpc>
                          <a:spcPct val="100000"/>
                        </a:lnSpc>
                      </a:pPr>
                      <a:r>
                        <a:rPr lang="ru-RU" sz="1000" u="none" spc="0" dirty="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Анализ документов, принятие решения о необходимости сбора дополнительной информации, привлечение дополнительных ресурсов при нетипичных задачах</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Отсутствие унифицированного проекта ответа на запрос</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Разработка алгоритма обработки поступившей информации (как вариант, разработка шаблонов ответа)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851098">
                <a:tc>
                  <a:txBody>
                    <a:bodyPr/>
                    <a:lstStyle/>
                    <a:p>
                      <a:pPr marL="38100" marR="38100" lvl="0" indent="0" algn="l" fontAlgn="t">
                        <a:lnSpc>
                          <a:spcPct val="100000"/>
                        </a:lnSpc>
                      </a:pPr>
                      <a:r>
                        <a:rPr lang="ru-RU" sz="10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 В "ручном" режиме запрос информации, дублирование запросов</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Запрос в структурном подразделении Администрации необходимой информации путем составления "нового" запроса на основе поступившего</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1000" u="none" spc="0" dirty="0">
                          <a:solidFill>
                            <a:srgbClr val="000000">
                              <a:alpha val="100000"/>
                            </a:srgbClr>
                          </a:solidFill>
                          <a:latin typeface="Scada"/>
                        </a:rPr>
                        <a:t>Исключение дублирования исполняемых </a:t>
                      </a:r>
                      <a:r>
                        <a:rPr lang="ru-RU" sz="1000" u="none" spc="0" dirty="0" smtClean="0">
                          <a:solidFill>
                            <a:srgbClr val="000000">
                              <a:alpha val="100000"/>
                            </a:srgbClr>
                          </a:solidFill>
                          <a:latin typeface="Scada"/>
                        </a:rPr>
                        <a:t>функций ((сбор информации с использованием </a:t>
                      </a:r>
                      <a:r>
                        <a:rPr lang="ru-RU" sz="1000" u="none" spc="0" dirty="0" smtClean="0">
                          <a:solidFill>
                            <a:srgbClr val="000000">
                              <a:alpha val="100000"/>
                            </a:srgbClr>
                          </a:solidFill>
                          <a:latin typeface="Scada"/>
                        </a:rPr>
                        <a:t>онлайн </a:t>
                      </a:r>
                      <a:r>
                        <a:rPr lang="ru-RU" sz="1000" u="none" spc="0" dirty="0" smtClean="0">
                          <a:solidFill>
                            <a:srgbClr val="000000">
                              <a:alpha val="100000"/>
                            </a:srgbClr>
                          </a:solidFill>
                          <a:latin typeface="Scada"/>
                        </a:rPr>
                        <a:t>– таблицы)</a:t>
                      </a:r>
                    </a:p>
                    <a:p>
                      <a:pPr marL="38100" marR="38100" lvl="0" indent="0" algn="l" fontAlgn="t">
                        <a:lnSpc>
                          <a:spcPct val="100000"/>
                        </a:lnSpc>
                      </a:pPr>
                      <a:endParaRPr lang="ru-RU" sz="10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864096">
                <a:tc>
                  <a:txBody>
                    <a:bodyPr/>
                    <a:lstStyle/>
                    <a:p>
                      <a:pPr marL="38100" marR="38100" lvl="0" indent="0" algn="l" fontAlgn="t">
                        <a:lnSpc>
                          <a:spcPct val="100000"/>
                        </a:lnSpc>
                      </a:pPr>
                      <a:r>
                        <a:rPr lang="ru-RU" sz="10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Отсутствие эффективного  взаимодействия структурных подразделений при подготовке ответов на запросы</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Параллельная работа по подготовке ответа на запрос, что приводит к дублированию направляемой информации, как следствие, выполнение одной задачи дважды</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defTabSz="914400" eaLnBrk="1" fontAlgn="t" latinLnBrk="0" hangingPunct="1">
                        <a:lnSpc>
                          <a:spcPct val="100000"/>
                        </a:lnSpc>
                        <a:spcBef>
                          <a:spcPts val="0"/>
                        </a:spcBef>
                        <a:spcAft>
                          <a:spcPts val="0"/>
                        </a:spcAft>
                        <a:buClrTx/>
                        <a:buSzTx/>
                        <a:buFontTx/>
                        <a:buNone/>
                        <a:tabLst/>
                        <a:defRPr/>
                      </a:pPr>
                      <a:r>
                        <a:rPr lang="ru-RU" sz="1000" u="none" spc="0" dirty="0">
                          <a:solidFill>
                            <a:srgbClr val="000000">
                              <a:alpha val="100000"/>
                            </a:srgbClr>
                          </a:solidFill>
                          <a:latin typeface="Scada"/>
                        </a:rPr>
                        <a:t>Разработка алгоритма </a:t>
                      </a:r>
                      <a:r>
                        <a:rPr lang="ru-RU" sz="1000" u="none" spc="0" dirty="0" smtClean="0">
                          <a:solidFill>
                            <a:srgbClr val="000000">
                              <a:alpha val="100000"/>
                            </a:srgbClr>
                          </a:solidFill>
                          <a:latin typeface="Scada"/>
                        </a:rPr>
                        <a:t>– схемы межструктурного взаимодействия</a:t>
                      </a:r>
                      <a:endParaRPr lang="ru-RU" sz="10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576064">
                <a:tc>
                  <a:txBody>
                    <a:bodyPr/>
                    <a:lstStyle/>
                    <a:p>
                      <a:pPr marL="38100" marR="38100" lvl="0" indent="0" algn="l" fontAlgn="t">
                        <a:lnSpc>
                          <a:spcPct val="100000"/>
                        </a:lnSpc>
                      </a:pPr>
                      <a:r>
                        <a:rPr lang="ru-RU" sz="1000" u="none" spc="0">
                          <a:solidFill>
                            <a:srgbClr val="000000">
                              <a:alpha val="100000"/>
                            </a:srgbClr>
                          </a:solidFill>
                          <a:latin typeface="Scada"/>
                        </a:rPr>
                        <a:t>4</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Отсутствие базы данных по ранее сформированным ответам</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Отсутствие регламентированного структурного взаимодействия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Систематизация используемой информации (сохранение ответов в «базе данных»)</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720080">
                <a:tc>
                  <a:txBody>
                    <a:bodyPr/>
                    <a:lstStyle/>
                    <a:p>
                      <a:pPr marL="38100" marR="38100" lvl="0" indent="0" algn="l" fontAlgn="t">
                        <a:lnSpc>
                          <a:spcPct val="100000"/>
                        </a:lnSpc>
                      </a:pPr>
                      <a:r>
                        <a:rPr lang="ru-RU" sz="1000" u="none" spc="0">
                          <a:solidFill>
                            <a:srgbClr val="000000">
                              <a:alpha val="100000"/>
                            </a:srgbClr>
                          </a:solidFill>
                          <a:latin typeface="Scada"/>
                        </a:rPr>
                        <a:t>5</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Возврат документов на доработку, перемещение документов в "ручном" режиме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Отсутствие цифровизации процесса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dirty="0">
                          <a:solidFill>
                            <a:srgbClr val="000000">
                              <a:alpha val="100000"/>
                            </a:srgbClr>
                          </a:solidFill>
                          <a:latin typeface="Scada"/>
                        </a:rPr>
                        <a:t>Цифровизация процесса </a:t>
                      </a:r>
                      <a:r>
                        <a:rPr lang="ru-RU" sz="1000" u="none" spc="0" dirty="0" smtClean="0">
                          <a:solidFill>
                            <a:srgbClr val="000000">
                              <a:alpha val="100000"/>
                            </a:srgbClr>
                          </a:solidFill>
                          <a:latin typeface="Scada"/>
                        </a:rPr>
                        <a:t>(корректировка информации с </a:t>
                      </a:r>
                      <a:r>
                        <a:rPr lang="ru-RU" sz="1000" u="none" spc="0" dirty="0">
                          <a:solidFill>
                            <a:srgbClr val="000000">
                              <a:alpha val="100000"/>
                            </a:srgbClr>
                          </a:solidFill>
                          <a:latin typeface="Scada"/>
                        </a:rPr>
                        <a:t>использованием </a:t>
                      </a:r>
                      <a:r>
                        <a:rPr lang="ru-RU" sz="1000" u="none" spc="0" dirty="0" smtClean="0">
                          <a:solidFill>
                            <a:srgbClr val="000000">
                              <a:alpha val="100000"/>
                            </a:srgbClr>
                          </a:solidFill>
                          <a:latin typeface="Scada"/>
                        </a:rPr>
                        <a:t>онлайн </a:t>
                      </a:r>
                      <a:r>
                        <a:rPr lang="ru-RU" sz="1000" u="none" spc="0" dirty="0">
                          <a:solidFill>
                            <a:srgbClr val="000000">
                              <a:alpha val="100000"/>
                            </a:srgbClr>
                          </a:solidFill>
                          <a:latin typeface="Scada"/>
                        </a:rPr>
                        <a:t>– таблицы)</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5296142"/>
      </p:ext>
    </p:extLst>
  </p:cSld>
  <p:clrMapOvr>
    <a:masterClrMapping/>
  </p:clrMapOvr>
</p:sld>
</file>

<file path=ppt/theme/theme1.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1977</Words>
  <Application>Microsoft Office PowerPoint</Application>
  <PresentationFormat>Произвольный</PresentationFormat>
  <Paragraphs>409</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Calibri</vt:lpstr>
      <vt:lpstr>Scada</vt:lpstr>
      <vt:lpstr>Times New Roman</vt:lpstr>
      <vt:lpstr>Wingdings</vt:lpstr>
      <vt:lpstr>Theme38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Образцова Ольга Сергеевна</cp:lastModifiedBy>
  <cp:revision>35</cp:revision>
  <cp:lastPrinted>2024-09-13T05:18:25Z</cp:lastPrinted>
  <dcterms:created xsi:type="dcterms:W3CDTF">2024-06-07T08:13:12Z</dcterms:created>
  <dcterms:modified xsi:type="dcterms:W3CDTF">2024-09-16T10:27:14Z</dcterms:modified>
</cp:coreProperties>
</file>