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0" r:id="rId23"/>
    <p:sldId id="279" r:id="rId24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Регистрирует входящее письмо Министерства ЖКХ и ТЭК Новгородской области о сдаче отчета в СЭД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0.23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6-46E6-A020-724A44E7A0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Расписывает на исполнение ответственному заместителю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6-46E6-A020-724A44E7A0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Расписывает на исполнение председателю комитета отдела ЖК,ДХ,С,ТиООС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6-46E6-A020-724A44E7A0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Расписывает начальнику отдела ЖК,ДХ,ТиООС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0.4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46-46E6-A020-724A44E7A0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Расписывает специалисту отдела ЖК,ДХ,ТиООС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46-46E6-A020-724A44E7A08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Подготавливает форму для заполнения, сводит статистические данные прошлых лет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46-46E6-A020-724A44E7A08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Распределяет показатели отчета по структурным подразделениям Администрации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46-46E6-A020-724A44E7A08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Разрабатывает письмо структурным подразделениям Администрации, где указывает принадлежность показателей к тому или иному отделу Администрации</c:v>
                </c:pt>
              </c:strCache>
            </c:strRef>
          </c:tx>
          <c:spPr>
            <a:solidFill>
              <a:srgbClr val="66FFCC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0.66</c:v>
                </c:pt>
                <c:pt idx="1">
                  <c:v>0.66</c:v>
                </c:pt>
                <c:pt idx="2">
                  <c:v>0.66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46-46E6-A020-724A44E7A08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Подписывает письмо у председателя комитета ЖК,ДХ,С,ТиООС</c:v>
                </c:pt>
              </c:strCache>
            </c:strRef>
          </c:tx>
          <c:spPr>
            <a:solidFill>
              <a:srgbClr val="6699FF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46-46E6-A020-724A44E7A08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Отправляет письмо в соответствующие подразделения Администрации</c:v>
                </c:pt>
              </c:strCache>
            </c:strRef>
          </c:tx>
          <c:spPr>
            <a:solidFill>
              <a:srgbClr val="996699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46-46E6-A020-724A44E7A08D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Расписывают письмо ответственным исполнителям</c:v>
                </c:pt>
              </c:strCache>
            </c:strRef>
          </c:tx>
          <c:spPr>
            <a:solidFill>
              <a:srgbClr val="CCCCFF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46-46E6-A020-724A44E7A08D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Собирают данные для статистического отчета</c:v>
                </c:pt>
              </c:strCache>
            </c:strRef>
          </c:tx>
          <c:spPr>
            <a:solidFill>
              <a:srgbClr val="FFFF80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144</c:v>
                </c:pt>
                <c:pt idx="1">
                  <c:v>148</c:v>
                </c:pt>
                <c:pt idx="2">
                  <c:v>151</c:v>
                </c:pt>
                <c:pt idx="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46-46E6-A020-724A44E7A08D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Заносят данные в форму для заполнения</c:v>
                </c:pt>
              </c:strCache>
            </c:strRef>
          </c:tx>
          <c:spPr>
            <a:solidFill>
              <a:srgbClr val="FFAAFF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46-46E6-A020-724A44E7A08D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Разрабатывают сопроводительные письма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46-46E6-A020-724A44E7A08D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Подписывают сопроводительные письма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46-46E6-A020-724A44E7A08D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Направляют заполненную форму отчета и подтверждающие документы специалисту отдела ЖК,ДХ,ТиООС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Лист1!$Q$2:$Q$5</c:f>
              <c:numCache>
                <c:formatCode>General</c:formatCode>
                <c:ptCount val="4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46-46E6-A020-724A44E7A08D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Сводит полученные данные и подтверждающие документы в единую форму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Лист1!$R$2:$R$5</c:f>
              <c:numCache>
                <c:formatCode>General</c:formatCode>
                <c:ptCount val="4"/>
                <c:pt idx="0">
                  <c:v>24</c:v>
                </c:pt>
                <c:pt idx="1">
                  <c:v>21</c:v>
                </c:pt>
                <c:pt idx="2">
                  <c:v>25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B46-46E6-A020-724A44E7A08D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Распечатывает форму для согласования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Лист1!$S$2:$S$5</c:f>
              <c:numCache>
                <c:formatCode>General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B46-46E6-A020-724A44E7A08D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Согласовывает заполненную форму с Главой Администрации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Лист1!$T$2:$T$5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46-46E6-A020-724A44E7A08D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Длительность переходов между этапами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Лист1!$U$2:$U$5</c:f>
              <c:numCache>
                <c:formatCode>General</c:formatCode>
                <c:ptCount val="4"/>
                <c:pt idx="0">
                  <c:v>135</c:v>
                </c:pt>
                <c:pt idx="1">
                  <c:v>141</c:v>
                </c:pt>
                <c:pt idx="2">
                  <c:v>143</c:v>
                </c:pt>
                <c:pt idx="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B46-46E6-A020-724A44E7A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20"/>
          <c:order val="20"/>
          <c:tx>
            <c:strRef>
              <c:f>Лист1!$V$1</c:f>
              <c:strCache>
                <c:ptCount val="1"/>
              </c:strCache>
            </c:strRef>
          </c:tx>
          <c:spPr>
            <a:ln w="0">
              <a:noFill/>
            </a:ln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Наблюдение 1
(2024 г.)</c:v>
                </c:pt>
                <c:pt idx="1">
                  <c:v>Наблюдение 2
(2023 г.)</c:v>
                </c:pt>
                <c:pt idx="2">
                  <c:v>Наблюдение 3
(2022 г.)</c:v>
                </c:pt>
                <c:pt idx="3">
                  <c:v>Наблюдение 4
(2021 г.)</c:v>
                </c:pt>
              </c:strCache>
            </c:strRef>
          </c:cat>
          <c:val>
            <c:numRef>
              <c:f>Лист1!$V$2:$V$5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B46-46E6-A020-724A44E7A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Регистрирует входящее письмо Министерства ЖКХ и ТЭК Новгородской области о сдаче отчета в СЭД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9-4EE7-8F9C-F0FC559DD3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Расписывает начальнику отдела ЖК,ДХ,ТиООС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9-4EE7-8F9C-F0FC559DD3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Расписывает ответственному специалисту отдела ЖК,ДХ,ТиООС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9-4EE7-8F9C-F0FC559DD3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Разрабатывает письмо в структурные подразделения Администрации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89-4EE7-8F9C-F0FC559DD36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Подписывает письмо у председателя комитета ЖК,ДХ,С,ТиООС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9-4EE7-8F9C-F0FC559DD36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Отправляет письмо в соответствующие подразделения Администрации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89-4EE7-8F9C-F0FC559DD36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Расписывают письмо ответственным исполнителям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89-4EE7-8F9C-F0FC559DD36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Собирают данные для статистического отчета</c:v>
                </c:pt>
              </c:strCache>
            </c:strRef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89-4EE7-8F9C-F0FC559DD36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Заносят данные в форму для заполнения</c:v>
                </c:pt>
              </c:strCache>
            </c:strRef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89-4EE7-8F9C-F0FC559DD36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Распечатывает форму для согласования</c:v>
                </c:pt>
              </c:strCache>
            </c:strRef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89-4EE7-8F9C-F0FC559DD36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Согласовывает заполненную форму с Главой Администрации</c:v>
                </c:pt>
              </c:strCache>
            </c:strRef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89-4EE7-8F9C-F0FC559DD36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Длительность переходов между этапами</c:v>
                </c:pt>
              </c:strCache>
            </c:strRef>
          </c:tx>
          <c:spPr>
            <a:solidFill>
              <a:srgbClr val="FFFF80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89-4EE7-8F9C-F0FC559D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2"/>
          <c:order val="12"/>
          <c:tx>
            <c:strRef>
              <c:f>Лист1!$O$1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Лист1!$N$2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889-4EE7-8F9C-F0FC559D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3"/>
          <c:order val="13"/>
          <c:tx>
            <c:strRef>
              <c:f>Лист1!$Q$1</c:f>
              <c:strCache>
                <c:ptCount val="1"/>
                <c:pt idx="0">
                  <c:v>Целевой уровень</c:v>
                </c:pt>
              </c:strCache>
            </c:strRef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Лист1!$P$2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889-4EE7-8F9C-F0FC559D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Трудоемкость</a:t>
            </a:r>
            <a:r>
              <a:rPr lang="ru-RU" baseline="0" dirty="0"/>
              <a:t> выполняемых операций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4A-44A8-8E93-890C7CB466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4A-44A8-8E93-890C7CB466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Трудоемкость выполняемых операций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A-44A8-8E93-890C7CB466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реализации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Трудоемкость выполняемых операций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A-44A8-8E93-890C7CB466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hade val="51000"/>
                    <a:satMod val="130000"/>
                  </a:schemeClr>
                </a:gs>
                <a:gs pos="80000">
                  <a:schemeClr val="accent5">
                    <a:tint val="65000"/>
                    <a:shade val="93000"/>
                    <a:satMod val="130000"/>
                  </a:schemeClr>
                </a:gs>
                <a:gs pos="100000">
                  <a:schemeClr val="accent5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Трудоемкость выполняемых операций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5-47C2-862E-18E941612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0459648"/>
        <c:axId val="500479200"/>
      </c:barChart>
      <c:catAx>
        <c:axId val="50045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0479200"/>
        <c:crosses val="autoZero"/>
        <c:auto val="1"/>
        <c:lblAlgn val="ctr"/>
        <c:lblOffset val="100"/>
        <c:noMultiLvlLbl val="0"/>
      </c:catAx>
      <c:valAx>
        <c:axId val="5004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Часы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4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Время протекания</a:t>
            </a:r>
            <a:r>
              <a:rPr lang="ru-RU" baseline="0" dirty="0"/>
              <a:t> процесса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CB-4B36-8DAE-E24D66642C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CB-4B36-8DAE-E24D66642C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заполнения отчета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B-4B36-8DAE-E24D66642C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реализации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заполнения отчета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CB-4B36-8DAE-E24D66642C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hade val="51000"/>
                    <a:satMod val="130000"/>
                  </a:schemeClr>
                </a:gs>
                <a:gs pos="80000">
                  <a:schemeClr val="accent5">
                    <a:tint val="65000"/>
                    <a:shade val="93000"/>
                    <a:satMod val="130000"/>
                  </a:schemeClr>
                </a:gs>
                <a:gs pos="100000">
                  <a:schemeClr val="accent5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заполнения отчета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B-4B36-8DAE-E24D66642C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0459648"/>
        <c:axId val="500479200"/>
      </c:barChart>
      <c:catAx>
        <c:axId val="50045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0479200"/>
        <c:crosses val="autoZero"/>
        <c:auto val="1"/>
        <c:lblAlgn val="ctr"/>
        <c:lblOffset val="100"/>
        <c:noMultiLvlLbl val="0"/>
      </c:catAx>
      <c:valAx>
        <c:axId val="50047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Дни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5004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4D75-C1CF-4983-AAFD-CBEEDDD1DD7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CB77-8DAD-478D-A39A-F72C78BC6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FCB77-8DAD-478D-A39A-F72C78BC6F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3681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протекания процесса сбора данных статистического отчета "Индекс качества городской среды"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3738" y="4138612"/>
            <a:ext cx="5256584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</a:t>
            </a:r>
          </a:p>
          <a:p>
            <a:pPr marL="0" marR="0" lvl="0" indent="0" fontAlgn="t">
              <a:lnSpc>
                <a:spcPct val="100000"/>
              </a:lnSpc>
            </a:pPr>
            <a:r>
              <a:rPr lang="ru-RU" sz="1200" b="1" dirty="0">
                <a:latin typeface="Scada"/>
              </a:rPr>
              <a:t>Яковлева Оксана Геннадьевна - начальник отдела </a:t>
            </a:r>
            <a:r>
              <a:rPr lang="ru-RU" sz="1200" b="1" dirty="0" err="1">
                <a:latin typeface="Scada"/>
              </a:rPr>
              <a:t>ЖК,ДХ,ТиООС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</a:t>
            </a:r>
          </a:p>
          <a:p>
            <a:pPr marL="0" marR="0" lvl="0" indent="0" fontAlgn="t">
              <a:lnSpc>
                <a:spcPct val="100000"/>
              </a:lnSpc>
            </a:pPr>
            <a:r>
              <a:rPr lang="ru-RU" sz="1200" b="1" u="none" spc="0" dirty="0">
                <a:latin typeface="Scada"/>
              </a:rPr>
              <a:t>Администрация Боровичского муниципального района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CF45C-341D-4033-889A-223959DC7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21"/>
          <a:stretch/>
        </p:blipFill>
        <p:spPr>
          <a:xfrm>
            <a:off x="602209" y="1585689"/>
            <a:ext cx="9487393" cy="51643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6937441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74 ч (3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формируется потребность сдать отчет "Индекс качества городской среды"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Делопроизводитель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Регистрирует входящее письмо Министерства ЖКХ и ТЭК Новгородской области о сдаче отчета в СЭД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 ч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Глава Администрации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начальнику отдела ЖК,ДХ,ТиООС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ЖК,ДХ,ТиООС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ответственному специалисту отдела ЖК,ДХ,ТиООС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0,4 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Разрабатывает письмо в структурные подразделения Администрации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Подписывает письмо у председателя комитета ЖК,ДХ,С,ТиООС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8" name="TextBox 87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Отправляет письмо в соответствующие подразделения Администрации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Председатели комитетов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Расписывают письмо ответственным исполнителям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0" name="TextBox 109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4" name="TextBox 113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74 ч (3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52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Собирают данные для статистического отчета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ч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0,6 ч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Заносят данные в форму для заполнения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16 ч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Распечатывает форму для согласования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Согласовывает заполненную форму с Главой Администрации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готовый статистический отчет для сдачи в Министерство ЖКХ и ТЭК Новгородской области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22040"/>
              </p:ext>
            </p:extLst>
          </p:nvPr>
        </p:nvGraphicFramePr>
        <p:xfrm>
          <a:off x="361950" y="1438275"/>
          <a:ext cx="9705975" cy="13411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процесса, дн.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Трудоемкость выполняемых операций, ч.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53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Снижение количества действий, ед.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Регламент взаимодействия со структурными подразделениями Администрации Боровичского муниципального района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4" y="5219997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0BC8E-4156-4ED0-B720-29C9A01D8246}"/>
              </a:ext>
            </a:extLst>
          </p:cNvPr>
          <p:cNvSpPr txBox="1"/>
          <p:nvPr/>
        </p:nvSpPr>
        <p:spPr>
          <a:xfrm>
            <a:off x="2419241" y="3598862"/>
            <a:ext cx="7364671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dirty="0">
                <a:solidFill>
                  <a:srgbClr val="009900">
                    <a:alpha val="100000"/>
                  </a:srgbClr>
                </a:solidFill>
                <a:latin typeface="Scada"/>
              </a:rPr>
              <a:t>Целевые п</a:t>
            </a:r>
            <a:r>
              <a:rPr lang="ru-RU" sz="3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оказатели были достигнуты!</a:t>
            </a:r>
          </a:p>
        </p:txBody>
      </p:sp>
      <p:pic>
        <p:nvPicPr>
          <p:cNvPr id="1026" name="Picture 2" descr="Галерея - Сделано! Верно!: Плоские иконки">
            <a:extLst>
              <a:ext uri="{FF2B5EF4-FFF2-40B4-BE49-F238E27FC236}">
                <a16:creationId xmlns:a16="http://schemas.microsoft.com/office/drawing/2014/main" id="{21C35C1C-3747-47A7-979E-4A723AC5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2" y="3148012"/>
            <a:ext cx="1575097" cy="15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Мелешев М.Е.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Первый заместитель Главы администрации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Яковлева О.Г.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ЖК,ДХ,ТиООС, заместитель председателя комитета ЖК,ДХ,С,ТиООС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923853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4362003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464775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Зуева Е.В.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Заведующий отделом муниципального контроля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464775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Кольцова С.А.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служащий отдела жилищно-коммунального, дорожного хозяйства, транспорта и охраны окружающей среды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464775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Степанова Ю.В.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отдела архитектуры и градостроительства комитета архитектуры и имущественных отношений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464775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0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Яковлева О.Г.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председателя комитета начальник отдела жилищно-коммунального, дорожного хозяйства, транспорта и охраны окружающей среды, комитета жилищно-коммунального, дорожного хозяйства, транспорта и охраны окружающей среды Администрации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C17092-7A3A-4C2A-9682-48779458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b="28321"/>
          <a:stretch/>
        </p:blipFill>
        <p:spPr>
          <a:xfrm>
            <a:off x="620146" y="2258288"/>
            <a:ext cx="1645781" cy="15893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988162-D477-4D42-9093-1BBC157E4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2365898"/>
            <a:ext cx="1795939" cy="22173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EC4D4F-1680-4CDA-A588-AB040BD48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45" y="5618856"/>
            <a:ext cx="1928034" cy="23804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05D1AE-ECB2-41EE-8122-3DE10644FE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89" t="2762" r="1130" b="17087"/>
          <a:stretch>
            <a:fillRect/>
          </a:stretch>
        </p:blipFill>
        <p:spPr>
          <a:xfrm>
            <a:off x="403408" y="5683827"/>
            <a:ext cx="1511816" cy="1511816"/>
          </a:xfrm>
          <a:custGeom>
            <a:avLst/>
            <a:gdLst>
              <a:gd name="connsiteX0" fmla="*/ 755908 w 1511816"/>
              <a:gd name="connsiteY0" fmla="*/ 0 h 1511816"/>
              <a:gd name="connsiteX1" fmla="*/ 1511816 w 1511816"/>
              <a:gd name="connsiteY1" fmla="*/ 755908 h 1511816"/>
              <a:gd name="connsiteX2" fmla="*/ 755908 w 1511816"/>
              <a:gd name="connsiteY2" fmla="*/ 1511816 h 1511816"/>
              <a:gd name="connsiteX3" fmla="*/ 0 w 1511816"/>
              <a:gd name="connsiteY3" fmla="*/ 755908 h 1511816"/>
              <a:gd name="connsiteX4" fmla="*/ 755908 w 1511816"/>
              <a:gd name="connsiteY4" fmla="*/ 0 h 151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816" h="1511816">
                <a:moveTo>
                  <a:pt x="755908" y="0"/>
                </a:moveTo>
                <a:cubicBezTo>
                  <a:pt x="1173384" y="0"/>
                  <a:pt x="1511816" y="338432"/>
                  <a:pt x="1511816" y="755908"/>
                </a:cubicBezTo>
                <a:cubicBezTo>
                  <a:pt x="1511816" y="1173384"/>
                  <a:pt x="1173384" y="1511816"/>
                  <a:pt x="755908" y="1511816"/>
                </a:cubicBezTo>
                <a:cubicBezTo>
                  <a:pt x="338432" y="1511816"/>
                  <a:pt x="0" y="1173384"/>
                  <a:pt x="0" y="755908"/>
                </a:cubicBezTo>
                <a:cubicBezTo>
                  <a:pt x="0" y="338432"/>
                  <a:pt x="338432" y="0"/>
                  <a:pt x="755908" y="0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312E5F6-036B-464C-8052-4CC0C30CDF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026" t="8770" r="8826" b="11509"/>
          <a:stretch>
            <a:fillRect/>
          </a:stretch>
        </p:blipFill>
        <p:spPr>
          <a:xfrm>
            <a:off x="5487967" y="5683827"/>
            <a:ext cx="1511816" cy="1511816"/>
          </a:xfrm>
          <a:custGeom>
            <a:avLst/>
            <a:gdLst>
              <a:gd name="connsiteX0" fmla="*/ 637545 w 1275090"/>
              <a:gd name="connsiteY0" fmla="*/ 0 h 1275090"/>
              <a:gd name="connsiteX1" fmla="*/ 1275090 w 1275090"/>
              <a:gd name="connsiteY1" fmla="*/ 637545 h 1275090"/>
              <a:gd name="connsiteX2" fmla="*/ 637545 w 1275090"/>
              <a:gd name="connsiteY2" fmla="*/ 1275090 h 1275090"/>
              <a:gd name="connsiteX3" fmla="*/ 0 w 1275090"/>
              <a:gd name="connsiteY3" fmla="*/ 637545 h 1275090"/>
              <a:gd name="connsiteX4" fmla="*/ 637545 w 1275090"/>
              <a:gd name="connsiteY4" fmla="*/ 0 h 12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090" h="1275090">
                <a:moveTo>
                  <a:pt x="637545" y="0"/>
                </a:moveTo>
                <a:cubicBezTo>
                  <a:pt x="989651" y="0"/>
                  <a:pt x="1275090" y="285439"/>
                  <a:pt x="1275090" y="637545"/>
                </a:cubicBezTo>
                <a:cubicBezTo>
                  <a:pt x="1275090" y="989651"/>
                  <a:pt x="989651" y="1275090"/>
                  <a:pt x="637545" y="1275090"/>
                </a:cubicBezTo>
                <a:cubicBezTo>
                  <a:pt x="285439" y="1275090"/>
                  <a:pt x="0" y="989651"/>
                  <a:pt x="0" y="637545"/>
                </a:cubicBezTo>
                <a:cubicBezTo>
                  <a:pt x="0" y="285439"/>
                  <a:pt x="285439" y="0"/>
                  <a:pt x="637545" y="0"/>
                </a:cubicBezTo>
                <a:close/>
              </a:path>
            </a:pathLst>
          </a:cu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64EB639-0476-452C-98D8-2AFAC0844D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10" t="12814" r="2224" b="17547"/>
          <a:stretch>
            <a:fillRect/>
          </a:stretch>
        </p:blipFill>
        <p:spPr>
          <a:xfrm>
            <a:off x="2947786" y="5683827"/>
            <a:ext cx="1575887" cy="1598022"/>
          </a:xfrm>
          <a:custGeom>
            <a:avLst/>
            <a:gdLst>
              <a:gd name="connsiteX0" fmla="*/ 2162175 w 4324350"/>
              <a:gd name="connsiteY0" fmla="*/ 0 h 4385090"/>
              <a:gd name="connsiteX1" fmla="*/ 4324350 w 4324350"/>
              <a:gd name="connsiteY1" fmla="*/ 2192545 h 4385090"/>
              <a:gd name="connsiteX2" fmla="*/ 2162175 w 4324350"/>
              <a:gd name="connsiteY2" fmla="*/ 4385090 h 4385090"/>
              <a:gd name="connsiteX3" fmla="*/ 0 w 4324350"/>
              <a:gd name="connsiteY3" fmla="*/ 2192545 h 4385090"/>
              <a:gd name="connsiteX4" fmla="*/ 2162175 w 4324350"/>
              <a:gd name="connsiteY4" fmla="*/ 0 h 43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350" h="4385090">
                <a:moveTo>
                  <a:pt x="2162175" y="0"/>
                </a:moveTo>
                <a:cubicBezTo>
                  <a:pt x="3356311" y="0"/>
                  <a:pt x="4324350" y="981636"/>
                  <a:pt x="4324350" y="2192545"/>
                </a:cubicBezTo>
                <a:cubicBezTo>
                  <a:pt x="4324350" y="3403454"/>
                  <a:pt x="3356311" y="4385090"/>
                  <a:pt x="2162175" y="4385090"/>
                </a:cubicBezTo>
                <a:cubicBezTo>
                  <a:pt x="968039" y="4385090"/>
                  <a:pt x="0" y="3403454"/>
                  <a:pt x="0" y="2192545"/>
                </a:cubicBezTo>
                <a:cubicBezTo>
                  <a:pt x="0" y="981636"/>
                  <a:pt x="968039" y="0"/>
                  <a:pt x="2162175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43434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Развитие системы внутренних коммуникаций для более быстрого и эффективного взаимодействия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Ускорение обмена информацией между сотрудниками и подразделениями, что ведет к более оперативному решению задач;
Повышение уровня вовлеченности сотрудников в коммуникационные процессы и улучшение командной работы.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нового процесса сбора и консолидации данных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Повышение точности и надежности данных;
ускорение доступа к актуальной информации, что повышает оперативность реагирования на изменения;
улучшение качества аналитических отчетов и прогнозов на базе собранных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обучения сотрудников, ответственных за сбор информации, по использованию новых инструментов и процедур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Увеличение уровня компетентности сотрудников и улучшение их способности использовать новые технологии и методы работы;
Снижение числа ошибок, связанных с неправильным использованием инструментов, что ведет к увеличению эффективности работы.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сотрудников методам эффективного поиска и структурирования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Ускорение процесса нахождения нужной информации, что позволяет сотрудникам больше времени уделять основным задач;
улучшение качества работы.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Запуск нового процесса сбора данных и тестирование его эффективности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Возможность выявления узких мест и проблем, что способствует постоянному улучшению процессов внутри организации;
оценка практичности и эффективности внедренного процесса на основании реальных результатов, что позволяет в дальнейшем принимать обоснованные решения о его доработке.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регламента взаимодействия со структурными подразделениями Администрации Боровичского муниципального района и его утверждение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Упорядочивание процессов взаимодействия;
улучшение координации действий и более эффективное распределение ресурсов;
четкое распределение ответственности и полномочий, что приводит к повышению уровня исполнительности и ответственности среди сотрудников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48475"/>
          <a:chOff x="361950" y="180975"/>
          <a:chExt cx="10439400" cy="684847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136507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Развитие системы внутренних коммуникаций для более быстрого и эффективного взаимодействия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Ускорение обмена информацией между сотрудниками и подразделениями, что ведет к более оперативному решению задач;
Повышение уровня вовлеченности сотрудников в коммуникационные процессы и улучшение командной работы.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218" y="2714048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8" y="3416300"/>
            <a:ext cx="4676775" cy="19812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9075" y="269240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18" y="3416300"/>
            <a:ext cx="4676775" cy="3067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DF8D43-DD5A-43BF-AFEB-B4A95A8DA21B}"/>
              </a:ext>
            </a:extLst>
          </p:cNvPr>
          <p:cNvSpPr txBox="1"/>
          <p:nvPr/>
        </p:nvSpPr>
        <p:spPr>
          <a:xfrm>
            <a:off x="905909" y="5511511"/>
            <a:ext cx="3589392" cy="97884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Достаточно низкий уровень эффективности внутренних коммуникаций
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1B8CC-2C99-4D65-926E-86554AB3D676}"/>
              </a:ext>
            </a:extLst>
          </p:cNvPr>
          <p:cNvSpPr txBox="1"/>
          <p:nvPr/>
        </p:nvSpPr>
        <p:spPr>
          <a:xfrm>
            <a:off x="5912604" y="6657190"/>
            <a:ext cx="3989716" cy="77104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Ускорен процесс обмена информацией;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4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Повышен уровень вовлеченности сотрудников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943725"/>
          <a:chOff x="361950" y="180975"/>
          <a:chExt cx="10439400" cy="69437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нового процесса сбора и консолидации данных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Повышение точности и надежности данных;
ускорение доступа к актуальной информации, что повышает оперативность реагирования на изменения;
улучшение качества аналитических отчетов и прогнозов на базе собранных данных.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2967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505200"/>
            <a:ext cx="4676775" cy="31623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ADA610-95EE-4BDF-8658-27A3C6E5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16" y="3511135"/>
            <a:ext cx="4058216" cy="2972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C421DD-1F8C-4F6A-BC53-7576A31F83D5}"/>
              </a:ext>
            </a:extLst>
          </p:cNvPr>
          <p:cNvSpPr txBox="1"/>
          <p:nvPr/>
        </p:nvSpPr>
        <p:spPr>
          <a:xfrm>
            <a:off x="185737" y="2967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C00000"/>
                </a:solidFill>
                <a:latin typeface="Scada"/>
              </a:rPr>
              <a:t>БЫЛО: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2D047-C1B6-4DE2-B795-4D9C6632692E}"/>
              </a:ext>
            </a:extLst>
          </p:cNvPr>
          <p:cNvSpPr txBox="1"/>
          <p:nvPr/>
        </p:nvSpPr>
        <p:spPr>
          <a:xfrm>
            <a:off x="533580" y="6734247"/>
            <a:ext cx="3981087" cy="606353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Большое количество ответных писем с информацией на разные электронные адреса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FC98D-E2D5-413F-BE2C-BF9355EF6DB2}"/>
              </a:ext>
            </a:extLst>
          </p:cNvPr>
          <p:cNvSpPr txBox="1"/>
          <p:nvPr/>
        </p:nvSpPr>
        <p:spPr>
          <a:xfrm>
            <a:off x="5929493" y="6797964"/>
            <a:ext cx="3981087" cy="606353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3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Онлайн ф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орма для сбора данных со свободным доступом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 любое время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обучения сотрудников, ответственных за сбор информации, по использованию новых инструментов и процедур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Увеличение уровня компетентности сотрудников и улучшение их способности использовать новые технологии и методы работы;
Снижение числа ошибок, связанных с неправильным использованием инструментов, что ведет к увеличению эффективности работы.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9369" y="287655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62" y="3635821"/>
            <a:ext cx="3975590" cy="297341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93D4A3-77ED-479C-A110-892370D571CA}"/>
              </a:ext>
            </a:extLst>
          </p:cNvPr>
          <p:cNvSpPr txBox="1"/>
          <p:nvPr/>
        </p:nvSpPr>
        <p:spPr>
          <a:xfrm>
            <a:off x="1694061" y="3878695"/>
            <a:ext cx="1543050" cy="428625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FF0000"/>
                </a:solidFill>
                <a:latin typeface="Scada"/>
              </a:rPr>
              <a:t>БЫЛО: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F487A-17AD-443E-B54E-402B1A5FEDE8}"/>
              </a:ext>
            </a:extLst>
          </p:cNvPr>
          <p:cNvSpPr txBox="1"/>
          <p:nvPr/>
        </p:nvSpPr>
        <p:spPr>
          <a:xfrm>
            <a:off x="665386" y="4648884"/>
            <a:ext cx="36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сотрудников не проводилось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FB3F3-DB76-4E65-B0D3-8B636BD88BE1}"/>
              </a:ext>
            </a:extLst>
          </p:cNvPr>
          <p:cNvSpPr txBox="1"/>
          <p:nvPr/>
        </p:nvSpPr>
        <p:spPr>
          <a:xfrm>
            <a:off x="5510627" y="6683386"/>
            <a:ext cx="465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сотрудников по использованию новых инструментов и возможностей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E30E0F-4192-4910-8380-96B968AE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90" y="470517"/>
            <a:ext cx="9289032" cy="6618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00800"/>
          <a:chOff x="361950" y="180975"/>
          <a:chExt cx="10439400" cy="64008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и 5 /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сотрудников методам эффективного поиска и структурирования информации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Ускорение процесса нахождения нужной информации, что позволяет сотрудникам больше времени уделять основным задач;
улучшение качества работы.
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826DFC-D0F1-4F54-A5DA-E66F7742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04" y="2625725"/>
            <a:ext cx="2938481" cy="1645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57" y="3008527"/>
            <a:ext cx="2938482" cy="164578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F7933-A153-4C92-BD51-A56E02DE9D6C}"/>
              </a:ext>
            </a:extLst>
          </p:cNvPr>
          <p:cNvSpPr txBox="1"/>
          <p:nvPr/>
        </p:nvSpPr>
        <p:spPr>
          <a:xfrm>
            <a:off x="361950" y="5580037"/>
            <a:ext cx="10077450" cy="154103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Запуск нового процесса сбора данных и тестирование его эффективности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Возможность выявления узких мест и проблем, что способствует постоянному улучшению процессов внутри организации;
оценка практичности и эффективности внедренного процесса на основании реальных результатов, что позволяет в дальнейшем принимать обоснованные решения о его доработке.
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3BE03-A801-497F-844B-007F5B8DF388}"/>
              </a:ext>
            </a:extLst>
          </p:cNvPr>
          <p:cNvSpPr txBox="1"/>
          <p:nvPr/>
        </p:nvSpPr>
        <p:spPr>
          <a:xfrm>
            <a:off x="532101" y="3615597"/>
            <a:ext cx="3589392" cy="97884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Длительный поиск информации и документов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4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Излишние действия при поиске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311E2-4129-4C2D-A021-9DD8334B9FE3}"/>
              </a:ext>
            </a:extLst>
          </p:cNvPr>
          <p:cNvSpPr txBox="1"/>
          <p:nvPr/>
        </p:nvSpPr>
        <p:spPr>
          <a:xfrm>
            <a:off x="5375472" y="206259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7BFE0-FD55-4D6B-8159-CF9C7288E0EC}"/>
              </a:ext>
            </a:extLst>
          </p:cNvPr>
          <p:cNvSpPr txBox="1"/>
          <p:nvPr/>
        </p:nvSpPr>
        <p:spPr>
          <a:xfrm>
            <a:off x="1570164" y="3064741"/>
            <a:ext cx="1543050" cy="428625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FF0000"/>
                </a:solidFill>
                <a:latin typeface="Scada"/>
              </a:rPr>
              <a:t>БЫЛО: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2776E-2CED-42C6-BC2F-A56EF8899B35}"/>
              </a:ext>
            </a:extLst>
          </p:cNvPr>
          <p:cNvSpPr txBox="1"/>
          <p:nvPr/>
        </p:nvSpPr>
        <p:spPr>
          <a:xfrm>
            <a:off x="4357735" y="4775063"/>
            <a:ext cx="6081665" cy="524109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Ускорен процесс нахождения нужной информации
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6 /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регламента взаимодействия со структурными подразделениями Администрации Боровичского муниципального района и его утверждение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Упорядочивание процессов взаимодействия;
улучшение координации действий и более эффективное распределение ресурсов;
четкое распределение ответственности и полномочий, что приводит к повышению уровня исполнительности и ответственности среди сотрудников
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18CBC6-ADC1-4952-8BFC-F90A88BE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621" y="2987749"/>
            <a:ext cx="2880320" cy="3667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6F72F-A83C-40FB-8C93-E330562B77B9}"/>
              </a:ext>
            </a:extLst>
          </p:cNvPr>
          <p:cNvSpPr txBox="1"/>
          <p:nvPr/>
        </p:nvSpPr>
        <p:spPr>
          <a:xfrm>
            <a:off x="1694061" y="3878695"/>
            <a:ext cx="1543050" cy="428625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FF0000"/>
                </a:solidFill>
                <a:latin typeface="Scada"/>
              </a:rPr>
              <a:t>БЫЛО: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67B78-6670-423E-B6F5-1E6E110F173A}"/>
              </a:ext>
            </a:extLst>
          </p:cNvPr>
          <p:cNvSpPr txBox="1"/>
          <p:nvPr/>
        </p:nvSpPr>
        <p:spPr>
          <a:xfrm>
            <a:off x="723925" y="4610544"/>
            <a:ext cx="36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Взаимодействие отделов при сборе данных для статистического отчета не было регламентировано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0CB44-9C4F-494A-B8F8-BD9886A05237}"/>
              </a:ext>
            </a:extLst>
          </p:cNvPr>
          <p:cNvSpPr txBox="1"/>
          <p:nvPr/>
        </p:nvSpPr>
        <p:spPr>
          <a:xfrm>
            <a:off x="3767006" y="391203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3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5A494-94AB-4DE7-B429-F2FDE36E5C41}"/>
              </a:ext>
            </a:extLst>
          </p:cNvPr>
          <p:cNvSpPr txBox="1"/>
          <p:nvPr/>
        </p:nvSpPr>
        <p:spPr>
          <a:xfrm>
            <a:off x="6003645" y="6500283"/>
            <a:ext cx="4880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Утвержден регламент взаимодействия;</a:t>
            </a:r>
          </a:p>
          <a:p>
            <a:pPr algn="ctr"/>
            <a:r>
              <a:rPr lang="ru-RU" dirty="0">
                <a:solidFill>
                  <a:srgbClr val="000000">
                    <a:alpha val="100000"/>
                  </a:srgbClr>
                </a:solidFill>
                <a:latin typeface="Scada"/>
              </a:rPr>
              <a:t>Четкое распределение обязанностей;</a:t>
            </a:r>
          </a:p>
          <a:p>
            <a:pPr algn="ctr"/>
            <a:r>
              <a:rPr lang="ru-RU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Упорядочены процессы взаимодействия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338" y="1013154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59A5C-69F2-4DAC-9B5A-46612D572954}"/>
              </a:ext>
            </a:extLst>
          </p:cNvPr>
          <p:cNvSpPr txBox="1"/>
          <p:nvPr/>
        </p:nvSpPr>
        <p:spPr>
          <a:xfrm>
            <a:off x="1687437" y="297078"/>
            <a:ext cx="87302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fontAlgn="t">
              <a:lnSpc>
                <a:spcPct val="100000"/>
              </a:lnSpc>
            </a:pPr>
            <a:r>
              <a:rPr lang="ru-RU" sz="2100" b="1" u="none" spc="0" dirty="0">
                <a:latin typeface="Scada"/>
              </a:rPr>
              <a:t>Эффект от внедрения мероприятий (ИТОГИ)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233338" y="1046711"/>
            <a:ext cx="4923388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 проект</a:t>
            </a:r>
            <a:r>
              <a:rPr lang="ru-RU" sz="14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а</a:t>
            </a:r>
            <a:endParaRPr lang="ru-RU" sz="1400" b="1" u="sng" kern="1200" dirty="0">
              <a:solidFill>
                <a:schemeClr val="tx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Сокращение времени протекания процесса</a:t>
            </a:r>
          </a:p>
          <a:p>
            <a:r>
              <a:rPr lang="ru-RU" sz="1400" b="1" kern="1200" dirty="0">
                <a:solidFill>
                  <a:srgbClr val="3199B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 13 до 3 дн</a:t>
            </a:r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ей</a:t>
            </a:r>
            <a:endParaRPr lang="ru-RU" sz="1400" b="1" kern="1200" dirty="0">
              <a:solidFill>
                <a:srgbClr val="3199B5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ru-RU" sz="700" b="1" u="sng" kern="1200" dirty="0">
              <a:solidFill>
                <a:schemeClr val="tx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Снижение трудоемкости выполняемых операций</a:t>
            </a:r>
            <a:endParaRPr lang="ru-RU" sz="14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b="1" kern="1200" dirty="0">
                <a:solidFill>
                  <a:srgbClr val="3199B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Со 192 до 54 часов</a:t>
            </a:r>
            <a:endParaRPr lang="ru-RU" sz="1400" b="1" dirty="0">
              <a:solidFill>
                <a:srgbClr val="3199B5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ru-RU" sz="700" kern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Снижение количества действий </a:t>
            </a:r>
            <a:r>
              <a:rPr lang="ru-RU" sz="1400" b="1" kern="1200" dirty="0">
                <a:solidFill>
                  <a:srgbClr val="3199B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 20 до 11 ед.</a:t>
            </a:r>
            <a:endParaRPr lang="ru-RU" sz="1400" b="1" dirty="0">
              <a:solidFill>
                <a:srgbClr val="3199B5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ru-RU" sz="7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Разработка регламента взаимодействия со структурными подразделениями АБМР</a:t>
            </a:r>
            <a:endParaRPr lang="ru-RU" sz="14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8DF2DE2-42DE-4587-93AC-A2318F97BF21}"/>
              </a:ext>
            </a:extLst>
          </p:cNvPr>
          <p:cNvCxnSpPr>
            <a:cxnSpLocks/>
          </p:cNvCxnSpPr>
          <p:nvPr/>
        </p:nvCxnSpPr>
        <p:spPr>
          <a:xfrm>
            <a:off x="5272063" y="1165641"/>
            <a:ext cx="14491" cy="61019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0BA54-073C-47D4-BB84-B4A5E9A494C2}"/>
              </a:ext>
            </a:extLst>
          </p:cNvPr>
          <p:cNvSpPr txBox="1"/>
          <p:nvPr/>
        </p:nvSpPr>
        <p:spPr>
          <a:xfrm>
            <a:off x="5323747" y="1038484"/>
            <a:ext cx="5368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Результаты работы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81276-0508-40BB-80C8-4CC99C051696}"/>
              </a:ext>
            </a:extLst>
          </p:cNvPr>
          <p:cNvSpPr txBox="1"/>
          <p:nvPr/>
        </p:nvSpPr>
        <p:spPr>
          <a:xfrm>
            <a:off x="5286554" y="1862319"/>
            <a:ext cx="536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Создана и протестирована новая платформа </a:t>
            </a:r>
            <a:r>
              <a:rPr lang="ru-RU" sz="1400" dirty="0">
                <a:solidFill>
                  <a:srgbClr val="000000"/>
                </a:solidFill>
                <a:latin typeface="Helvetica" panose="020B0604020202020204" pitchFamily="34" charset="0"/>
              </a:rPr>
              <a:t>для сбора и консолидации данных отчета</a:t>
            </a:r>
            <a:endParaRPr lang="ru-RU" sz="1400" b="1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D24E9-5888-49C4-9D2F-9E10C4422B5B}"/>
              </a:ext>
            </a:extLst>
          </p:cNvPr>
          <p:cNvSpPr txBox="1"/>
          <p:nvPr/>
        </p:nvSpPr>
        <p:spPr>
          <a:xfrm>
            <a:off x="5302219" y="1356851"/>
            <a:ext cx="536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Helvetica" panose="020B0604020202020204" pitchFamily="34" charset="0"/>
              </a:rPr>
              <a:t>Создана</a:t>
            </a:r>
            <a:r>
              <a:rPr lang="ru-RU" sz="1400" dirty="0">
                <a:solidFill>
                  <a:schemeClr val="accent1"/>
                </a:solidFill>
                <a:latin typeface="Helvetica" panose="020B0604020202020204" pitchFamily="34" charset="0"/>
              </a:rPr>
              <a:t> </a:t>
            </a:r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обучающая презентация </a:t>
            </a:r>
            <a:r>
              <a:rPr lang="ru-RU" sz="1400" dirty="0">
                <a:latin typeface="Helvetica" panose="020B0604020202020204" pitchFamily="34" charset="0"/>
              </a:rPr>
              <a:t>по эффективным методам поиска и структурирования информации</a:t>
            </a:r>
            <a:endParaRPr lang="ru-RU" sz="1400" b="1" dirty="0">
              <a:latin typeface="Helvetica" panose="020B0604020202020204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5598DB2-E5C2-4319-975D-D880F6925F0F}"/>
              </a:ext>
            </a:extLst>
          </p:cNvPr>
          <p:cNvGraphicFramePr/>
          <p:nvPr/>
        </p:nvGraphicFramePr>
        <p:xfrm>
          <a:off x="5400330" y="4856635"/>
          <a:ext cx="5171843" cy="182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4D96D50-CBF9-4473-87C2-0B39DAE1DB16}"/>
              </a:ext>
            </a:extLst>
          </p:cNvPr>
          <p:cNvSpPr txBox="1"/>
          <p:nvPr/>
        </p:nvSpPr>
        <p:spPr>
          <a:xfrm>
            <a:off x="5311025" y="2367787"/>
            <a:ext cx="536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Проведено обучение сотрудников </a:t>
            </a:r>
            <a:r>
              <a:rPr lang="ru-RU" sz="1400" dirty="0">
                <a:latin typeface="Helvetica" panose="020B0604020202020204" pitchFamily="34" charset="0"/>
              </a:rPr>
              <a:t>по использованию новых инструментов и процедур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2918AB1-76B7-4096-A106-9BEBA69DE330}"/>
              </a:ext>
            </a:extLst>
          </p:cNvPr>
          <p:cNvGraphicFramePr/>
          <p:nvPr/>
        </p:nvGraphicFramePr>
        <p:xfrm>
          <a:off x="5401891" y="2942755"/>
          <a:ext cx="5186334" cy="182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7E19315-FDFF-4444-849F-63AB55E2A5EC}"/>
              </a:ext>
            </a:extLst>
          </p:cNvPr>
          <p:cNvSpPr txBox="1"/>
          <p:nvPr/>
        </p:nvSpPr>
        <p:spPr>
          <a:xfrm>
            <a:off x="5311025" y="6700255"/>
            <a:ext cx="536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Количество действий</a:t>
            </a:r>
            <a:r>
              <a:rPr lang="ru-RU" sz="1400" dirty="0">
                <a:latin typeface="Helvetica" panose="020B0604020202020204" pitchFamily="34" charset="0"/>
              </a:rPr>
              <a:t> при сборе данных статистического отчета </a:t>
            </a:r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снизилось с 20 до 11</a:t>
            </a:r>
            <a:endParaRPr lang="ru-RU" sz="1400" dirty="0">
              <a:latin typeface="Helvetica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0934DA-9885-44DB-87DE-3F4028511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31" y="5299649"/>
            <a:ext cx="3281474" cy="215200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CA779D-942F-4A13-B8AB-7AE47DFBA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8" y="3275781"/>
            <a:ext cx="3167698" cy="2141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A6AE90-9EDE-493C-8B0D-375AE8785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636" y="3635821"/>
            <a:ext cx="2073964" cy="26407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FA79E9-078B-47CD-8C65-3496E7376FAB}"/>
              </a:ext>
            </a:extLst>
          </p:cNvPr>
          <p:cNvSpPr txBox="1"/>
          <p:nvPr/>
        </p:nvSpPr>
        <p:spPr>
          <a:xfrm>
            <a:off x="5251205" y="7245053"/>
            <a:ext cx="5487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Helvetica" panose="020B0604020202020204" pitchFamily="34" charset="0"/>
              </a:rPr>
              <a:t>Утвержден</a:t>
            </a:r>
            <a:r>
              <a:rPr lang="ru-RU" sz="1400" b="1" dirty="0">
                <a:solidFill>
                  <a:srgbClr val="3199B5"/>
                </a:solidFill>
                <a:latin typeface="Helvetica" panose="020B0604020202020204" pitchFamily="34" charset="0"/>
              </a:rPr>
              <a:t> Порядок взаимодействия при подготовке отчета</a:t>
            </a:r>
            <a:endParaRPr lang="ru-RU" sz="14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323 ч (13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Длительное время на то, чтобы расписать документ заместителю - в настоящий момент нет на месте - ожидание 2 дня.
2. Длительное время на то, чтобы расписать документ на исполнение - в настоящий момент нет на месте - ожидание 1 день.
3. Распределенный показатель не относится к компетенциям какого-либо отдела
4. Длительное время подписания документа - в настоящий момент нет на месте (ожидание 2 часа)
5. Во время проверки выявлены ошибки при составлении документа (орфография, стилистика) - возврат на доработку
6. Отсутствие данных или их затрудненный поиск 
7. Выявлены ошибки или неточности (условные обозначения, значительная разница с показателями предыдущих лет) - возврат на доработку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формируется потребность сдать отчет "Индекс качества городской среды"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Делопроизводитель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Регистрирует входящее письмо Министерства ЖКХ и ТЭК Новгородской области о сдаче отчета в СЭД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 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Глава Администрации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на исполнение ответственному заместителю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 ч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Главы Администрации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на исполнение председателю комитета отдела ЖК,ДХ,С,ТиООС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0,33 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комитета ЖК,ДХ,С,ТиООС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начальнику отдела ЖК,ДХ,ТиООС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0,33 ч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ЖК,ДХ,ТиООС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специалисту отдела ЖК,ДХ,ТиООС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8" name="TextBox 87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19 ч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Подготавливает форму для заполнения, сводит статистические данные прошлых лет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Распределяет показатели отчета по структурным подразделениям Администрации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2" name="TextBox 111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4" name="TextBox 113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6" name="TextBox 115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18" name="TextBox 117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0,16 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323 ч (13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Длительное время на то, чтобы расписать документ заместителю - в настоящий момент нет на месте - ожидание 2 дня.
2. Длительное время на то, чтобы расписать документ на исполнение - в настоящий момент нет на месте - ожидание 1 день.
3. Распределенный показатель не относится к компетенциям какого-либо отдела
4. Длительное время подписания документа - в настоящий момент нет на месте (ожидание 2 часа)
5. Во время проверки выявлены ошибки при составлении документа (орфография, стилистика) - возврат на доработку
6. Отсутствие данных или их затрудненный поиск 
7. Выявлены ошибки или неточности (условные обозначения, значительная разница с показателями предыдущих лет) - возврат на доработку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0,66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Разрабатывает письмо структурным подразделениям Администрации, где указывает принадлежность показателей к тому или иному отделу Администрации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286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Подписывает письмо у председателя комитета ЖК,ДХ,С,ТиООС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4, 5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0,16 ч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Отправляет письмо в соответствующие подразделения Администрации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Председатели комитетов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Расписывают письмо ответственным исполнителям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2, 3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ч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144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Собирают данные для статистического отчета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ч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Заносят данные в форму для заполнения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Разрабатывают сопроводительные письма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8" name="TextBox 107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0" name="TextBox 109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12" name="TextBox 111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4" name="TextBox 113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0,33 ч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Председатели комитетов/начальники отделов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Подписывают сопроводительные письма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9" name="TextBox 11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1" name="TextBox 120"/>
          <p:cNvSpPr txBox="1"/>
          <p:nvPr/>
        </p:nvSpPr>
        <p:spPr>
          <a:xfrm>
            <a:off x="572452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3" name="TextBox 122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4, 5, 7</a:t>
            </a: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5" name="TextBox 124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0,05 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323 ч (13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Длительное время на то, чтобы расписать документ заместителю - в настоящий момент нет на месте - ожидание 2 дня.
2. Длительное время на то, чтобы расписать документ на исполнение - в настоящий момент нет на месте - ожидание 1 день.
3. Распределенный показатель не относится к компетенциям какого-либо отдела
4. Длительное время подписания документа - в настоящий момент нет на месте (ожидание 2 часа)
5. Во время проверки выявлены ошибки при составлении документа (орфография, стилистика) - возврат на доработку
6. Отсутствие данных или их затрудненный поиск 
7. Выявлены ошибки или неточности (условные обозначения, значительная разница с показателями предыдущих лет) - возврат на доработку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0,16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Направляют заполненную форму отчета и подтверждающие документы специалисту отдела ЖК,ДХ,ТиООС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48 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Сводит полученные данные и подтверждающие документы в единую форму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220027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ч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Распечатывает форму для согласования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Согласовывает заполненную форму с Главой Администрации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готовый статистический отчет для сдачи в Министерство ЖКХ и ТЭК Новгородской области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348390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26342"/>
              </p:ext>
            </p:extLst>
          </p:nvPr>
        </p:nvGraphicFramePr>
        <p:xfrm>
          <a:off x="361950" y="1438275"/>
          <a:ext cx="9944100" cy="53340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Длительное время на то, чтобы расписать документ заместителю - в настоящий момент нет на месте - ожидание 2 дня.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Недостаточная эффективность внутренних коммуникаций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Развитие системы внутренних коммуникаций для более быстрого и эффективного взаимодействия с заместителем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Длительное время на то, чтобы расписать документ на исполнение - в настоящий момент нет на месте - ожидание 1 день.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Недостаточная эффективность внутренних коммуникаций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Развитие системы внутренних коммуникаций для более быстрого и эффективного взаимодействия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Распределенный показатель не относится к компетенциям какого-либо отдела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Недостаточное понимание компетенций и обязанностей отделов.
2. Неопределенность в распределении обязанностей.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Проведение обучения сотрудников по распределению компетенций и обязанностей.
2. Определение четких инструкций по распределению показателей и задач между отделами.</a:t>
                      </a:r>
                      <a:b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</a:br>
                      <a:endParaRPr lang="ru-RU" sz="1000" b="1" u="none" spc="0" dirty="0">
                        <a:solidFill>
                          <a:srgbClr val="92D050"/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Длительное время подписания документа - в настоящий момент нет на месте (ожидание 2 часа)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Недостаточная организация работы с документами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Оптимизация процесса подписания документов с помощью установления четких сроков и ответственных лиц.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 время проверки выявлены ошибки при составлении документа (орфография, стилистика) - возврат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Недостаточное внимание к качеству документации.
2. Недостаточная проверка и контроль за содержанием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Проведение обучения сотрудников по правилам составления документов.
2. Внедрение процессов самоконтроля и внутренней проверки.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данных или их затрудненный поиск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Недостаточная систематизация и структурирование данных.
2. Отсутствие единой базы данных или ее обновления.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38100" lvl="0" indent="-228600" algn="l" fontAlgn="t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данных для хранения информации.
Регулярное обновление и анализ данных.
Обучение сотрудников методам эффективного поиска и структурирования информации.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Выявлены ошибки или неточности (условные обозначения, значительная разница с показателями предыдущих лет) - возврат на доработку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Недостаточное внимание к стандартизации и проверке данных.
2. Отсутствие четких инструкций по условным обозначениям и ведению отчетности.
3. Несоответствие методик сбора и анализа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Внедрение стандартизованных форматов и условных обозначений для унификации отчетности.
2. Проведение обучения и контроля за правильным заполнением документов.
3. Анализ и сравнение данных предыдущих лет для выявления разночтений и ошибок, их последующая коррекция.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72 ч (3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Развитие системы внутренних коммуникаций для более быстрого и эффективного взаимодействия с заместителем
2. Развитие системы внутренних коммуникаций для более быстрого и эффективного взаимодействия
3. 1. Проведение обучения сотрудников по распределению компетенций и обязанностей.
2. Определение четких инструкций по распределению показателей и задач между отделами.
4. Оптимизация процесса подписания документов с помощью установления четких сроков и ответственных лиц.
5. 1. Проведение обучения сотрудников по правилам составления документов.
2. Внедрение процессов самоконтроля и внутренней проверки.
6. 1. Создание базы данных для хранения информации.
2. Регулярное обновление и анализ данных.
3. Обучение сотрудников методам эффективного поиска и структурирования информации.
7. 1. Внедрение стандартизованных форматов и условных обозначений для унификации отчетности.
2. Проведение обучения и контроля за правильным заполнением документов.
3. Анализ и сравнение данных предыдущих лет для выявления разночтений и ошибок, их последующая коррекция.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формируется потребность сдать отчет "Индекс качества городской среды"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Делопроизводитель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Регистрирует входящее письмо Министерства ЖКХ и ТЭК Новгородской области о сдаче отчета в СЭД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 ч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Глава Администрации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начальнику отдела ЖК,ДХ,ТиООС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ЖК,ДХ,ТиООС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Расписывает ответственному специалисту отдела ЖК,ДХ,ТиООС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0,4 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Разрабатывает письмо в структурные подразделения Администрации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0,16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Подписывает письмо у председателя комитета ЖК,ДХ,С,ТиООС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8" name="TextBox 87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Отправляет письмо в соответствующие подразделения Администрации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Председатели комитетов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Расписывают письмо ответственным исполнителям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0" name="TextBox 109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4" name="TextBox 113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0,08 ч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72 ч (3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.)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Развитие системы внутренних коммуникаций для более быстрого и эффективного взаимодействия с заместителем
2. Развитие системы внутренних коммуникаций для более быстрого и эффективного взаимодействия
3. 1. Проведение обучения сотрудников по распределению компетенций и обязанностей.
2. Определение четких инструкций по распределению показателей и задач между отделами.
4. Оптимизация процесса подписания документов с помощью установления четких сроков и ответственных лиц.
5. 1. Проведение обучения сотрудников по правилам составления документов.
2. Внедрение процессов самоконтроля и внутренней проверки.
6. 1. Создание базы данных для хранения информации.
2. Регулярное обновление и анализ данных.
3. Обучение сотрудников методам эффективного поиска и структурирования информации.
7. 1. Внедрение стандартизованных форматов и условных обозначений для унификации отчетности.
2. Проведение обучения и контроля за правильным заполнением документов.
3. Анализ и сравнение данных предыдущих лет для выявления разночтений и ошибок, их последующая коррекция.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52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Собирают данные для статистического отчета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ч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Специалисты отделов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Заносят данные в форму для заполнения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 ч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0,16 ч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Распечатывает форму для согласования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0,25 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ЖК,ДХ,ТиООС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Согласовывает заполненную форму с Главой Администрации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ч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готовый статистический отчет для сдачи в Министерство ЖКХ и ТЭК Новгородской области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3475</Words>
  <Application>Microsoft Office PowerPoint</Application>
  <PresentationFormat>Произвольный</PresentationFormat>
  <Paragraphs>548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Helvetica</vt:lpstr>
      <vt:lpstr>Scada</vt:lpstr>
      <vt:lpstr>Theme78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10</cp:revision>
  <dcterms:created xsi:type="dcterms:W3CDTF">2024-09-03T08:24:50Z</dcterms:created>
  <dcterms:modified xsi:type="dcterms:W3CDTF">2024-09-12T06:28:43Z</dcterms:modified>
  <cp:category/>
</cp:coreProperties>
</file>