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-486" y="49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12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93658DE2-1C36-4D91-90C3-2B26589DD9EF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43"/>
            <a:ext cx="5438140" cy="4466693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D3EA4EEC-3B6A-4635-B1EB-E10D25F35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93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9824" y="4175827"/>
            <a:ext cx="418320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/>
          <p:cNvSpPr txBox="1"/>
          <p:nvPr/>
        </p:nvSpPr>
        <p:spPr>
          <a:xfrm>
            <a:off x="4586385" y="8633973"/>
            <a:ext cx="2620889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>
                <a:latin typeface="Arial"/>
                <a:cs typeface="Arial"/>
              </a:rPr>
              <a:t>С</a:t>
            </a:r>
            <a:r>
              <a:rPr sz="900" b="1" spc="-15">
                <a:latin typeface="Arial"/>
                <a:cs typeface="Arial"/>
              </a:rPr>
              <a:t>е</a:t>
            </a:r>
            <a:r>
              <a:rPr sz="900" b="1">
                <a:latin typeface="Arial"/>
                <a:cs typeface="Arial"/>
              </a:rPr>
              <a:t>мья</a:t>
            </a:r>
            <a:r>
              <a:rPr sz="900" b="1" spc="5">
                <a:latin typeface="Arial"/>
                <a:cs typeface="Arial"/>
              </a:rPr>
              <a:t> </a:t>
            </a:r>
            <a:r>
              <a:rPr sz="900" b="1" smtClean="0">
                <a:latin typeface="Arial"/>
                <a:cs typeface="Arial"/>
              </a:rPr>
              <a:t>с</a:t>
            </a:r>
            <a:r>
              <a:rPr sz="900" b="1" spc="-15" smtClean="0">
                <a:latin typeface="Arial"/>
                <a:cs typeface="Arial"/>
              </a:rPr>
              <a:t>о</a:t>
            </a:r>
            <a:r>
              <a:rPr sz="900" b="1" smtClean="0">
                <a:latin typeface="Arial"/>
                <a:cs typeface="Arial"/>
              </a:rPr>
              <a:t>с</a:t>
            </a:r>
            <a:r>
              <a:rPr sz="900" b="1" spc="-15" smtClean="0">
                <a:latin typeface="Arial"/>
                <a:cs typeface="Arial"/>
              </a:rPr>
              <a:t>т</a:t>
            </a:r>
            <a:r>
              <a:rPr sz="900" b="1" smtClean="0">
                <a:latin typeface="Arial"/>
                <a:cs typeface="Arial"/>
              </a:rPr>
              <a:t>оит</a:t>
            </a:r>
            <a:r>
              <a:rPr sz="900" b="1" spc="5" smtClean="0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из</a:t>
            </a:r>
            <a:r>
              <a:rPr sz="900" b="1" spc="5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3</a:t>
            </a:r>
            <a:r>
              <a:rPr sz="900" b="1" spc="5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</a:t>
            </a:r>
            <a:r>
              <a:rPr sz="900" b="1">
                <a:latin typeface="Arial"/>
                <a:cs typeface="Arial"/>
              </a:rPr>
              <a:t>:</a:t>
            </a:r>
            <a:r>
              <a:rPr sz="900" b="1" spc="5">
                <a:latin typeface="Arial"/>
                <a:cs typeface="Arial"/>
              </a:rPr>
              <a:t> </a:t>
            </a:r>
            <a:r>
              <a:rPr lang="ru-RU" sz="900" b="1" spc="-15" dirty="0" smtClean="0">
                <a:latin typeface="Arial"/>
                <a:cs typeface="Arial"/>
              </a:rPr>
              <a:t>папы</a:t>
            </a:r>
            <a:r>
              <a:rPr sz="900" b="1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>
                <a:latin typeface="Arial"/>
                <a:cs typeface="Arial"/>
              </a:rPr>
              <a:t>.</a:t>
            </a:r>
            <a:r>
              <a:rPr sz="900" b="1" spc="80">
                <a:latin typeface="Arial"/>
                <a:cs typeface="Arial"/>
              </a:rPr>
              <a:t> </a:t>
            </a:r>
            <a:r>
              <a:rPr lang="ru-RU" sz="900" b="1" spc="10" dirty="0" smtClean="0">
                <a:latin typeface="Arial"/>
                <a:cs typeface="Arial"/>
              </a:rPr>
              <a:t>Папа</a:t>
            </a:r>
            <a:r>
              <a:rPr sz="900" b="1" spc="80" smtClean="0">
                <a:latin typeface="Arial"/>
                <a:cs typeface="Arial"/>
              </a:rPr>
              <a:t> </a:t>
            </a:r>
            <a:r>
              <a:rPr sz="900" b="1" spc="-15">
                <a:latin typeface="Arial"/>
                <a:cs typeface="Arial"/>
              </a:rPr>
              <a:t>з</a:t>
            </a:r>
            <a:r>
              <a:rPr sz="900" b="1">
                <a:latin typeface="Arial"/>
                <a:cs typeface="Arial"/>
              </a:rPr>
              <a:t>арабаты</a:t>
            </a:r>
            <a:r>
              <a:rPr sz="900" b="1" spc="-15">
                <a:latin typeface="Arial"/>
                <a:cs typeface="Arial"/>
              </a:rPr>
              <a:t>в</a:t>
            </a:r>
            <a:r>
              <a:rPr sz="900" b="1">
                <a:latin typeface="Arial"/>
                <a:cs typeface="Arial"/>
              </a:rPr>
              <a:t>а</a:t>
            </a:r>
            <a:r>
              <a:rPr sz="900" b="1" spc="-15">
                <a:latin typeface="Arial"/>
                <a:cs typeface="Arial"/>
              </a:rPr>
              <a:t>е</a:t>
            </a:r>
            <a:r>
              <a:rPr sz="900" b="1">
                <a:latin typeface="Arial"/>
                <a:cs typeface="Arial"/>
              </a:rPr>
              <a:t>т</a:t>
            </a:r>
            <a:r>
              <a:rPr sz="900" b="1" spc="8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23</a:t>
            </a:r>
            <a:r>
              <a:rPr sz="900" b="1" spc="8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000 руб.</a:t>
            </a:r>
            <a:r>
              <a:rPr sz="900" b="1" spc="80" smtClean="0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и</a:t>
            </a:r>
            <a:r>
              <a:rPr sz="900" b="1" spc="80">
                <a:latin typeface="Arial"/>
                <a:cs typeface="Arial"/>
              </a:rPr>
              <a:t> </a:t>
            </a:r>
            <a:r>
              <a:rPr sz="900" b="1" smtClean="0">
                <a:latin typeface="Arial"/>
                <a:cs typeface="Arial"/>
              </a:rPr>
              <a:t>по</a:t>
            </a:r>
            <a:r>
              <a:rPr sz="900" b="1" spc="-15" smtClean="0">
                <a:latin typeface="Arial"/>
                <a:cs typeface="Arial"/>
              </a:rPr>
              <a:t>л</a:t>
            </a:r>
            <a:r>
              <a:rPr sz="900" b="1" smtClean="0">
                <a:latin typeface="Arial"/>
                <a:cs typeface="Arial"/>
              </a:rPr>
              <a:t>уча</a:t>
            </a:r>
            <a:r>
              <a:rPr sz="900" b="1" spc="-15" smtClean="0">
                <a:latin typeface="Arial"/>
                <a:cs typeface="Arial"/>
              </a:rPr>
              <a:t>е</a:t>
            </a:r>
            <a:r>
              <a:rPr sz="900" b="1" smtClean="0">
                <a:latin typeface="Arial"/>
                <a:cs typeface="Arial"/>
              </a:rPr>
              <a:t>т</a:t>
            </a:r>
            <a:r>
              <a:rPr sz="900" b="1" spc="-55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–</a:t>
            </a:r>
            <a:r>
              <a:rPr sz="900" b="1" spc="-55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10</a:t>
            </a:r>
            <a:r>
              <a:rPr sz="900" b="1" spc="-55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000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</a:t>
            </a:r>
            <a:r>
              <a:rPr sz="900" b="1">
                <a:latin typeface="Arial"/>
                <a:cs typeface="Arial"/>
              </a:rPr>
              <a:t>– </a:t>
            </a:r>
            <a:r>
              <a:rPr lang="ru-RU" sz="900" b="1" dirty="0" smtClean="0">
                <a:latin typeface="Arial"/>
                <a:cs typeface="Arial"/>
              </a:rPr>
              <a:t>800</a:t>
            </a:r>
            <a:r>
              <a:rPr sz="900" b="1" smtClean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85054" y="9541129"/>
            <a:ext cx="1549400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405 600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23 000</a:t>
            </a:r>
            <a:r>
              <a:rPr sz="900" b="1" smtClean="0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+ </a:t>
            </a:r>
            <a:r>
              <a:rPr lang="ru-RU" sz="900" b="1" dirty="0" smtClean="0">
                <a:latin typeface="Arial"/>
                <a:cs typeface="Arial"/>
              </a:rPr>
              <a:t>10</a:t>
            </a:r>
            <a:r>
              <a:rPr sz="900" b="1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</a:t>
            </a:r>
            <a:r>
              <a:rPr sz="900" b="1">
                <a:latin typeface="Arial"/>
                <a:cs typeface="Arial"/>
              </a:rPr>
              <a:t>+ </a:t>
            </a:r>
            <a:r>
              <a:rPr lang="ru-RU" sz="900" b="1" dirty="0" smtClean="0">
                <a:latin typeface="Arial"/>
                <a:cs typeface="Arial"/>
              </a:rPr>
              <a:t>800</a:t>
            </a:r>
            <a:r>
              <a:rPr sz="900" b="1" smtClean="0">
                <a:latin typeface="Arial"/>
                <a:cs typeface="Arial"/>
              </a:rPr>
              <a:t>) </a:t>
            </a:r>
            <a:r>
              <a:rPr sz="900" b="1" dirty="0">
                <a:latin typeface="Arial"/>
                <a:cs typeface="Arial"/>
              </a:rPr>
              <a:t>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6598666" y="9624359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11</a:t>
            </a:r>
            <a:r>
              <a:rPr sz="1300" b="1" spc="-5" smtClean="0">
                <a:latin typeface="Arial"/>
                <a:cs typeface="Arial"/>
              </a:rPr>
              <a:t> </a:t>
            </a:r>
            <a:r>
              <a:rPr lang="ru-RU" sz="1300" b="1" spc="10" dirty="0" smtClean="0">
                <a:latin typeface="Arial"/>
                <a:cs typeface="Arial"/>
              </a:rPr>
              <a:t>267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sz="1000" b="1" spc="-5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sz="1000" b="1" spc="15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1000" b="1" dirty="0" smtClean="0">
                <a:solidFill>
                  <a:schemeClr val="bg1"/>
                </a:solidFill>
                <a:latin typeface="Arial"/>
                <a:cs typeface="Arial"/>
              </a:rPr>
              <a:t>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3"/>
          <p:cNvSpPr>
            <a:spLocks noGrp="1"/>
          </p:cNvSpPr>
          <p:nvPr>
            <p:ph type="title"/>
          </p:nvPr>
        </p:nvSpPr>
        <p:spPr>
          <a:xfrm>
            <a:off x="4278333" y="4098921"/>
            <a:ext cx="1785933" cy="604837"/>
          </a:xfrm>
        </p:spPr>
        <p:txBody>
          <a:bodyPr/>
          <a:lstStyle/>
          <a:p>
            <a:pPr eaLnBrk="1" hangingPunct="1">
              <a:lnSpc>
                <a:spcPts val="4763"/>
              </a:lnSpc>
            </a:pPr>
            <a:r>
              <a:rPr lang="ru-RU" sz="3900" dirty="0" smtClean="0">
                <a:latin typeface="Arial" charset="0"/>
                <a:cs typeface="Arial" charset="0"/>
              </a:rPr>
              <a:t>5 690</a:t>
            </a:r>
            <a:r>
              <a:rPr lang="ru-RU" dirty="0" smtClean="0">
                <a:latin typeface="Arial" charset="0"/>
                <a:cs typeface="Arial" charset="0"/>
              </a:rPr>
              <a:t>руб.</a:t>
            </a:r>
            <a:endParaRPr lang="ru-RU" sz="4000" dirty="0" smtClean="0">
              <a:latin typeface="Arial" charset="0"/>
              <a:cs typeface="Arial" charset="0"/>
            </a:endParaRPr>
          </a:p>
        </p:txBody>
      </p:sp>
      <p:sp>
        <p:nvSpPr>
          <p:cNvPr id="14" name="object 2"/>
          <p:cNvSpPr txBox="1">
            <a:spLocks noChangeArrowheads="1"/>
          </p:cNvSpPr>
          <p:nvPr/>
        </p:nvSpPr>
        <p:spPr bwMode="auto">
          <a:xfrm>
            <a:off x="4032250" y="3778250"/>
            <a:ext cx="2071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dirty="0">
                <a:latin typeface="Arial Narrow" pitchFamily="34" charset="0"/>
              </a:rPr>
              <a:t>Размер выплаты 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latin typeface="Arial Narrow" pitchFamily="34" charset="0"/>
              </a:rPr>
              <a:t>в Новгородской области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5" name="object 2"/>
          <p:cNvSpPr txBox="1">
            <a:spLocks noChangeArrowheads="1"/>
          </p:cNvSpPr>
          <p:nvPr/>
        </p:nvSpPr>
        <p:spPr bwMode="auto">
          <a:xfrm>
            <a:off x="425450" y="10288588"/>
            <a:ext cx="6924675" cy="28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1000"/>
              </a:lnSpc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Этот показатель ниже, чем текущий прожиточный минимум на душу населения в Новгородской области, </a:t>
            </a:r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1000"/>
              </a:lnSpc>
            </a:pPr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который равен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11 408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рублей. Значит семья имеет право на пособие.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95</Words>
  <Application>Microsoft Office PowerPoint</Application>
  <PresentationFormat>Произвольный</PresentationFormat>
  <Paragraphs>13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5 690руб.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7791руб.</dc:title>
  <dc:creator>Игнатьева Ольга Николаевна</dc:creator>
  <cp:lastModifiedBy>Игнатьева Ольга Николаевна</cp:lastModifiedBy>
  <cp:revision>14</cp:revision>
  <dcterms:created xsi:type="dcterms:W3CDTF">2021-06-30T17:54:33Z</dcterms:created>
  <dcterms:modified xsi:type="dcterms:W3CDTF">2021-07-02T09:47:56Z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