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6" r:id="rId2"/>
    <p:sldId id="296" r:id="rId3"/>
    <p:sldId id="304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D144"/>
    <a:srgbClr val="AC51BB"/>
    <a:srgbClr val="69D0A5"/>
    <a:srgbClr val="67A11E"/>
    <a:srgbClr val="D14646"/>
    <a:srgbClr val="FFFFFF"/>
    <a:srgbClr val="D7971B"/>
    <a:srgbClr val="275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17" autoAdjust="0"/>
    <p:restoredTop sz="94660" autoAdjust="0"/>
  </p:normalViewPr>
  <p:slideViewPr>
    <p:cSldViewPr snapToGrid="0">
      <p:cViewPr varScale="1">
        <p:scale>
          <a:sx n="107" d="100"/>
          <a:sy n="107" d="100"/>
        </p:scale>
        <p:origin x="144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A03ABE-85A5-4068-BC95-BE53123D758F}" type="datetimeFigureOut">
              <a:rPr lang="ru-RU" smtClean="0"/>
              <a:pPr/>
              <a:t>26.06.2025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E878AD-E349-4D62-8613-AFE16656A8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1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C90A1-4CCC-13BF-3E83-F31D1C32F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760A15-F3DF-C01A-3323-97CBEEC058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8197BE-CE57-B5CC-A38C-B59E0C8333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89AC96-133B-8A64-5F0A-0E1821794D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5579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C0C09-BD4E-39E8-6356-C9192D8F28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7D65A7E-5475-36B6-00C2-F8304341B7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9B3FE8-48B8-D6DF-AAEA-3A6851A037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069DFE-7C7A-DA26-ECD0-BCA997A381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143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49BA69-A051-E8F3-BF12-CFA889270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8CE64F-9D01-E720-460E-4723017339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417695-C95A-6C26-8AE3-3AE59512D3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58A14D-4E26-FEB2-42DC-D18A92DAB6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072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030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FD62D9-E17C-8B21-ED97-9ED0DE80B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61E015-E6B6-94ED-3509-CB87BFFD4B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9E172C-653C-A445-C07D-65936FFDA5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871540-9067-4830-099D-DC6D9C1777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176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822C8C-4E1A-AC84-58C3-B0E54BDF5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450C54-542C-9020-BA22-CC2155FA09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E230B2-EF11-591D-FE87-BCB555D248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9FECA5-9611-14E6-431A-8880533F735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545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5A359-458A-6043-B66E-DD3D41D7FD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38F391-AAB8-731B-1BD8-56A37473BC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617331-2B6B-8908-8AB5-063967555F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E5C78D-2069-BD0C-F71B-BEC74054F0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976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1CD0D9-B6B4-671A-0D0B-88B5A90FD0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9C3C91-B89E-3170-16A6-4946A94DE3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23FD0A-66D3-C14A-D62D-EF667B019E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C3D3A7-6D9A-0378-585B-618105E31F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7933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B6909-E998-A3D6-2C7C-1F69BD7015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AC4A2D-E78D-4F31-4303-CCF472507B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977D3C-C786-75CD-BCB9-FC8148CE2C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7201A5-860E-3E24-DFA2-F16025DDFBD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951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BD4839-BE64-1728-404B-A39AF6FD29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3EEDF7-2753-7303-317A-C3F8B01FC4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0DCF80-F418-FF1C-0E40-04F9962D39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222276-BCE0-C7C6-9FD7-F241ACE24D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7672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0AC057-1241-A125-1E91-D0126D13CA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19D0EB-03C3-60AF-D038-7C03FFAA12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05CAAC-63B9-FD2C-7CB1-9273EB7300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CBCB32-3A2B-00D8-9C74-7DB05A594F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269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52DB21-677C-264B-F7AD-8497D7DB51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44AF589-B4CF-478E-6C9D-43C7729205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500A82-34E4-26C6-F950-F36A5E7F0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F6BBD-E0A4-4318-ABEF-DDFC2AB6D5EF}" type="datetimeFigureOut">
              <a:rPr lang="ru-RU" smtClean="0"/>
              <a:pPr/>
              <a:t>26.06.2025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634474-7257-FEA6-E78F-247E0DFE0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03A42CC-5DD1-474D-6507-1B4BB26E9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988F7-1022-4AEE-9032-AF3BF82BC0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346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530A4F-4430-6BD8-78C9-E40EFE37F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A5AAA1D-06AE-D33E-6430-6DBEB9E446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E92AC7-7EF5-B8CE-8C71-A4B636674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F6BBD-E0A4-4318-ABEF-DDFC2AB6D5EF}" type="datetimeFigureOut">
              <a:rPr lang="ru-RU" smtClean="0"/>
              <a:pPr/>
              <a:t>26.06.2025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B1E2A0-6010-9334-59F0-836B18FE2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6CFEA1-B40B-4D56-0907-91BF17B5C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988F7-1022-4AEE-9032-AF3BF82BC0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681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F82B072-2CCA-9C72-BB91-394D05AF88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2813478-C1AC-EF32-F4E0-FC77FD9B89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729B16B-88A6-C1E5-2D50-6C973EC6C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F6BBD-E0A4-4318-ABEF-DDFC2AB6D5EF}" type="datetimeFigureOut">
              <a:rPr lang="ru-RU" smtClean="0"/>
              <a:pPr/>
              <a:t>26.06.2025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C33A02A-C7DC-A58F-A8B0-22E4ABF56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11186D8-38AB-034B-58F4-CBF0FE150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988F7-1022-4AEE-9032-AF3BF82BC0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8588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0428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CBD7A1-F1CF-85AE-2BEE-F26DC1B88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6994F2-EFB3-AD05-E4C4-A19AF5EC8D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A1B4687-9612-70D5-F7E6-54027AD49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F6BBD-E0A4-4318-ABEF-DDFC2AB6D5EF}" type="datetimeFigureOut">
              <a:rPr lang="ru-RU" smtClean="0"/>
              <a:pPr/>
              <a:t>26.06.2025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458DC1-8177-ABD3-A5CA-75F88C160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A9FD022-A6C0-ADF0-971A-24B31FE82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988F7-1022-4AEE-9032-AF3BF82BC0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693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71F4C2-279D-CE50-E2DA-8EA8C8B99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B2D05DA-E89A-A8F0-03AB-1FA6B27D9A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E8D4C5-7931-C33B-2103-F683B6C78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F6BBD-E0A4-4318-ABEF-DDFC2AB6D5EF}" type="datetimeFigureOut">
              <a:rPr lang="ru-RU" smtClean="0"/>
              <a:pPr/>
              <a:t>26.06.2025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DDEBBF-3204-9FC4-2DE4-217C2780C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419011-6814-07E9-ACF5-4E96241D9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988F7-1022-4AEE-9032-AF3BF82BC0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822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98E536-A911-2266-907D-1C3D6CCC9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94C2EC-4C60-05B4-7A32-98F59004B7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3BF935B-5F68-A274-AA57-9BE03AC5D8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78D5FE6-4D84-6C3F-7BE8-6A00D3C89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F6BBD-E0A4-4318-ABEF-DDFC2AB6D5EF}" type="datetimeFigureOut">
              <a:rPr lang="ru-RU" smtClean="0"/>
              <a:pPr/>
              <a:t>26.06.2025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0537ADF-D33A-0116-9DC9-DF4F3537D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833EC3A-991F-FB63-B20C-78BFD7AF2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988F7-1022-4AEE-9032-AF3BF82BC0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411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ACD4FD-C1F5-FB49-506B-22858E7C7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5B580A-A8BB-18FE-643E-52D3E05313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CF95E4B-DB0A-640E-C03E-4214C62791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F3C38B2-B646-E3B4-059F-26E5516A5F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CA27BA8-1137-FCF7-A806-ED664515FF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73CF841-7CF5-A34D-D59B-B9EC70854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F6BBD-E0A4-4318-ABEF-DDFC2AB6D5EF}" type="datetimeFigureOut">
              <a:rPr lang="ru-RU" smtClean="0"/>
              <a:pPr/>
              <a:t>26.06.2025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8FDE93E-3F7E-CC3D-8473-452E335A9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7B3C21C-037E-552D-7FAC-69CE39606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988F7-1022-4AEE-9032-AF3BF82BC0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508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54CD0A-8E87-C1A5-6809-212AC53C0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FD10AA0-4635-E585-31F6-B93D1AD8E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F6BBD-E0A4-4318-ABEF-DDFC2AB6D5EF}" type="datetimeFigureOut">
              <a:rPr lang="ru-RU" smtClean="0"/>
              <a:pPr/>
              <a:t>26.06.2025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86BE513-0092-34BC-3373-4D35C7C9D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6218A53-686A-9A17-0B2C-014982C6A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988F7-1022-4AEE-9032-AF3BF82BC0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487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FC79573-8841-9CC0-8E41-B8DF59D21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F6BBD-E0A4-4318-ABEF-DDFC2AB6D5EF}" type="datetimeFigureOut">
              <a:rPr lang="ru-RU" smtClean="0"/>
              <a:pPr/>
              <a:t>26.06.2025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CDDEF5E-7E9E-BEA3-12E1-037FA1A21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CA9159E-8EAE-A400-2ECC-E8491D73C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988F7-1022-4AEE-9032-AF3BF82BC0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47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10D828-36B7-6C99-8AB5-D47A8379F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98C290-C50D-30A1-1228-DF8489F055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484C799-FAC6-E723-A931-0757233874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5DAE8C0-8B35-6295-5542-8732F2B57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F6BBD-E0A4-4318-ABEF-DDFC2AB6D5EF}" type="datetimeFigureOut">
              <a:rPr lang="ru-RU" smtClean="0"/>
              <a:pPr/>
              <a:t>26.06.2025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B7E0F2A-846F-9C51-32F9-1C7DF21BC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470A40-1B18-2850-5320-238CA92FA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988F7-1022-4AEE-9032-AF3BF82BC0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20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0CB824-28E1-F45E-B922-68A1EF535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0FA0CC3-425A-6CEB-9C3B-330C09588A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186EE08-A6F5-9D5D-884C-DED3F1CBFA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A2D6998-FC18-436F-048F-756138F81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F6BBD-E0A4-4318-ABEF-DDFC2AB6D5EF}" type="datetimeFigureOut">
              <a:rPr lang="ru-RU" smtClean="0"/>
              <a:pPr/>
              <a:t>26.06.2025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1D3E8E1-CF07-38E1-860C-0B87E4041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3DF3DE4-F584-032D-42A0-A98B2AED2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988F7-1022-4AEE-9032-AF3BF82BC0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875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0FC130-575F-A392-B1A7-C9DC4F516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6D01B31-420D-CCCB-4250-33D959094B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E470E1-B19E-07D3-DB35-45102035ED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1F6BBD-E0A4-4318-ABEF-DDFC2AB6D5EF}" type="datetimeFigureOut">
              <a:rPr lang="ru-RU" smtClean="0"/>
              <a:pPr/>
              <a:t>26.06.2025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B34BD1-EADD-96BF-5DF5-543816B8D6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F2949F-16B2-F9BA-549C-D4F97F4E33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988F7-1022-4AEE-9032-AF3BF82BC0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09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5C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62" y="5097293"/>
            <a:ext cx="1000848" cy="1326977"/>
          </a:xfrm>
          <a:prstGeom prst="rect">
            <a:avLst/>
          </a:prstGeom>
        </p:spPr>
      </p:pic>
      <p:pic>
        <p:nvPicPr>
          <p:cNvPr id="381" name="Image 378" descr=" 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7930" y="2755987"/>
            <a:ext cx="8274007" cy="4101567"/>
          </a:xfrm>
          <a:prstGeom prst="rect">
            <a:avLst/>
          </a:prstGeom>
        </p:spPr>
      </p:pic>
      <p:sp>
        <p:nvSpPr>
          <p:cNvPr id="382" name="Text 1"/>
          <p:cNvSpPr/>
          <p:nvPr/>
        </p:nvSpPr>
        <p:spPr>
          <a:xfrm>
            <a:off x="508062" y="649262"/>
            <a:ext cx="7733414" cy="19514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/>
            <a:r>
              <a:rPr lang="ru-RU" sz="3200" dirty="0">
                <a:solidFill>
                  <a:schemeClr val="bg1"/>
                </a:solidFill>
                <a:latin typeface="Helvetica" pitchFamily="2" charset="0"/>
              </a:rPr>
              <a:t>Об изменениях законодательства о контрактной системе в сфере закупок с</a:t>
            </a:r>
          </a:p>
        </p:txBody>
      </p:sp>
      <p:sp>
        <p:nvSpPr>
          <p:cNvPr id="383" name="Text 2"/>
          <p:cNvSpPr/>
          <p:nvPr/>
        </p:nvSpPr>
        <p:spPr>
          <a:xfrm>
            <a:off x="8403123" y="470285"/>
            <a:ext cx="3280816" cy="7661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>
              <a:lnSpc>
                <a:spcPts val="2100"/>
              </a:lnSpc>
            </a:pPr>
            <a:endParaRPr lang="en-US" sz="17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B79C7-83B0-5E9D-312C-23F3791D6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0" descr=" ">
            <a:extLst>
              <a:ext uri="{FF2B5EF4-FFF2-40B4-BE49-F238E27FC236}">
                <a16:creationId xmlns:a16="http://schemas.microsoft.com/office/drawing/2014/main" id="{033487ED-8C40-8338-9C1B-C02E61BD7C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49000" contrast="3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45471" y="3492940"/>
            <a:ext cx="4146529" cy="33650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DF9E816-F2C6-AEF3-CD1D-69D120FA521A}"/>
              </a:ext>
            </a:extLst>
          </p:cNvPr>
          <p:cNvSpPr txBox="1"/>
          <p:nvPr/>
        </p:nvSpPr>
        <p:spPr>
          <a:xfrm>
            <a:off x="165867" y="75875"/>
            <a:ext cx="120261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Clr>
                <a:srgbClr val="264478"/>
              </a:buClr>
            </a:pPr>
            <a:r>
              <a:rPr lang="ru-RU" sz="1600" dirty="0">
                <a:latin typeface="Helvetica" pitchFamily="2" charset="0"/>
              </a:rPr>
              <a:t>Изменения Постановления № 1875</a:t>
            </a:r>
            <a:endParaRPr lang="ru-RU" sz="160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56" name="Image 16" descr=" ">
            <a:extLst>
              <a:ext uri="{FF2B5EF4-FFF2-40B4-BE49-F238E27FC236}">
                <a16:creationId xmlns:a16="http://schemas.microsoft.com/office/drawing/2014/main" id="{8B4643F1-8E02-7488-7549-8F61826B63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3999" y="406794"/>
            <a:ext cx="11683939" cy="6349"/>
          </a:xfrm>
          <a:prstGeom prst="rect">
            <a:avLst/>
          </a:prstGeom>
        </p:spPr>
      </p:pic>
      <p:sp>
        <p:nvSpPr>
          <p:cNvPr id="60" name="Text 39">
            <a:extLst>
              <a:ext uri="{FF2B5EF4-FFF2-40B4-BE49-F238E27FC236}">
                <a16:creationId xmlns:a16="http://schemas.microsoft.com/office/drawing/2014/main" id="{5C4C429C-9AB2-E2B7-7228-0A79EB803F63}"/>
              </a:ext>
            </a:extLst>
          </p:cNvPr>
          <p:cNvSpPr/>
          <p:nvPr/>
        </p:nvSpPr>
        <p:spPr>
          <a:xfrm>
            <a:off x="11749556" y="254414"/>
            <a:ext cx="188382" cy="1312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>
              <a:lnSpc>
                <a:spcPts val="1200"/>
              </a:lnSpc>
            </a:pPr>
            <a:r>
              <a:rPr lang="ru-RU" sz="1100" dirty="0">
                <a:solidFill>
                  <a:srgbClr val="275CC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en-US" sz="1100" dirty="0">
              <a:solidFill>
                <a:srgbClr val="275CC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792A5EF-4EB6-2FCA-69C0-CCEC09B68E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78589"/>
              </p:ext>
            </p:extLst>
          </p:nvPr>
        </p:nvGraphicFramePr>
        <p:xfrm>
          <a:off x="253999" y="564170"/>
          <a:ext cx="11683939" cy="4130712"/>
        </p:xfrm>
        <a:graphic>
          <a:graphicData uri="http://schemas.openxmlformats.org/drawingml/2006/table">
            <a:tbl>
              <a:tblPr firstRow="1" bandRow="1"/>
              <a:tblGrid>
                <a:gridCol w="11683939">
                  <a:extLst>
                    <a:ext uri="{9D8B030D-6E8A-4147-A177-3AD203B41FA5}">
                      <a16:colId xmlns:a16="http://schemas.microsoft.com/office/drawing/2014/main" val="2587051641"/>
                    </a:ext>
                  </a:extLst>
                </a:gridCol>
              </a:tblGrid>
              <a:tr h="148932">
                <a:tc>
                  <a:txBody>
                    <a:bodyPr/>
                    <a:lstStyle/>
                    <a:p>
                      <a:pPr marL="84138" indent="0" algn="ctr"/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Изменения</a:t>
                      </a:r>
                    </a:p>
                  </a:txBody>
                  <a:tcPr marL="7956" marR="7956" marT="795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67151"/>
                  </a:ext>
                </a:extLst>
              </a:tr>
              <a:tr h="2039063">
                <a:tc>
                  <a:txBody>
                    <a:bodyPr/>
                    <a:lstStyle/>
                    <a:p>
                      <a:pPr marL="84138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741988" algn="l"/>
                        </a:tabLst>
                        <a:defRPr/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Контракт должен содержать условие о том, что при его исполнении не допускается замена: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4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радиоэлектронной продукции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признаваемой в соответствии с постановлением Правительства Российской Федерации от 17 июля 2015 г. N 719 "О подтверждении производства российской промышленной продукции" или правом Евразийского экономического союза радиоэлектронной продукцией </a:t>
                      </a:r>
                      <a:r>
                        <a:rPr lang="ru-RU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первого уровня, на радиоэлектронную продукцию, не признаваемую радиоэлектронной продукцией первого уровня (если при осуществлении закупок товаров, указанных в позициях 195, 197 - 199 и 203 Перечня N 2 к, контракт предусматривает поставку радиоэлектронной продукции первого уровня);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6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8900" indent="0" algn="just"/>
                      <a:r>
                        <a:rPr lang="ru-RU" sz="16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лекарственного препарата, все стадии производства которого (в том числе синтез молекулы действующего вещества при производстве фармацевтических субстанций) осуществляются на территориях государств - членов Евразийского экономического союза</a:t>
                      </a: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6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лекарственный препарат, не все стадии производства которого (в том числе синтез молекулы действующего вещества при производстве фармацевтических субстанций) осуществляются на территориях государств - членов Евразийского экономического союза</a:t>
                      </a: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(если при осуществлении закупок товара, указанного в позиции 433 Перечня N 2, контракт предусматривает поставку лекарственного препарата, все стадии производства которого (в том числе синтез молекулы действующего вещества при производстве фармацевтических субстанций) осуществляются на территориях государств - членов Евразийского экономического союза).</a:t>
                      </a:r>
                    </a:p>
                  </a:txBody>
                  <a:tcPr marL="7956" marR="7956" marT="795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64537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1992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035793-653E-3BB3-0EC4-511E352B7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0" descr=" ">
            <a:extLst>
              <a:ext uri="{FF2B5EF4-FFF2-40B4-BE49-F238E27FC236}">
                <a16:creationId xmlns:a16="http://schemas.microsoft.com/office/drawing/2014/main" id="{F01080AA-080B-FE6E-5021-52F110FE53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49000" contrast="3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45471" y="3492940"/>
            <a:ext cx="4146529" cy="33650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390F685-19C2-650B-3684-89319466EBE2}"/>
              </a:ext>
            </a:extLst>
          </p:cNvPr>
          <p:cNvSpPr txBox="1"/>
          <p:nvPr/>
        </p:nvSpPr>
        <p:spPr>
          <a:xfrm>
            <a:off x="165867" y="75875"/>
            <a:ext cx="120261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Clr>
                <a:srgbClr val="264478"/>
              </a:buClr>
            </a:pPr>
            <a:r>
              <a:rPr lang="ru-RU" sz="1600" dirty="0">
                <a:latin typeface="Helvetica" pitchFamily="2" charset="0"/>
              </a:rPr>
              <a:t>Изменения Постановления № 1875</a:t>
            </a:r>
            <a:endParaRPr lang="ru-RU" sz="160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56" name="Image 16" descr=" ">
            <a:extLst>
              <a:ext uri="{FF2B5EF4-FFF2-40B4-BE49-F238E27FC236}">
                <a16:creationId xmlns:a16="http://schemas.microsoft.com/office/drawing/2014/main" id="{9EDCE8D2-FE6B-26D6-31D5-2D9989466E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3999" y="406794"/>
            <a:ext cx="11683939" cy="6349"/>
          </a:xfrm>
          <a:prstGeom prst="rect">
            <a:avLst/>
          </a:prstGeom>
        </p:spPr>
      </p:pic>
      <p:sp>
        <p:nvSpPr>
          <p:cNvPr id="60" name="Text 39">
            <a:extLst>
              <a:ext uri="{FF2B5EF4-FFF2-40B4-BE49-F238E27FC236}">
                <a16:creationId xmlns:a16="http://schemas.microsoft.com/office/drawing/2014/main" id="{C6DFB264-1D7D-5640-C3DD-9759EC88199F}"/>
              </a:ext>
            </a:extLst>
          </p:cNvPr>
          <p:cNvSpPr/>
          <p:nvPr/>
        </p:nvSpPr>
        <p:spPr>
          <a:xfrm>
            <a:off x="11749556" y="254414"/>
            <a:ext cx="188382" cy="1312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>
              <a:lnSpc>
                <a:spcPts val="1200"/>
              </a:lnSpc>
            </a:pPr>
            <a:r>
              <a:rPr lang="ru-RU" sz="1100" dirty="0">
                <a:solidFill>
                  <a:srgbClr val="275CC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en-US" sz="1100" dirty="0">
              <a:solidFill>
                <a:srgbClr val="275CC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27219CAC-B82C-939B-D161-5CF9ADF2B7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08353"/>
              </p:ext>
            </p:extLst>
          </p:nvPr>
        </p:nvGraphicFramePr>
        <p:xfrm>
          <a:off x="253999" y="564170"/>
          <a:ext cx="11683939" cy="3886872"/>
        </p:xfrm>
        <a:graphic>
          <a:graphicData uri="http://schemas.openxmlformats.org/drawingml/2006/table">
            <a:tbl>
              <a:tblPr firstRow="1" bandRow="1"/>
              <a:tblGrid>
                <a:gridCol w="11683939">
                  <a:extLst>
                    <a:ext uri="{9D8B030D-6E8A-4147-A177-3AD203B41FA5}">
                      <a16:colId xmlns:a16="http://schemas.microsoft.com/office/drawing/2014/main" val="2587051641"/>
                    </a:ext>
                  </a:extLst>
                </a:gridCol>
              </a:tblGrid>
              <a:tr h="148932">
                <a:tc>
                  <a:txBody>
                    <a:bodyPr/>
                    <a:lstStyle/>
                    <a:p>
                      <a:pPr marL="84138" indent="0" algn="ctr"/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Изменения</a:t>
                      </a:r>
                    </a:p>
                  </a:txBody>
                  <a:tcPr marL="7956" marR="7956" marT="795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67151"/>
                  </a:ext>
                </a:extLst>
              </a:tr>
              <a:tr h="2039063">
                <a:tc>
                  <a:txBody>
                    <a:bodyPr/>
                    <a:lstStyle/>
                    <a:p>
                      <a:pPr marL="84138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741988" algn="l"/>
                        </a:tabLst>
                        <a:defRPr/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Особенности определения НМЦК, ЦК ЕП: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4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 Особенности определения начальной (максимальной) цены контракта, цены контракта, заключаемого с единственным поставщиком (подрядчиком, исполнителем), начальной цены единицы товара (в том числе товаров, поставляемых при выполнении закупаемых работ, оказании закупаемых услуг), начальной цены единицы работы, услуги </a:t>
                      </a:r>
                      <a:r>
                        <a:rPr lang="ru-RU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 применении метода сопоставимых рыночных цен (анализа рынка)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для осуществления закупки, объект закупки которой включает товары, указанные в позициях 1 - 145 Перечня N 1 к настоящему постановлению и (или) позициях 1 - 433 Перечня N 2.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Изменения: 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а) только при применении метода сопоставимых рыночных цен;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б) при закупке ПО особенности не применяются;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в) по Перечню № 2 только в отношении позиций 1 – 433.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 запрос о предоставлении ценовой информации </a:t>
                      </a:r>
                      <a:r>
                        <a:rPr lang="ru-RU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направляется не менее чем 3 субъектам деятельности в сфере промышленности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информация о которых включена в государственную информационную систему промышленности.</a:t>
                      </a:r>
                    </a:p>
                  </a:txBody>
                  <a:tcPr marL="7956" marR="7956" marT="795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64537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68836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D1829-8B43-B3A2-CD4D-04487DBF12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0" descr=" ">
            <a:extLst>
              <a:ext uri="{FF2B5EF4-FFF2-40B4-BE49-F238E27FC236}">
                <a16:creationId xmlns:a16="http://schemas.microsoft.com/office/drawing/2014/main" id="{A5B3AEDB-E02E-20A3-2C32-EE9512EAF5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49000" contrast="3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45471" y="3492940"/>
            <a:ext cx="4146529" cy="33650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7BEE4AC-33C3-FA44-63B6-B8628AAD9294}"/>
              </a:ext>
            </a:extLst>
          </p:cNvPr>
          <p:cNvSpPr txBox="1"/>
          <p:nvPr/>
        </p:nvSpPr>
        <p:spPr>
          <a:xfrm>
            <a:off x="165867" y="75875"/>
            <a:ext cx="120261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Clr>
                <a:srgbClr val="264478"/>
              </a:buClr>
            </a:pPr>
            <a:r>
              <a:rPr lang="ru-RU" sz="1600" dirty="0">
                <a:latin typeface="Helvetica" pitchFamily="2" charset="0"/>
              </a:rPr>
              <a:t>Изменения Постановления № 1875</a:t>
            </a:r>
            <a:endParaRPr lang="ru-RU" sz="160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56" name="Image 16" descr=" ">
            <a:extLst>
              <a:ext uri="{FF2B5EF4-FFF2-40B4-BE49-F238E27FC236}">
                <a16:creationId xmlns:a16="http://schemas.microsoft.com/office/drawing/2014/main" id="{C2900280-2117-92A8-5288-960ED0A3F5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3999" y="406794"/>
            <a:ext cx="11683939" cy="6349"/>
          </a:xfrm>
          <a:prstGeom prst="rect">
            <a:avLst/>
          </a:prstGeom>
        </p:spPr>
      </p:pic>
      <p:sp>
        <p:nvSpPr>
          <p:cNvPr id="60" name="Text 39">
            <a:extLst>
              <a:ext uri="{FF2B5EF4-FFF2-40B4-BE49-F238E27FC236}">
                <a16:creationId xmlns:a16="http://schemas.microsoft.com/office/drawing/2014/main" id="{BE62DA96-22AA-50F5-10F8-D2F3C0FAE18E}"/>
              </a:ext>
            </a:extLst>
          </p:cNvPr>
          <p:cNvSpPr/>
          <p:nvPr/>
        </p:nvSpPr>
        <p:spPr>
          <a:xfrm>
            <a:off x="11749556" y="254414"/>
            <a:ext cx="188382" cy="1312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>
              <a:lnSpc>
                <a:spcPts val="1200"/>
              </a:lnSpc>
            </a:pPr>
            <a:r>
              <a:rPr lang="ru-RU" sz="1100" dirty="0">
                <a:solidFill>
                  <a:srgbClr val="275CC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en-US" sz="1100" dirty="0">
              <a:solidFill>
                <a:srgbClr val="275CC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8ACF1841-70D8-041C-206E-45A00602E4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032315"/>
              </p:ext>
            </p:extLst>
          </p:nvPr>
        </p:nvGraphicFramePr>
        <p:xfrm>
          <a:off x="253999" y="564170"/>
          <a:ext cx="11683939" cy="4618392"/>
        </p:xfrm>
        <a:graphic>
          <a:graphicData uri="http://schemas.openxmlformats.org/drawingml/2006/table">
            <a:tbl>
              <a:tblPr firstRow="1" bandRow="1"/>
              <a:tblGrid>
                <a:gridCol w="11683939">
                  <a:extLst>
                    <a:ext uri="{9D8B030D-6E8A-4147-A177-3AD203B41FA5}">
                      <a16:colId xmlns:a16="http://schemas.microsoft.com/office/drawing/2014/main" val="2587051641"/>
                    </a:ext>
                  </a:extLst>
                </a:gridCol>
              </a:tblGrid>
              <a:tr h="148932">
                <a:tc>
                  <a:txBody>
                    <a:bodyPr/>
                    <a:lstStyle/>
                    <a:p>
                      <a:pPr marL="84138" indent="0" algn="ctr"/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Изменения</a:t>
                      </a:r>
                    </a:p>
                  </a:txBody>
                  <a:tcPr marL="7956" marR="7956" marT="795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67151"/>
                  </a:ext>
                </a:extLst>
              </a:tr>
              <a:tr h="2039063">
                <a:tc>
                  <a:txBody>
                    <a:bodyPr/>
                    <a:lstStyle/>
                    <a:p>
                      <a:pPr marL="84138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741988" algn="l"/>
                        </a:tabLst>
                        <a:defRPr/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Особенности определения НМЦК, ЦК ЕП не применяются: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4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 если в отношении закупаемого товара установлены особенности определения НМЦК, порядок определения НМЦК 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(медицинские изделия; топливо моторное, лекарственные препараты для медицинского применения).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 если при осуществлении закупки товара не применяются запрет, ограничение.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(раньше исключение касалось только запрета)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6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3) если в реестре российской промышленной продукции отсутствуют указанные в позициях 1 - 433 Перечня N 2 товары с характеристиками, соответствующими потребности заказчика, отсутствует производство на территории Российской Федерации товаров, указанных в позициях 434 - 465 Перечня N 2.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6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 этом в обосновании НМЦК, ЦК ЕП декларируется такое отсутствие.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Когда обоснование в соответствии с Федеральным законом «О контрактной системе в сфере закупок товаров, работ, услуг для обеспечения государственных и муниципальных нужд» не составляется, отсутствие производства такого товара на территории Российской Федерации декларируется в контракте.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6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56" marR="7956" marT="795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64537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3885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0" descr=" ">
            <a:extLst>
              <a:ext uri="{FF2B5EF4-FFF2-40B4-BE49-F238E27FC236}">
                <a16:creationId xmlns:a16="http://schemas.microsoft.com/office/drawing/2014/main" id="{7307AF15-7428-89F0-3F8E-67BD62CD2D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49000" contrast="3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45471" y="3492940"/>
            <a:ext cx="4146529" cy="33650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45D49BC-D97B-9A9C-09CB-F50FE437873D}"/>
              </a:ext>
            </a:extLst>
          </p:cNvPr>
          <p:cNvSpPr txBox="1"/>
          <p:nvPr/>
        </p:nvSpPr>
        <p:spPr>
          <a:xfrm>
            <a:off x="165867" y="75875"/>
            <a:ext cx="120261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Clr>
                <a:srgbClr val="264478"/>
              </a:buClr>
            </a:pPr>
            <a:r>
              <a:rPr lang="ru-RU" sz="1600" dirty="0">
                <a:latin typeface="Helvetica" pitchFamily="2" charset="0"/>
              </a:rPr>
              <a:t>Изменения Постановления № 1875</a:t>
            </a:r>
            <a:endParaRPr lang="ru-RU" sz="160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56" name="Image 16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3999" y="406794"/>
            <a:ext cx="11683939" cy="6349"/>
          </a:xfrm>
          <a:prstGeom prst="rect">
            <a:avLst/>
          </a:prstGeom>
        </p:spPr>
      </p:pic>
      <p:sp>
        <p:nvSpPr>
          <p:cNvPr id="60" name="Text 39"/>
          <p:cNvSpPr/>
          <p:nvPr/>
        </p:nvSpPr>
        <p:spPr>
          <a:xfrm>
            <a:off x="11749556" y="254414"/>
            <a:ext cx="188382" cy="1312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>
              <a:lnSpc>
                <a:spcPts val="1200"/>
              </a:lnSpc>
            </a:pPr>
            <a:r>
              <a:rPr lang="ru-RU" sz="1100" dirty="0">
                <a:solidFill>
                  <a:srgbClr val="275CC2"/>
                </a:solidFill>
                <a:latin typeface="Arial" panose="020B0604020202020204" pitchFamily="34" charset="0"/>
                <a:ea typeface="Arial Bold" pitchFamily="34" charset="-122"/>
                <a:cs typeface="Arial" panose="020B0604020202020204" pitchFamily="34" charset="0"/>
              </a:rPr>
              <a:t>02</a:t>
            </a:r>
            <a:endParaRPr lang="en-US" sz="1100" dirty="0">
              <a:solidFill>
                <a:srgbClr val="275CC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E575508C-90F5-2F82-5530-33987D32F0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885360"/>
              </p:ext>
            </p:extLst>
          </p:nvPr>
        </p:nvGraphicFramePr>
        <p:xfrm>
          <a:off x="253998" y="531262"/>
          <a:ext cx="11683939" cy="737921"/>
        </p:xfrm>
        <a:graphic>
          <a:graphicData uri="http://schemas.openxmlformats.org/drawingml/2006/table">
            <a:tbl>
              <a:tblPr firstRow="1" bandRow="1"/>
              <a:tblGrid>
                <a:gridCol w="11683939">
                  <a:extLst>
                    <a:ext uri="{9D8B030D-6E8A-4147-A177-3AD203B41FA5}">
                      <a16:colId xmlns:a16="http://schemas.microsoft.com/office/drawing/2014/main" val="565308675"/>
                    </a:ext>
                  </a:extLst>
                </a:gridCol>
              </a:tblGrid>
              <a:tr h="664769">
                <a:tc>
                  <a:txBody>
                    <a:bodyPr/>
                    <a:lstStyle/>
                    <a:p>
                      <a:pPr marL="0" indent="0" algn="just" rtl="0" eaLnBrk="1" fontAlgn="b" latinLnBrk="0" hangingPunct="1">
                        <a:buNone/>
                      </a:pP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Постановление Правительства Российской Федерации от 23.12.2024 N 1875 «О мерах по предоставлению национального режима при осуществлении закупок товаров, работ, услуг для обеспечения государственных и муниципальных нужд, закупок товаров, работ, услуг отдельными видами юридических лиц»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72" marR="6172" marT="640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347722"/>
                  </a:ext>
                </a:extLst>
              </a:tr>
            </a:tbl>
          </a:graphicData>
        </a:graphic>
      </p:graphicFrame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E9CE0613-5BEC-3D01-39D1-D8E367F23F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511792"/>
              </p:ext>
            </p:extLst>
          </p:nvPr>
        </p:nvGraphicFramePr>
        <p:xfrm>
          <a:off x="254030" y="1398552"/>
          <a:ext cx="11683939" cy="982509"/>
        </p:xfrm>
        <a:graphic>
          <a:graphicData uri="http://schemas.openxmlformats.org/drawingml/2006/table">
            <a:tbl>
              <a:tblPr firstRow="1" bandRow="1"/>
              <a:tblGrid>
                <a:gridCol w="11683939">
                  <a:extLst>
                    <a:ext uri="{9D8B030D-6E8A-4147-A177-3AD203B41FA5}">
                      <a16:colId xmlns:a16="http://schemas.microsoft.com/office/drawing/2014/main" val="537241289"/>
                    </a:ext>
                  </a:extLst>
                </a:gridCol>
              </a:tblGrid>
              <a:tr h="405815">
                <a:tc>
                  <a:txBody>
                    <a:bodyPr/>
                    <a:lstStyle/>
                    <a:p>
                      <a:pPr marL="88900" indent="0" algn="just">
                        <a:buNone/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Постановлением Правительства Российской Федерации от 10.06.2025 № 875 внесены изменения в Постановление № 1875 </a:t>
                      </a:r>
                    </a:p>
                    <a:p>
                      <a:pPr marL="88900" indent="0" algn="just">
                        <a:buNone/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8900" indent="0" algn="ctr">
                        <a:buNone/>
                      </a:pPr>
                      <a:r>
                        <a:rPr lang="ru-RU" sz="1600" b="1" i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Изменения вступили в силу с 19.06.2025</a:t>
                      </a:r>
                    </a:p>
                    <a:p>
                      <a:pPr marL="88900" indent="0" algn="just">
                        <a:buNone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03" marR="6803" marT="714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365546"/>
                  </a:ext>
                </a:extLst>
              </a:tr>
            </a:tbl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1B1C7035-ECE4-C332-D590-98A70C6F73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936873"/>
              </p:ext>
            </p:extLst>
          </p:nvPr>
        </p:nvGraphicFramePr>
        <p:xfrm>
          <a:off x="254030" y="2451977"/>
          <a:ext cx="11683939" cy="405815"/>
        </p:xfrm>
        <a:graphic>
          <a:graphicData uri="http://schemas.openxmlformats.org/drawingml/2006/table">
            <a:tbl>
              <a:tblPr firstRow="1" bandRow="1"/>
              <a:tblGrid>
                <a:gridCol w="11683939">
                  <a:extLst>
                    <a:ext uri="{9D8B030D-6E8A-4147-A177-3AD203B41FA5}">
                      <a16:colId xmlns:a16="http://schemas.microsoft.com/office/drawing/2014/main" val="537241289"/>
                    </a:ext>
                  </a:extLst>
                </a:gridCol>
              </a:tblGrid>
              <a:tr h="405815">
                <a:tc>
                  <a:txBody>
                    <a:bodyPr/>
                    <a:lstStyle/>
                    <a:p>
                      <a:pPr marL="0" indent="0" algn="ctr" rtl="0" eaLnBrk="1" fontAlgn="b" latinLnBrk="0" hangingPunct="1"/>
                      <a:r>
                        <a:rPr lang="ru-RU" sz="1600" b="1" dirty="0">
                          <a:effectLst/>
                          <a:latin typeface="+mn-lt"/>
                        </a:rPr>
                        <a:t>Постановлением № 1875 установлены:</a:t>
                      </a:r>
                    </a:p>
                  </a:txBody>
                  <a:tcPr marL="6803" marR="6803" marT="714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365546"/>
                  </a:ext>
                </a:extLst>
              </a:tr>
            </a:tbl>
          </a:graphicData>
        </a:graphic>
      </p:graphicFrame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AA4B5E7F-9903-B66B-E15C-2C68D5DB1A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808609"/>
              </p:ext>
            </p:extLst>
          </p:nvPr>
        </p:nvGraphicFramePr>
        <p:xfrm>
          <a:off x="254030" y="2928708"/>
          <a:ext cx="11683939" cy="982509"/>
        </p:xfrm>
        <a:graphic>
          <a:graphicData uri="http://schemas.openxmlformats.org/drawingml/2006/table">
            <a:tbl>
              <a:tblPr firstRow="1" bandRow="1"/>
              <a:tblGrid>
                <a:gridCol w="11683939">
                  <a:extLst>
                    <a:ext uri="{9D8B030D-6E8A-4147-A177-3AD203B41FA5}">
                      <a16:colId xmlns:a16="http://schemas.microsoft.com/office/drawing/2014/main" val="537241289"/>
                    </a:ext>
                  </a:extLst>
                </a:gridCol>
              </a:tblGrid>
              <a:tr h="405815">
                <a:tc>
                  <a:txBody>
                    <a:bodyPr/>
                    <a:lstStyle/>
                    <a:p>
                      <a:pPr marL="0" indent="0" algn="just" rtl="0" eaLnBrk="1" fontAlgn="b" latinLnBrk="0" hangingPunct="1"/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Запрет закупок товаров (в том числе поставляемых при выполнении закупаемых работ, оказании закупаемых услуг),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происходящих из иностранных государств, работ, услуг, соответственно выполняемых, оказываемых иностранными гражданами, иностранными юридическими лицами.</a:t>
                      </a:r>
                    </a:p>
                    <a:p>
                      <a:pPr marL="0" indent="0" algn="just" rtl="0" eaLnBrk="1" fontAlgn="b" latinLnBrk="0" hangingPunct="1"/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Перечень ТРУ содержится в приложении N 1 к постановлению № 1875</a:t>
                      </a:r>
                      <a:endParaRPr lang="ru-RU" sz="1600" b="1" dirty="0">
                        <a:effectLst/>
                        <a:latin typeface="+mn-lt"/>
                      </a:endParaRPr>
                    </a:p>
                  </a:txBody>
                  <a:tcPr marL="6803" marR="6803" marT="714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365546"/>
                  </a:ext>
                </a:extLst>
              </a:tr>
            </a:tbl>
          </a:graphicData>
        </a:graphic>
      </p:graphicFrame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9F8B533C-A050-1DF7-51EE-8437781B4D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505076"/>
              </p:ext>
            </p:extLst>
          </p:nvPr>
        </p:nvGraphicFramePr>
        <p:xfrm>
          <a:off x="254030" y="3982133"/>
          <a:ext cx="11683939" cy="982509"/>
        </p:xfrm>
        <a:graphic>
          <a:graphicData uri="http://schemas.openxmlformats.org/drawingml/2006/table">
            <a:tbl>
              <a:tblPr firstRow="1" bandRow="1"/>
              <a:tblGrid>
                <a:gridCol w="11683939">
                  <a:extLst>
                    <a:ext uri="{9D8B030D-6E8A-4147-A177-3AD203B41FA5}">
                      <a16:colId xmlns:a16="http://schemas.microsoft.com/office/drawing/2014/main" val="537241289"/>
                    </a:ext>
                  </a:extLst>
                </a:gridCol>
              </a:tblGrid>
              <a:tr h="405815">
                <a:tc>
                  <a:txBody>
                    <a:bodyPr/>
                    <a:lstStyle/>
                    <a:p>
                      <a:pPr marL="0" indent="0" algn="just" rtl="0" eaLnBrk="1" fontAlgn="b" latinLnBrk="0" hangingPunct="1"/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Ограничение закупок товаров (в том числе поставляемых при выполнении закупаемых работ, оказании закупаемых услуг),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происходящих из иностранных государств, работ, услуг, соответственно выполняемых, оказываемых иностранными лицами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indent="0" algn="just" rtl="0" eaLnBrk="1" fontAlgn="b" latinLnBrk="0" hangingPunct="1"/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Перечень </a:t>
                      </a:r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товаров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содержится в приложении № 2 к Постановлению № 1875.</a:t>
                      </a:r>
                    </a:p>
                    <a:p>
                      <a:pPr marL="0" indent="0" algn="just" rtl="0" eaLnBrk="1" fontAlgn="b" latinLnBrk="0" hangingPunct="1"/>
                      <a:r>
                        <a:rPr lang="ru-RU" sz="1600" b="0" i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Работ, услуг перечень не содержит.</a:t>
                      </a:r>
                      <a:endParaRPr lang="ru-RU" sz="1600" b="0" i="1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6803" marR="6803" marT="714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365546"/>
                  </a:ext>
                </a:extLst>
              </a:tr>
            </a:tbl>
          </a:graphicData>
        </a:graphic>
      </p:graphicFrame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4B4C238C-2FF3-43D2-9D65-D34B6A6874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339209"/>
              </p:ext>
            </p:extLst>
          </p:nvPr>
        </p:nvGraphicFramePr>
        <p:xfrm>
          <a:off x="248020" y="5041957"/>
          <a:ext cx="11683939" cy="1561629"/>
        </p:xfrm>
        <a:graphic>
          <a:graphicData uri="http://schemas.openxmlformats.org/drawingml/2006/table">
            <a:tbl>
              <a:tblPr firstRow="1" bandRow="1"/>
              <a:tblGrid>
                <a:gridCol w="11683939">
                  <a:extLst>
                    <a:ext uri="{9D8B030D-6E8A-4147-A177-3AD203B41FA5}">
                      <a16:colId xmlns:a16="http://schemas.microsoft.com/office/drawing/2014/main" val="537241289"/>
                    </a:ext>
                  </a:extLst>
                </a:gridCol>
              </a:tblGrid>
              <a:tr h="405815">
                <a:tc>
                  <a:txBody>
                    <a:bodyPr/>
                    <a:lstStyle/>
                    <a:p>
                      <a:pPr marL="0" indent="0" algn="just" rtl="0" eaLnBrk="1" fontAlgn="b" latinLnBrk="0" hangingPunct="1"/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Преимущество в отношении товаров российского происхождения (в том числе поставляемых при выполнении закупаемых работ, оказании закупаемых услуг).</a:t>
                      </a:r>
                    </a:p>
                    <a:p>
                      <a:pPr marL="0" indent="0" algn="just" rtl="0" eaLnBrk="1" fontAlgn="b" latinLnBrk="0" hangingPunct="1"/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just" rtl="0" eaLnBrk="1" fontAlgn="b" latinLnBrk="0" hangingPunct="1"/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Преимущество предоставляется:</a:t>
                      </a:r>
                    </a:p>
                    <a:p>
                      <a:pPr marL="0" indent="0" algn="just" rtl="0" eaLnBrk="1" fontAlgn="b" latinLnBrk="0" hangingPunct="1"/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just" rtl="0" eaLnBrk="1" fontAlgn="b" latinLnBrk="0" hangingPunct="1"/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объект закупки включает хотя бы один товар, </a:t>
                      </a: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указанный в Перечне № 1 и Перечне № 2.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03" marR="6803" marT="714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3655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5044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9CA84C-F048-3F21-C04C-99380F43A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0" descr=" ">
            <a:extLst>
              <a:ext uri="{FF2B5EF4-FFF2-40B4-BE49-F238E27FC236}">
                <a16:creationId xmlns:a16="http://schemas.microsoft.com/office/drawing/2014/main" id="{E485A040-C0E7-CEEB-019D-5F40A72DC3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49000" contrast="3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45471" y="3492940"/>
            <a:ext cx="4146529" cy="33650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ADC67E7-6360-F44F-E82F-57E42E76B19B}"/>
              </a:ext>
            </a:extLst>
          </p:cNvPr>
          <p:cNvSpPr txBox="1"/>
          <p:nvPr/>
        </p:nvSpPr>
        <p:spPr>
          <a:xfrm>
            <a:off x="165867" y="75875"/>
            <a:ext cx="120261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Clr>
                <a:srgbClr val="264478"/>
              </a:buClr>
            </a:pPr>
            <a:r>
              <a:rPr lang="ru-RU" sz="1600" dirty="0">
                <a:latin typeface="Helvetica" pitchFamily="2" charset="0"/>
              </a:rPr>
              <a:t>Изменения Постановления № 1875</a:t>
            </a:r>
            <a:endParaRPr lang="ru-RU" sz="160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56" name="Image 16" descr=" ">
            <a:extLst>
              <a:ext uri="{FF2B5EF4-FFF2-40B4-BE49-F238E27FC236}">
                <a16:creationId xmlns:a16="http://schemas.microsoft.com/office/drawing/2014/main" id="{17E4D526-995D-8E72-FB1E-11F70BB552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3999" y="406794"/>
            <a:ext cx="11683939" cy="6349"/>
          </a:xfrm>
          <a:prstGeom prst="rect">
            <a:avLst/>
          </a:prstGeom>
        </p:spPr>
      </p:pic>
      <p:sp>
        <p:nvSpPr>
          <p:cNvPr id="60" name="Text 39">
            <a:extLst>
              <a:ext uri="{FF2B5EF4-FFF2-40B4-BE49-F238E27FC236}">
                <a16:creationId xmlns:a16="http://schemas.microsoft.com/office/drawing/2014/main" id="{9B40C9C2-6E3E-103E-64D2-AEDD2DCF114F}"/>
              </a:ext>
            </a:extLst>
          </p:cNvPr>
          <p:cNvSpPr/>
          <p:nvPr/>
        </p:nvSpPr>
        <p:spPr>
          <a:xfrm>
            <a:off x="11749556" y="254414"/>
            <a:ext cx="188382" cy="1312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>
              <a:lnSpc>
                <a:spcPts val="1200"/>
              </a:lnSpc>
            </a:pPr>
            <a:r>
              <a:rPr lang="ru-RU" sz="1100" dirty="0">
                <a:solidFill>
                  <a:srgbClr val="275CC2"/>
                </a:solidFill>
                <a:latin typeface="Arial" panose="020B0604020202020204" pitchFamily="34" charset="0"/>
                <a:ea typeface="Arial Bold" pitchFamily="34" charset="-122"/>
                <a:cs typeface="Arial" panose="020B0604020202020204" pitchFamily="34" charset="0"/>
              </a:rPr>
              <a:t>03</a:t>
            </a:r>
            <a:endParaRPr lang="en-US" sz="1100" dirty="0">
              <a:solidFill>
                <a:srgbClr val="275CC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49E9FA3C-F8F1-2EC5-BEDA-A558E1A8C9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468952"/>
              </p:ext>
            </p:extLst>
          </p:nvPr>
        </p:nvGraphicFramePr>
        <p:xfrm>
          <a:off x="253999" y="564170"/>
          <a:ext cx="11683939" cy="3862554"/>
        </p:xfrm>
        <a:graphic>
          <a:graphicData uri="http://schemas.openxmlformats.org/drawingml/2006/table">
            <a:tbl>
              <a:tblPr firstRow="1" bandRow="1"/>
              <a:tblGrid>
                <a:gridCol w="11683939">
                  <a:extLst>
                    <a:ext uri="{9D8B030D-6E8A-4147-A177-3AD203B41FA5}">
                      <a16:colId xmlns:a16="http://schemas.microsoft.com/office/drawing/2014/main" val="2587051641"/>
                    </a:ext>
                  </a:extLst>
                </a:gridCol>
              </a:tblGrid>
              <a:tr h="227478">
                <a:tc>
                  <a:txBody>
                    <a:bodyPr/>
                    <a:lstStyle/>
                    <a:p>
                      <a:pPr marL="84138" indent="0" algn="ctr"/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Изменения</a:t>
                      </a:r>
                    </a:p>
                  </a:txBody>
                  <a:tcPr marL="7956" marR="7956" marT="795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67151"/>
                  </a:ext>
                </a:extLst>
              </a:tr>
              <a:tr h="3484518">
                <a:tc>
                  <a:txBody>
                    <a:bodyPr/>
                    <a:lstStyle/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Документы подтверждающие страну происхождения товара: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подтверждения происхождения товаров, указанных в позициях 1 - 145 Перечня N 1, позициях 1 - 433 Перечня N 2, приложении N 3 к постановлению № 1875, из Российской Федерации -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номер реестровой записи из реестра российской промышленной продукци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и, предусмотренного статьей 17.1 Федерального закона "О промышленной политике в Российской Федерации" (далее - реестр российской промышленной продукции),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1" u="sng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справка, подтверждающая наличие специального инвестиционного контракта и предусмотренная пунктом 1(1) постановления Правительства Российской Федерации от 17 июля 2015 г. N 719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"О подтверждении производства российской промышленной продукции", или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номер реестровой записи из реестра российской промышленной продукции, содержащей в том числе: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информацию о совокупном количестве баллов за выполнение (освоение) на территории Российской Федерации соответствующих операций (условий) (если в отношении такого товара постановлением Правительства Российской Федерации от 17 июля 2015 г. N 719 за выполнение (освоение) на территории Российской Федерации соответствующих операций (условий) установлены требования о совокупном количестве баллов), которое составляет или превышает значение, определенное постановлением Правительства Российской Федерации от 17 июля 2015 г. N 719 "О подтверждении производства российской промышленной продукции", включая значение, определенное для целей осуществления закупок (</a:t>
                      </a: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если постановлением Правительства Российской Федерации от 17 июля 2015 г. N 719 "О подтверждении производства российской промышленной продукции" в отношении такого товара определено значение для целей осуществления закупок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4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56" marR="7956" marT="795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64537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4849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2A35FF-2C5E-25AE-5DA3-8992599102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0" descr=" ">
            <a:extLst>
              <a:ext uri="{FF2B5EF4-FFF2-40B4-BE49-F238E27FC236}">
                <a16:creationId xmlns:a16="http://schemas.microsoft.com/office/drawing/2014/main" id="{C1E92779-8796-0336-8E5E-A5DF70395E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49000" contrast="3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45471" y="3492940"/>
            <a:ext cx="4146529" cy="33650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ABAA950-D36A-C076-3C14-A95D521232D4}"/>
              </a:ext>
            </a:extLst>
          </p:cNvPr>
          <p:cNvSpPr txBox="1"/>
          <p:nvPr/>
        </p:nvSpPr>
        <p:spPr>
          <a:xfrm>
            <a:off x="165867" y="75875"/>
            <a:ext cx="120261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Clr>
                <a:srgbClr val="264478"/>
              </a:buClr>
            </a:pPr>
            <a:r>
              <a:rPr lang="ru-RU" sz="1600" dirty="0">
                <a:latin typeface="Helvetica" pitchFamily="2" charset="0"/>
              </a:rPr>
              <a:t>Изменения Постановления № 1875</a:t>
            </a:r>
            <a:endParaRPr lang="ru-RU" sz="160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56" name="Image 16" descr=" ">
            <a:extLst>
              <a:ext uri="{FF2B5EF4-FFF2-40B4-BE49-F238E27FC236}">
                <a16:creationId xmlns:a16="http://schemas.microsoft.com/office/drawing/2014/main" id="{812CD757-E21B-D4E1-CFB2-88BA5AE210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3999" y="406794"/>
            <a:ext cx="11683939" cy="6349"/>
          </a:xfrm>
          <a:prstGeom prst="rect">
            <a:avLst/>
          </a:prstGeom>
        </p:spPr>
      </p:pic>
      <p:sp>
        <p:nvSpPr>
          <p:cNvPr id="60" name="Text 39">
            <a:extLst>
              <a:ext uri="{FF2B5EF4-FFF2-40B4-BE49-F238E27FC236}">
                <a16:creationId xmlns:a16="http://schemas.microsoft.com/office/drawing/2014/main" id="{E6F2DA5A-5D69-CA46-237D-06649363F292}"/>
              </a:ext>
            </a:extLst>
          </p:cNvPr>
          <p:cNvSpPr/>
          <p:nvPr/>
        </p:nvSpPr>
        <p:spPr>
          <a:xfrm>
            <a:off x="11749556" y="254414"/>
            <a:ext cx="188382" cy="1312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>
              <a:lnSpc>
                <a:spcPts val="1200"/>
              </a:lnSpc>
            </a:pPr>
            <a:r>
              <a:rPr lang="ru-RU" sz="1100" dirty="0">
                <a:solidFill>
                  <a:srgbClr val="275CC2"/>
                </a:solidFill>
                <a:latin typeface="Arial" panose="020B0604020202020204" pitchFamily="34" charset="0"/>
                <a:ea typeface="Arial Bold" pitchFamily="34" charset="-122"/>
                <a:cs typeface="Arial" panose="020B0604020202020204" pitchFamily="34" charset="0"/>
              </a:rPr>
              <a:t>04</a:t>
            </a:r>
            <a:endParaRPr lang="en-US" sz="1100" dirty="0">
              <a:solidFill>
                <a:srgbClr val="275CC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C1ABDE65-CCD3-9B1E-B6D0-6409C9D865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973159"/>
              </p:ext>
            </p:extLst>
          </p:nvPr>
        </p:nvGraphicFramePr>
        <p:xfrm>
          <a:off x="253999" y="564170"/>
          <a:ext cx="11683939" cy="5660874"/>
        </p:xfrm>
        <a:graphic>
          <a:graphicData uri="http://schemas.openxmlformats.org/drawingml/2006/table">
            <a:tbl>
              <a:tblPr firstRow="1" bandRow="1"/>
              <a:tblGrid>
                <a:gridCol w="11683939">
                  <a:extLst>
                    <a:ext uri="{9D8B030D-6E8A-4147-A177-3AD203B41FA5}">
                      <a16:colId xmlns:a16="http://schemas.microsoft.com/office/drawing/2014/main" val="2587051641"/>
                    </a:ext>
                  </a:extLst>
                </a:gridCol>
              </a:tblGrid>
              <a:tr h="227478">
                <a:tc>
                  <a:txBody>
                    <a:bodyPr/>
                    <a:lstStyle/>
                    <a:p>
                      <a:pPr marL="84138" indent="0" algn="ctr"/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Изменения</a:t>
                      </a:r>
                    </a:p>
                  </a:txBody>
                  <a:tcPr marL="7956" marR="7956" marT="795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67151"/>
                  </a:ext>
                </a:extLst>
              </a:tr>
              <a:tr h="3484518">
                <a:tc>
                  <a:txBody>
                    <a:bodyPr/>
                    <a:lstStyle/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Регламентирован порядок осуществления закупок в случае отсутствия в реестре российской промышленной продукции товара, соответствующего потребностям заказчика: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600" b="1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8900" indent="0" algn="just">
                        <a:tabLst>
                          <a:tab pos="5741988" algn="l"/>
                        </a:tabLst>
                      </a:pPr>
                      <a:r>
                        <a:rPr lang="ru-RU" sz="14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 Только при осуществлении закупок товаров, указанных в позиция 1 – 433 Перечня 22, и товаров, не указанных в позициях 1 - 145 Перечня № 1 к настоящему постановлению, позициях 1 - 433 Перечня № 2. </a:t>
                      </a:r>
                    </a:p>
                    <a:p>
                      <a:pPr marL="88900" indent="0" algn="just">
                        <a:tabLst>
                          <a:tab pos="5741988" algn="l"/>
                        </a:tabLst>
                      </a:pP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8900" indent="0" algn="just">
                        <a:tabLst>
                          <a:tab pos="5741988" algn="l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 При осуществлении закупок товаров, указанных в позиция 1 – 433 Перечня 2 извещение должно содержать:</a:t>
                      </a:r>
                    </a:p>
                    <a:p>
                      <a:pPr marL="8890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741988" algn="l"/>
                        </a:tabLst>
                        <a:defRPr/>
                      </a:pP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890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741988" algn="l"/>
                        </a:tabLst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а) декларирование факта отсутствия в реестре российской промышленной продукции такого товара с характеристиками, соответствующими потребности заказчика;</a:t>
                      </a:r>
                    </a:p>
                    <a:p>
                      <a:pPr marL="8890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741988" algn="l"/>
                        </a:tabLst>
                        <a:defRPr/>
                      </a:pP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8900" indent="0" algn="just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б) копию направленного до начала осуществления закупки в Министерство промышленности и торговли Российской Федерации уведомления об отсутствии закупаемого товара в реестре российской промышленной продукции которое должно содержать: </a:t>
                      </a:r>
                    </a:p>
                    <a:p>
                      <a:pPr marL="88900" indent="0" algn="just"/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информацию о заказчике (место нахождения, почтовый адрес, адрес электронной почты, номер контактного телефона);</a:t>
                      </a:r>
                    </a:p>
                    <a:p>
                      <a:pPr marL="88900" indent="0" algn="just"/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информацию о товаре, потребность в котором имеется у заказчика и который отсутствует в реестре российской промышленной продукции (наименование товара, код товара по ОКПД 2, код товара по единой Товарной номенклатуре внешнеэкономической деятельности Евразийского экономического союза, и характеристики такого товара).</a:t>
                      </a:r>
                    </a:p>
                    <a:p>
                      <a:pPr marL="84138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741988" algn="l"/>
                        </a:tabLst>
                        <a:defRPr/>
                      </a:pP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741988" algn="l"/>
                        </a:tabLst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3) При осуществлении закупок товаров, не указанных в позициях 1 - 145 Перечня № 1, позициях 1 - 433 Перечня № 2, извещение о проведении закупки должно содержать:</a:t>
                      </a:r>
                    </a:p>
                    <a:p>
                      <a:pPr marL="84138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741988" algn="l"/>
                        </a:tabLst>
                        <a:defRPr/>
                      </a:pP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741988" algn="l"/>
                        </a:tabLst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декларирование факта отсутствия в реестре российской промышленной продукции такого товара с характеристиками, соответствующими потребности заказчика.</a:t>
                      </a:r>
                      <a:endParaRPr lang="ru-RU" sz="1400" dirty="0">
                        <a:effectLst/>
                      </a:endParaRPr>
                    </a:p>
                    <a:p>
                      <a:pPr marL="84138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741988" algn="l"/>
                        </a:tabLst>
                        <a:defRPr/>
                      </a:pP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4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56" marR="7956" marT="795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64537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551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EB7CFA-46EE-6C38-DC85-06B8B1C04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0" descr=" ">
            <a:extLst>
              <a:ext uri="{FF2B5EF4-FFF2-40B4-BE49-F238E27FC236}">
                <a16:creationId xmlns:a16="http://schemas.microsoft.com/office/drawing/2014/main" id="{A5B7EA0B-1A66-C869-5BB0-0E5A142F8C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49000" contrast="3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45471" y="3492940"/>
            <a:ext cx="4146529" cy="33650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05CA5DE-3DFE-0F3B-DB05-71649663849E}"/>
              </a:ext>
            </a:extLst>
          </p:cNvPr>
          <p:cNvSpPr txBox="1"/>
          <p:nvPr/>
        </p:nvSpPr>
        <p:spPr>
          <a:xfrm>
            <a:off x="165867" y="75875"/>
            <a:ext cx="120261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Clr>
                <a:srgbClr val="264478"/>
              </a:buClr>
            </a:pPr>
            <a:r>
              <a:rPr lang="ru-RU" sz="1600" dirty="0">
                <a:latin typeface="Helvetica" pitchFamily="2" charset="0"/>
              </a:rPr>
              <a:t>Изменения Постановления № 1875</a:t>
            </a:r>
            <a:endParaRPr lang="ru-RU" sz="160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56" name="Image 16" descr=" ">
            <a:extLst>
              <a:ext uri="{FF2B5EF4-FFF2-40B4-BE49-F238E27FC236}">
                <a16:creationId xmlns:a16="http://schemas.microsoft.com/office/drawing/2014/main" id="{6F216D83-7AE2-22A6-9D52-EC0AFCFB34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3999" y="406794"/>
            <a:ext cx="11683939" cy="6349"/>
          </a:xfrm>
          <a:prstGeom prst="rect">
            <a:avLst/>
          </a:prstGeom>
        </p:spPr>
      </p:pic>
      <p:sp>
        <p:nvSpPr>
          <p:cNvPr id="60" name="Text 39">
            <a:extLst>
              <a:ext uri="{FF2B5EF4-FFF2-40B4-BE49-F238E27FC236}">
                <a16:creationId xmlns:a16="http://schemas.microsoft.com/office/drawing/2014/main" id="{BE478FAA-2385-1E7B-0CE4-2A4BB05549BE}"/>
              </a:ext>
            </a:extLst>
          </p:cNvPr>
          <p:cNvSpPr/>
          <p:nvPr/>
        </p:nvSpPr>
        <p:spPr>
          <a:xfrm>
            <a:off x="11749556" y="254414"/>
            <a:ext cx="188382" cy="1312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>
              <a:lnSpc>
                <a:spcPts val="1200"/>
              </a:lnSpc>
            </a:pPr>
            <a:r>
              <a:rPr lang="ru-RU" sz="1100" dirty="0">
                <a:solidFill>
                  <a:srgbClr val="275CC2"/>
                </a:solidFill>
                <a:latin typeface="Arial" panose="020B0604020202020204" pitchFamily="34" charset="0"/>
                <a:ea typeface="Arial Bold" pitchFamily="34" charset="-122"/>
                <a:cs typeface="Arial" panose="020B0604020202020204" pitchFamily="34" charset="0"/>
              </a:rPr>
              <a:t>05</a:t>
            </a:r>
            <a:endParaRPr lang="en-US" sz="1100" dirty="0">
              <a:solidFill>
                <a:srgbClr val="275CC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EECA8F5-78CF-0F32-3570-3FA7ED51B2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84826"/>
              </p:ext>
            </p:extLst>
          </p:nvPr>
        </p:nvGraphicFramePr>
        <p:xfrm>
          <a:off x="253999" y="564170"/>
          <a:ext cx="11683939" cy="3368712"/>
        </p:xfrm>
        <a:graphic>
          <a:graphicData uri="http://schemas.openxmlformats.org/drawingml/2006/table">
            <a:tbl>
              <a:tblPr firstRow="1" bandRow="1"/>
              <a:tblGrid>
                <a:gridCol w="11683939">
                  <a:extLst>
                    <a:ext uri="{9D8B030D-6E8A-4147-A177-3AD203B41FA5}">
                      <a16:colId xmlns:a16="http://schemas.microsoft.com/office/drawing/2014/main" val="2587051641"/>
                    </a:ext>
                  </a:extLst>
                </a:gridCol>
              </a:tblGrid>
              <a:tr h="197812">
                <a:tc>
                  <a:txBody>
                    <a:bodyPr/>
                    <a:lstStyle/>
                    <a:p>
                      <a:pPr marL="84138" indent="0" algn="ctr"/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Изменения</a:t>
                      </a:r>
                    </a:p>
                  </a:txBody>
                  <a:tcPr marL="7956" marR="7956" marT="795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67151"/>
                  </a:ext>
                </a:extLst>
              </a:tr>
              <a:tr h="3030089">
                <a:tc>
                  <a:txBody>
                    <a:bodyPr/>
                    <a:lstStyle/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Регламентирован порядок осуществления закупок в случае отсутствия в реестре российской промышленной продукции товара, соответствующего потребностям заказчика: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600" b="1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8900" indent="0" algn="just">
                        <a:tabLst>
                          <a:tab pos="5741988" algn="l"/>
                        </a:tabLst>
                      </a:pPr>
                      <a:r>
                        <a:rPr lang="ru-RU" sz="16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4) 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Информация и документы, подтверждающие страну происхождения товара:</a:t>
                      </a:r>
                    </a:p>
                    <a:p>
                      <a:pPr marL="88900" indent="0" algn="just">
                        <a:tabLst>
                          <a:tab pos="5741988" algn="l"/>
                        </a:tabLs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указание наименования страны происхождения товара в соответствии с общероссийским классификатором, используемым для идентификации стран мира</a:t>
                      </a:r>
                    </a:p>
                    <a:p>
                      <a:pPr marL="88900" indent="0" algn="just">
                        <a:tabLst>
                          <a:tab pos="5741988" algn="l"/>
                        </a:tabLst>
                      </a:pPr>
                      <a:endParaRPr lang="ru-RU" sz="16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890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741988" algn="l"/>
                        </a:tabLst>
                        <a:defRPr/>
                      </a:pPr>
                      <a:r>
                        <a:rPr lang="ru-RU" sz="16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 этом, </a:t>
                      </a:r>
                      <a:r>
                        <a:rPr lang="ru-RU" sz="16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если подана заявка на участие в закупке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признанная по результатам ее рассмотрения соответствующей установленным требованиям и </a:t>
                      </a:r>
                      <a:r>
                        <a:rPr lang="ru-RU" sz="16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содержащая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предложение о поставке такого товара, включенного в реестр российской промышленной продукции или евразийский реестр промышленных товаров, и </a:t>
                      </a:r>
                      <a:r>
                        <a:rPr lang="ru-RU" sz="16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номер реестровой записи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6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то заявка на участие в закупке, содержащая только указание наименования страны происхождения товара, приравнивается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 заявке на участие в закупке, в которой содержится предложение </a:t>
                      </a:r>
                      <a:r>
                        <a:rPr lang="ru-RU" sz="16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 поставке товара, происходящего из иностранного государства.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4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56" marR="7956" marT="795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64537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3178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FFCEED-6896-7885-ADD2-FB40B923E8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0" descr=" ">
            <a:extLst>
              <a:ext uri="{FF2B5EF4-FFF2-40B4-BE49-F238E27FC236}">
                <a16:creationId xmlns:a16="http://schemas.microsoft.com/office/drawing/2014/main" id="{3FADD775-5E98-C6F6-A648-CE07F13494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49000" contrast="3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45471" y="3492940"/>
            <a:ext cx="4146529" cy="33650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C59E8B3-49E7-75EA-FE5B-52EECC5D8309}"/>
              </a:ext>
            </a:extLst>
          </p:cNvPr>
          <p:cNvSpPr txBox="1"/>
          <p:nvPr/>
        </p:nvSpPr>
        <p:spPr>
          <a:xfrm>
            <a:off x="165867" y="75875"/>
            <a:ext cx="120261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Clr>
                <a:srgbClr val="264478"/>
              </a:buClr>
            </a:pPr>
            <a:r>
              <a:rPr lang="ru-RU" sz="1600" dirty="0">
                <a:latin typeface="Helvetica" pitchFamily="2" charset="0"/>
              </a:rPr>
              <a:t>Изменения Постановления № 1875</a:t>
            </a:r>
            <a:endParaRPr lang="ru-RU" sz="160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56" name="Image 16" descr=" ">
            <a:extLst>
              <a:ext uri="{FF2B5EF4-FFF2-40B4-BE49-F238E27FC236}">
                <a16:creationId xmlns:a16="http://schemas.microsoft.com/office/drawing/2014/main" id="{56FF301A-BBB3-0306-DAC9-CBD2C80832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3999" y="406794"/>
            <a:ext cx="11683939" cy="6349"/>
          </a:xfrm>
          <a:prstGeom prst="rect">
            <a:avLst/>
          </a:prstGeom>
        </p:spPr>
      </p:pic>
      <p:sp>
        <p:nvSpPr>
          <p:cNvPr id="60" name="Text 39">
            <a:extLst>
              <a:ext uri="{FF2B5EF4-FFF2-40B4-BE49-F238E27FC236}">
                <a16:creationId xmlns:a16="http://schemas.microsoft.com/office/drawing/2014/main" id="{F79E2B2E-5F39-6069-C7CC-9399C6041D18}"/>
              </a:ext>
            </a:extLst>
          </p:cNvPr>
          <p:cNvSpPr/>
          <p:nvPr/>
        </p:nvSpPr>
        <p:spPr>
          <a:xfrm>
            <a:off x="11749556" y="254414"/>
            <a:ext cx="188382" cy="1312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>
              <a:lnSpc>
                <a:spcPts val="1200"/>
              </a:lnSpc>
            </a:pPr>
            <a:r>
              <a:rPr lang="ru-RU" sz="1100" dirty="0">
                <a:solidFill>
                  <a:srgbClr val="275CC2"/>
                </a:solidFill>
                <a:latin typeface="Arial" panose="020B0604020202020204" pitchFamily="34" charset="0"/>
                <a:ea typeface="Arial Bold" pitchFamily="34" charset="-122"/>
                <a:cs typeface="Arial" panose="020B0604020202020204" pitchFamily="34" charset="0"/>
              </a:rPr>
              <a:t>06</a:t>
            </a:r>
            <a:endParaRPr lang="en-US" sz="1100" dirty="0">
              <a:solidFill>
                <a:srgbClr val="275CC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87950B93-25D9-AAB2-099D-E60C28082B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880763"/>
              </p:ext>
            </p:extLst>
          </p:nvPr>
        </p:nvGraphicFramePr>
        <p:xfrm>
          <a:off x="253999" y="564170"/>
          <a:ext cx="11683939" cy="4557432"/>
        </p:xfrm>
        <a:graphic>
          <a:graphicData uri="http://schemas.openxmlformats.org/drawingml/2006/table">
            <a:tbl>
              <a:tblPr firstRow="1" bandRow="1"/>
              <a:tblGrid>
                <a:gridCol w="11683939">
                  <a:extLst>
                    <a:ext uri="{9D8B030D-6E8A-4147-A177-3AD203B41FA5}">
                      <a16:colId xmlns:a16="http://schemas.microsoft.com/office/drawing/2014/main" val="2587051641"/>
                    </a:ext>
                  </a:extLst>
                </a:gridCol>
              </a:tblGrid>
              <a:tr h="197812">
                <a:tc>
                  <a:txBody>
                    <a:bodyPr/>
                    <a:lstStyle/>
                    <a:p>
                      <a:pPr marL="84138" indent="0" algn="ctr"/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Изменения</a:t>
                      </a:r>
                    </a:p>
                  </a:txBody>
                  <a:tcPr marL="7956" marR="7956" marT="795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67151"/>
                  </a:ext>
                </a:extLst>
              </a:tr>
              <a:tr h="3030089">
                <a:tc>
                  <a:txBody>
                    <a:bodyPr/>
                    <a:lstStyle/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Запреты, ограничения, преимущества не применяются: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600" b="1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осуществляется закупка товара (в том числе поставляемого при выполнении закупаемых работ, оказании закупаемых услуг) в целях исполнения контракта (договора), содержащего условие о поставке или использовании такого товара и заключенного с лицом, которое не является заказчиком в соответствии с 44-ФЗ, либо заключенного с лицом, которое относится к числу таких заказчиков и при осуществлении закупки которым не применены в случаях, предусмотренных указанными федеральными законами и настоящим постановлением, такие запрет, ограничение или преимущество, либо заключенного до 1 января 2025 г. с лицом, которое относится к числу таких заказчиков;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осуществляется закупка товара (в том числе поставляемого при выполнении закупаемых работ, оказании закупаемых услуг), не относящегося к товарам, указанным в позициях 1 - 3, 5, 7, 10, 13, 16 - 17, 137, 140 - 141 и 144 Перечня № 1, позициях 172 - 179, 189, 362 - 378, 383 - 388, 390 - 415, 429 - 433 Перечня № 2, в целях исполнения заказчиком в соответствии с 44-ФЗ обязательств, предусмотренных специальным инвестиционным контрактом, стороной которого является такой заказчик;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осуществляется закупка, при которой заключается контракт (договор) со встречными инвестиционными обязательствами, предусматривающий поставку товара, произведенного исключительно на создаваемом, модернизируемом, осваиваемом в соответствии с таким контрактом (договором) производстве;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осуществляется закупка товара, поставляемого при выполнении закупаемых работ, оказании закупаемых услуг по изготовлению такого товара по индивидуальному заказу заказчика, осуществляющего закупку.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4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56" marR="7956" marT="795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64537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1578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E2683-57E8-D960-746B-DD63E8162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0" descr=" ">
            <a:extLst>
              <a:ext uri="{FF2B5EF4-FFF2-40B4-BE49-F238E27FC236}">
                <a16:creationId xmlns:a16="http://schemas.microsoft.com/office/drawing/2014/main" id="{33E3EAFF-28B1-55CD-7219-D60597868D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49000" contrast="3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45471" y="3492940"/>
            <a:ext cx="4146529" cy="33650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B9DA257-F429-5E02-7C7D-75A7359B628F}"/>
              </a:ext>
            </a:extLst>
          </p:cNvPr>
          <p:cNvSpPr txBox="1"/>
          <p:nvPr/>
        </p:nvSpPr>
        <p:spPr>
          <a:xfrm>
            <a:off x="165867" y="75875"/>
            <a:ext cx="120261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Clr>
                <a:srgbClr val="264478"/>
              </a:buClr>
            </a:pPr>
            <a:r>
              <a:rPr lang="ru-RU" sz="1600" dirty="0">
                <a:latin typeface="Helvetica" pitchFamily="2" charset="0"/>
              </a:rPr>
              <a:t>Изменения Постановления № 1875</a:t>
            </a:r>
            <a:endParaRPr lang="ru-RU" sz="160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56" name="Image 16" descr=" ">
            <a:extLst>
              <a:ext uri="{FF2B5EF4-FFF2-40B4-BE49-F238E27FC236}">
                <a16:creationId xmlns:a16="http://schemas.microsoft.com/office/drawing/2014/main" id="{3C0F7ABC-67C4-8A5F-EC3B-0ADD222CCE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3999" y="406794"/>
            <a:ext cx="11683939" cy="6349"/>
          </a:xfrm>
          <a:prstGeom prst="rect">
            <a:avLst/>
          </a:prstGeom>
        </p:spPr>
      </p:pic>
      <p:sp>
        <p:nvSpPr>
          <p:cNvPr id="60" name="Text 39">
            <a:extLst>
              <a:ext uri="{FF2B5EF4-FFF2-40B4-BE49-F238E27FC236}">
                <a16:creationId xmlns:a16="http://schemas.microsoft.com/office/drawing/2014/main" id="{99421C6A-49BB-36B4-D90A-AC3C8B297AA0}"/>
              </a:ext>
            </a:extLst>
          </p:cNvPr>
          <p:cNvSpPr/>
          <p:nvPr/>
        </p:nvSpPr>
        <p:spPr>
          <a:xfrm>
            <a:off x="11749556" y="254414"/>
            <a:ext cx="188382" cy="1312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>
              <a:lnSpc>
                <a:spcPts val="1200"/>
              </a:lnSpc>
            </a:pPr>
            <a:r>
              <a:rPr lang="ru-RU" sz="1100" dirty="0">
                <a:solidFill>
                  <a:srgbClr val="275CC2"/>
                </a:solidFill>
                <a:latin typeface="Arial" panose="020B0604020202020204" pitchFamily="34" charset="0"/>
                <a:ea typeface="Arial Bold" pitchFamily="34" charset="-122"/>
                <a:cs typeface="Arial" panose="020B0604020202020204" pitchFamily="34" charset="0"/>
              </a:rPr>
              <a:t>07</a:t>
            </a:r>
            <a:endParaRPr lang="en-US" sz="1100" dirty="0">
              <a:solidFill>
                <a:srgbClr val="275CC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D1165D82-F68E-6B49-E12E-5DCC0FC19D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208902"/>
              </p:ext>
            </p:extLst>
          </p:nvPr>
        </p:nvGraphicFramePr>
        <p:xfrm>
          <a:off x="253999" y="564170"/>
          <a:ext cx="11683939" cy="2332392"/>
        </p:xfrm>
        <a:graphic>
          <a:graphicData uri="http://schemas.openxmlformats.org/drawingml/2006/table">
            <a:tbl>
              <a:tblPr firstRow="1" bandRow="1"/>
              <a:tblGrid>
                <a:gridCol w="11683939">
                  <a:extLst>
                    <a:ext uri="{9D8B030D-6E8A-4147-A177-3AD203B41FA5}">
                      <a16:colId xmlns:a16="http://schemas.microsoft.com/office/drawing/2014/main" val="2587051641"/>
                    </a:ext>
                  </a:extLst>
                </a:gridCol>
              </a:tblGrid>
              <a:tr h="148932">
                <a:tc>
                  <a:txBody>
                    <a:bodyPr/>
                    <a:lstStyle/>
                    <a:p>
                      <a:pPr marL="84138" indent="0" algn="ctr"/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Изменения</a:t>
                      </a:r>
                    </a:p>
                  </a:txBody>
                  <a:tcPr marL="7956" marR="7956" marT="795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67151"/>
                  </a:ext>
                </a:extLst>
              </a:tr>
              <a:tr h="2039063">
                <a:tc>
                  <a:txBody>
                    <a:bodyPr/>
                    <a:lstStyle/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600" b="1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741988" algn="l"/>
                        </a:tabLst>
                        <a:defRPr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 осуществлении закупки </a:t>
                      </a:r>
                      <a:r>
                        <a:rPr lang="ru-RU" sz="18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лекарственных препаратов, включенных в перечень жизненно необходимых и важнейших лекарственных препаратов для медицинского применения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утвержденный распоряжением Правительства Российской Федерации от 12 октября 2019 г. N 2406-р, и не включенных в перечень стратегически значимых лекарственных средств, производство которых должно быть обеспечено на территории Российской Федерации, утвержденный распоряжением Правительства Российской Федерации от 6 июля 2010 г. № 1141-р, </a:t>
                      </a:r>
                      <a:r>
                        <a:rPr lang="ru-RU" sz="18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применяются ограничение и преимущество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4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56" marR="7956" marT="795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64537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41385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F3332-4978-326A-DC2C-51C0B614A5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0" descr=" ">
            <a:extLst>
              <a:ext uri="{FF2B5EF4-FFF2-40B4-BE49-F238E27FC236}">
                <a16:creationId xmlns:a16="http://schemas.microsoft.com/office/drawing/2014/main" id="{F5F3CC38-1821-8198-903C-DEA626F174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49000" contrast="3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45471" y="3492940"/>
            <a:ext cx="4146529" cy="33650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BCB6F0B-1725-DB99-02BC-BEF37994FD18}"/>
              </a:ext>
            </a:extLst>
          </p:cNvPr>
          <p:cNvSpPr txBox="1"/>
          <p:nvPr/>
        </p:nvSpPr>
        <p:spPr>
          <a:xfrm>
            <a:off x="165867" y="75875"/>
            <a:ext cx="120261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Clr>
                <a:srgbClr val="264478"/>
              </a:buClr>
            </a:pPr>
            <a:r>
              <a:rPr lang="ru-RU" sz="1600" dirty="0">
                <a:latin typeface="Helvetica" pitchFamily="2" charset="0"/>
              </a:rPr>
              <a:t>Изменения Постановления № 1875</a:t>
            </a:r>
            <a:endParaRPr lang="ru-RU" sz="160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56" name="Image 16" descr=" ">
            <a:extLst>
              <a:ext uri="{FF2B5EF4-FFF2-40B4-BE49-F238E27FC236}">
                <a16:creationId xmlns:a16="http://schemas.microsoft.com/office/drawing/2014/main" id="{086DBF95-064E-B3A7-8DE7-C947F406A1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3999" y="406794"/>
            <a:ext cx="11683939" cy="6349"/>
          </a:xfrm>
          <a:prstGeom prst="rect">
            <a:avLst/>
          </a:prstGeom>
        </p:spPr>
      </p:pic>
      <p:sp>
        <p:nvSpPr>
          <p:cNvPr id="60" name="Text 39">
            <a:extLst>
              <a:ext uri="{FF2B5EF4-FFF2-40B4-BE49-F238E27FC236}">
                <a16:creationId xmlns:a16="http://schemas.microsoft.com/office/drawing/2014/main" id="{1A8FBE71-FCC0-52E9-98E9-1E3DED0A9D59}"/>
              </a:ext>
            </a:extLst>
          </p:cNvPr>
          <p:cNvSpPr/>
          <p:nvPr/>
        </p:nvSpPr>
        <p:spPr>
          <a:xfrm>
            <a:off x="11749556" y="254414"/>
            <a:ext cx="188382" cy="1312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>
              <a:lnSpc>
                <a:spcPts val="1200"/>
              </a:lnSpc>
            </a:pPr>
            <a:r>
              <a:rPr lang="ru-RU" sz="1100" dirty="0">
                <a:solidFill>
                  <a:srgbClr val="275CC2"/>
                </a:solidFill>
                <a:latin typeface="Arial" panose="020B0604020202020204" pitchFamily="34" charset="0"/>
                <a:ea typeface="Arial Bold" pitchFamily="34" charset="-122"/>
                <a:cs typeface="Arial" panose="020B0604020202020204" pitchFamily="34" charset="0"/>
              </a:rPr>
              <a:t>08</a:t>
            </a:r>
            <a:endParaRPr lang="en-US" sz="1100" dirty="0">
              <a:solidFill>
                <a:srgbClr val="275CC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35D26A0-6863-E921-5150-508A9445A5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888044"/>
              </p:ext>
            </p:extLst>
          </p:nvPr>
        </p:nvGraphicFramePr>
        <p:xfrm>
          <a:off x="253999" y="564170"/>
          <a:ext cx="11683939" cy="5593752"/>
        </p:xfrm>
        <a:graphic>
          <a:graphicData uri="http://schemas.openxmlformats.org/drawingml/2006/table">
            <a:tbl>
              <a:tblPr firstRow="1" bandRow="1"/>
              <a:tblGrid>
                <a:gridCol w="11683939">
                  <a:extLst>
                    <a:ext uri="{9D8B030D-6E8A-4147-A177-3AD203B41FA5}">
                      <a16:colId xmlns:a16="http://schemas.microsoft.com/office/drawing/2014/main" val="2587051641"/>
                    </a:ext>
                  </a:extLst>
                </a:gridCol>
              </a:tblGrid>
              <a:tr h="148932">
                <a:tc>
                  <a:txBody>
                    <a:bodyPr/>
                    <a:lstStyle/>
                    <a:p>
                      <a:pPr marL="84138" indent="0" algn="ctr"/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Изменения</a:t>
                      </a:r>
                    </a:p>
                  </a:txBody>
                  <a:tcPr marL="7956" marR="7956" marT="795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67151"/>
                  </a:ext>
                </a:extLst>
              </a:tr>
              <a:tr h="2039063">
                <a:tc>
                  <a:txBody>
                    <a:bodyPr/>
                    <a:lstStyle/>
                    <a:p>
                      <a:pPr marL="84138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741988" algn="l"/>
                        </a:tabLst>
                        <a:defRPr/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Запрет может не применяться: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4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 осуществляется закупка товара, не относящегося к товарам и программному обеспечению, указанным в позициях 17, 21, 27, 35, 140, 141, 144 и 146 Перечня № 1, в количестве одной штуки и начальная (максимальная) цена контракта (начальная (максимальная) цена договора) или цена контракта, заключаемого с единственным поставщиком (подрядчиком, исполнителем) (цена, заключаемого с единственным поставщиком (исполнителем, подрядчиком) договора), не превышает 300 тыс. рублей.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6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(исключена позиция 53 Перечня № 1 Инструменты ручные электрические; инструменты ручные прочие с механизированным приводом).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6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8900" indent="0" algn="just"/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</a:t>
                      </a:r>
                      <a:r>
                        <a:rPr lang="ru-RU" sz="16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Осуществляется закупка товаров, не относящихся к товарам и программному обеспечению, указанным в позициях 17, 21, 27, 35, 140, 141, 144 и 146 Перечня № 1, в одном из следующих случаев:</a:t>
                      </a:r>
                    </a:p>
                    <a:p>
                      <a:pPr marL="88900" indent="0" algn="just"/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88900" indent="0" algn="just"/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начальная (максимальная) цена контракта (начальная (максимальная) цена договора), </a:t>
                      </a:r>
                      <a:r>
                        <a:rPr lang="ru-RU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максимальное значение цены контракта (максимальное значение цены договора)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или цена контракта, заключаемого с единственным поставщиком (подрядчиком, исполнителем) (цена заключаемого с единственным поставщиком (исполнителем, подрядчиком) договора), не превышает 1 млн. рублей и при этом ни одна из использованных при определении таких цен цена единицы товара не превышает 300 тыс. рублей;</a:t>
                      </a:r>
                    </a:p>
                    <a:p>
                      <a:pPr marL="88900" indent="0" algn="just"/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88900" indent="0" algn="just"/>
                      <a:r>
                        <a:rPr lang="ru-RU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ни одна из использованных при определении начальной (максимальной) цены контракта (начальной (максимальной) цены договора) или цены контракта, заключаемого с единственным поставщиком (подрядчиком, исполнителем) (цены заключаемого с единственным поставщиком (исполнителем, подрядчиком) договора), цена единицы товара не превышает 300 тыс. рублей и при этом произведение каждой цены единицы товара на количество такого товара не превышает 1 млн. рублей.</a:t>
                      </a:r>
                      <a:endParaRPr lang="ru-RU" sz="16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6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56" marR="7956" marT="795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64537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98037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8ED4C7-94D7-6900-764A-D3D422F4BA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0" descr=" ">
            <a:extLst>
              <a:ext uri="{FF2B5EF4-FFF2-40B4-BE49-F238E27FC236}">
                <a16:creationId xmlns:a16="http://schemas.microsoft.com/office/drawing/2014/main" id="{68F5F632-238C-40A8-77B5-0D84A98C56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49000" contrast="3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45471" y="3492940"/>
            <a:ext cx="4146529" cy="33650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F437A5E-EFD8-E568-79CF-BCCFC474979B}"/>
              </a:ext>
            </a:extLst>
          </p:cNvPr>
          <p:cNvSpPr txBox="1"/>
          <p:nvPr/>
        </p:nvSpPr>
        <p:spPr>
          <a:xfrm>
            <a:off x="165867" y="75875"/>
            <a:ext cx="120261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Clr>
                <a:srgbClr val="264478"/>
              </a:buClr>
            </a:pPr>
            <a:r>
              <a:rPr lang="ru-RU" sz="1600" dirty="0">
                <a:latin typeface="Helvetica" pitchFamily="2" charset="0"/>
              </a:rPr>
              <a:t>Изменения Постановления № 1875</a:t>
            </a:r>
            <a:endParaRPr lang="ru-RU" sz="160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56" name="Image 16" descr=" ">
            <a:extLst>
              <a:ext uri="{FF2B5EF4-FFF2-40B4-BE49-F238E27FC236}">
                <a16:creationId xmlns:a16="http://schemas.microsoft.com/office/drawing/2014/main" id="{F71A10B7-0293-D8B6-DE4B-E6E6167C1E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3999" y="406794"/>
            <a:ext cx="11683939" cy="6349"/>
          </a:xfrm>
          <a:prstGeom prst="rect">
            <a:avLst/>
          </a:prstGeom>
        </p:spPr>
      </p:pic>
      <p:sp>
        <p:nvSpPr>
          <p:cNvPr id="60" name="Text 39">
            <a:extLst>
              <a:ext uri="{FF2B5EF4-FFF2-40B4-BE49-F238E27FC236}">
                <a16:creationId xmlns:a16="http://schemas.microsoft.com/office/drawing/2014/main" id="{01ACEB20-E23C-FE81-DAC7-12C78936C671}"/>
              </a:ext>
            </a:extLst>
          </p:cNvPr>
          <p:cNvSpPr/>
          <p:nvPr/>
        </p:nvSpPr>
        <p:spPr>
          <a:xfrm>
            <a:off x="11749556" y="254414"/>
            <a:ext cx="188382" cy="1312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>
              <a:lnSpc>
                <a:spcPts val="1200"/>
              </a:lnSpc>
            </a:pPr>
            <a:r>
              <a:rPr lang="ru-RU" sz="1100" dirty="0">
                <a:solidFill>
                  <a:srgbClr val="275CC2"/>
                </a:solidFill>
                <a:latin typeface="Arial" panose="020B0604020202020204" pitchFamily="34" charset="0"/>
                <a:ea typeface="Arial Bold" pitchFamily="34" charset="-122"/>
                <a:cs typeface="Arial" panose="020B0604020202020204" pitchFamily="34" charset="0"/>
              </a:rPr>
              <a:t>09</a:t>
            </a:r>
            <a:endParaRPr lang="en-US" sz="1100" dirty="0">
              <a:solidFill>
                <a:srgbClr val="275CC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996DFB67-6815-06AF-7001-8032601143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064741"/>
              </p:ext>
            </p:extLst>
          </p:nvPr>
        </p:nvGraphicFramePr>
        <p:xfrm>
          <a:off x="253999" y="564170"/>
          <a:ext cx="11683939" cy="3155352"/>
        </p:xfrm>
        <a:graphic>
          <a:graphicData uri="http://schemas.openxmlformats.org/drawingml/2006/table">
            <a:tbl>
              <a:tblPr firstRow="1" bandRow="1"/>
              <a:tblGrid>
                <a:gridCol w="11683939">
                  <a:extLst>
                    <a:ext uri="{9D8B030D-6E8A-4147-A177-3AD203B41FA5}">
                      <a16:colId xmlns:a16="http://schemas.microsoft.com/office/drawing/2014/main" val="2587051641"/>
                    </a:ext>
                  </a:extLst>
                </a:gridCol>
              </a:tblGrid>
              <a:tr h="148932">
                <a:tc>
                  <a:txBody>
                    <a:bodyPr/>
                    <a:lstStyle/>
                    <a:p>
                      <a:pPr marL="84138" indent="0" algn="ctr"/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Изменения</a:t>
                      </a:r>
                    </a:p>
                  </a:txBody>
                  <a:tcPr marL="7956" marR="7956" marT="795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67151"/>
                  </a:ext>
                </a:extLst>
              </a:tr>
              <a:tr h="2039063">
                <a:tc>
                  <a:txBody>
                    <a:bodyPr/>
                    <a:lstStyle/>
                    <a:p>
                      <a:pPr marL="84138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741988" algn="l"/>
                        </a:tabLst>
                        <a:defRPr/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Запрет может не применяться: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4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3) осуществляется закупка товаров, указанных в позиции 35 Перечня № 1, при которой начальная (максимальная) цена контракта (начальная (максимальная) цена договора), </a:t>
                      </a:r>
                      <a:r>
                        <a:rPr lang="ru-RU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максимальное значение цены контракта (максимальное значение цены договора)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или цена контракта, заключаемого с единственным поставщиком (подрядчиком, исполнителем) (цена, заключаемого с единственным поставщиком (исполнителем, подрядчиком) договора), не превышает 30 тыс. рублей и при этом ни одна из использованных при определении таких цен цена единицы товара не превышает 3 тыс. рублей.</a:t>
                      </a:r>
                    </a:p>
                    <a:p>
                      <a:pPr marL="84138" indent="0" algn="just">
                        <a:tabLst>
                          <a:tab pos="5741988" algn="l"/>
                        </a:tabLst>
                      </a:pPr>
                      <a:endParaRPr lang="ru-RU" sz="16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8900" indent="0" algn="just"/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4)</a:t>
                      </a:r>
                      <a:r>
                        <a:rPr lang="ru-RU" sz="16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Осуществляется закупка товара, не относящегося к товарам </a:t>
                      </a:r>
                      <a:r>
                        <a:rPr lang="ru-RU" sz="16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программному обеспечению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указанным в позициях 23, 24, 44 – 47, 71 – 77, 79 – 88, 95 – 118 и </a:t>
                      </a:r>
                      <a:r>
                        <a:rPr lang="ru-RU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146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Перечня № 1, определенного товарного знака ввиду его несовместимости с товарами, на которых размещаются другие товарные знаки, и необходимости обеспечения взаимодействия закупаемого товара с товарами, используемыми заказчиком.</a:t>
                      </a:r>
                      <a:endParaRPr lang="ru-RU" sz="16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56" marR="7956" marT="795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64537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19625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7397</TotalTime>
  <Words>2246</Words>
  <Application>Microsoft Office PowerPoint</Application>
  <PresentationFormat>Широкоэкранный</PresentationFormat>
  <Paragraphs>140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Helvetica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Бородулина Кристина Олеговна</dc:creator>
  <cp:lastModifiedBy>Куприянов Артём Геннадьевич</cp:lastModifiedBy>
  <cp:revision>1122</cp:revision>
  <cp:lastPrinted>2025-06-26T07:38:08Z</cp:lastPrinted>
  <dcterms:created xsi:type="dcterms:W3CDTF">2024-05-29T05:36:09Z</dcterms:created>
  <dcterms:modified xsi:type="dcterms:W3CDTF">2025-06-26T13:01:06Z</dcterms:modified>
</cp:coreProperties>
</file>